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84" r:id="rId5"/>
    <p:sldId id="328" r:id="rId6"/>
    <p:sldId id="342" r:id="rId7"/>
    <p:sldId id="343" r:id="rId8"/>
    <p:sldId id="344" r:id="rId9"/>
    <p:sldId id="345" r:id="rId10"/>
    <p:sldId id="346" r:id="rId11"/>
    <p:sldId id="347" r:id="rId12"/>
    <p:sldId id="348" r:id="rId13"/>
    <p:sldId id="349" r:id="rId14"/>
    <p:sldId id="351" r:id="rId15"/>
    <p:sldId id="350" r:id="rId16"/>
    <p:sldId id="35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Kennedy" initials="NK" lastIdx="6" clrIdx="0">
    <p:extLst>
      <p:ext uri="{19B8F6BF-5375-455C-9EA6-DF929625EA0E}">
        <p15:presenceInfo xmlns:p15="http://schemas.microsoft.com/office/powerpoint/2012/main" userId="S-1-5-21-600606445-897779884-259006233-7092" providerId="AD"/>
      </p:ext>
    </p:extLst>
  </p:cmAuthor>
  <p:cmAuthor id="2" name="Baker McKenzie" initials="BMcK" lastIdx="1" clrIdx="1">
    <p:extLst>
      <p:ext uri="{19B8F6BF-5375-455C-9EA6-DF929625EA0E}">
        <p15:presenceInfo xmlns:p15="http://schemas.microsoft.com/office/powerpoint/2012/main" userId="Baker McKenzie" providerId="None"/>
      </p:ext>
    </p:extLst>
  </p:cmAuthor>
  <p:cmAuthor id="3" name="Thomas Roberts" initials="TR" lastIdx="1" clrIdx="2">
    <p:extLst>
      <p:ext uri="{19B8F6BF-5375-455C-9EA6-DF929625EA0E}">
        <p15:presenceInfo xmlns:p15="http://schemas.microsoft.com/office/powerpoint/2012/main" userId="Thomas Roberts" providerId="None"/>
      </p:ext>
    </p:extLst>
  </p:cmAuthor>
  <p:cmAuthor id="4" name="Yvonne Richards" initials="YR" lastIdx="9" clrIdx="3">
    <p:extLst>
      <p:ext uri="{19B8F6BF-5375-455C-9EA6-DF929625EA0E}">
        <p15:presenceInfo xmlns:p15="http://schemas.microsoft.com/office/powerpoint/2012/main" userId="S-1-5-21-600606445-897779884-259006233-8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79553" autoAdjust="0"/>
  </p:normalViewPr>
  <p:slideViewPr>
    <p:cSldViewPr snapToGrid="0" snapToObjects="1">
      <p:cViewPr varScale="1">
        <p:scale>
          <a:sx n="49" d="100"/>
          <a:sy n="49" d="100"/>
        </p:scale>
        <p:origin x="16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CBC14-A2D9-460C-A9DD-217D4520391C}" type="datetimeFigureOut">
              <a:rPr lang="en-GB" smtClean="0"/>
              <a:t>03/10/2023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CAAD-AA59-4DDC-BC5E-C0495C07A2CB}" type="slidenum">
              <a:rPr lang="en-GB" smtClean="0"/>
              <a:t>‹#›</a:t>
            </a:fld>
            <a:endParaRPr lang="en-GB"/>
          </a:p>
        </p:txBody>
      </p:sp>
    </p:spTree>
    <p:extLst>
      <p:ext uri="{BB962C8B-B14F-4D97-AF65-F5344CB8AC3E}">
        <p14:creationId xmlns:p14="http://schemas.microsoft.com/office/powerpoint/2010/main" val="260394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2</a:t>
            </a:fld>
            <a:endParaRPr lang="en-GB"/>
          </a:p>
        </p:txBody>
      </p:sp>
    </p:spTree>
    <p:extLst>
      <p:ext uri="{BB962C8B-B14F-4D97-AF65-F5344CB8AC3E}">
        <p14:creationId xmlns:p14="http://schemas.microsoft.com/office/powerpoint/2010/main" val="397802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11</a:t>
            </a:fld>
            <a:endParaRPr lang="en-GB"/>
          </a:p>
        </p:txBody>
      </p:sp>
    </p:spTree>
    <p:extLst>
      <p:ext uri="{BB962C8B-B14F-4D97-AF65-F5344CB8AC3E}">
        <p14:creationId xmlns:p14="http://schemas.microsoft.com/office/powerpoint/2010/main" val="60841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12</a:t>
            </a:fld>
            <a:endParaRPr lang="en-GB"/>
          </a:p>
        </p:txBody>
      </p:sp>
    </p:spTree>
    <p:extLst>
      <p:ext uri="{BB962C8B-B14F-4D97-AF65-F5344CB8AC3E}">
        <p14:creationId xmlns:p14="http://schemas.microsoft.com/office/powerpoint/2010/main" val="269548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13</a:t>
            </a:fld>
            <a:endParaRPr lang="en-GB"/>
          </a:p>
        </p:txBody>
      </p:sp>
    </p:spTree>
    <p:extLst>
      <p:ext uri="{BB962C8B-B14F-4D97-AF65-F5344CB8AC3E}">
        <p14:creationId xmlns:p14="http://schemas.microsoft.com/office/powerpoint/2010/main" val="79896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a:t>
            </a:r>
          </a:p>
        </p:txBody>
      </p:sp>
      <p:sp>
        <p:nvSpPr>
          <p:cNvPr id="4" name="Slide Number Placeholder 3"/>
          <p:cNvSpPr>
            <a:spLocks noGrp="1"/>
          </p:cNvSpPr>
          <p:nvPr>
            <p:ph type="sldNum" sz="quarter" idx="10"/>
          </p:nvPr>
        </p:nvSpPr>
        <p:spPr/>
        <p:txBody>
          <a:bodyPr/>
          <a:lstStyle/>
          <a:p>
            <a:fld id="{8285CAAD-AA59-4DDC-BC5E-C0495C07A2CB}" type="slidenum">
              <a:rPr lang="en-GB" smtClean="0"/>
              <a:t>3</a:t>
            </a:fld>
            <a:endParaRPr lang="en-GB"/>
          </a:p>
        </p:txBody>
      </p:sp>
    </p:spTree>
    <p:extLst>
      <p:ext uri="{BB962C8B-B14F-4D97-AF65-F5344CB8AC3E}">
        <p14:creationId xmlns:p14="http://schemas.microsoft.com/office/powerpoint/2010/main" val="418453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4</a:t>
            </a:fld>
            <a:endParaRPr lang="en-GB"/>
          </a:p>
        </p:txBody>
      </p:sp>
    </p:spTree>
    <p:extLst>
      <p:ext uri="{BB962C8B-B14F-4D97-AF65-F5344CB8AC3E}">
        <p14:creationId xmlns:p14="http://schemas.microsoft.com/office/powerpoint/2010/main" val="104244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5</a:t>
            </a:fld>
            <a:endParaRPr lang="en-GB"/>
          </a:p>
        </p:txBody>
      </p:sp>
    </p:spTree>
    <p:extLst>
      <p:ext uri="{BB962C8B-B14F-4D97-AF65-F5344CB8AC3E}">
        <p14:creationId xmlns:p14="http://schemas.microsoft.com/office/powerpoint/2010/main" val="271636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https://</a:t>
            </a:r>
          </a:p>
        </p:txBody>
      </p:sp>
      <p:sp>
        <p:nvSpPr>
          <p:cNvPr id="4" name="Slide Number Placeholder 3"/>
          <p:cNvSpPr>
            <a:spLocks noGrp="1"/>
          </p:cNvSpPr>
          <p:nvPr>
            <p:ph type="sldNum" sz="quarter" idx="10"/>
          </p:nvPr>
        </p:nvSpPr>
        <p:spPr/>
        <p:txBody>
          <a:bodyPr/>
          <a:lstStyle/>
          <a:p>
            <a:fld id="{8285CAAD-AA59-4DDC-BC5E-C0495C07A2CB}" type="slidenum">
              <a:rPr lang="en-GB" smtClean="0"/>
              <a:t>6</a:t>
            </a:fld>
            <a:endParaRPr lang="en-GB"/>
          </a:p>
        </p:txBody>
      </p:sp>
    </p:spTree>
    <p:extLst>
      <p:ext uri="{BB962C8B-B14F-4D97-AF65-F5344CB8AC3E}">
        <p14:creationId xmlns:p14="http://schemas.microsoft.com/office/powerpoint/2010/main" val="411112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7</a:t>
            </a:fld>
            <a:endParaRPr lang="en-GB"/>
          </a:p>
        </p:txBody>
      </p:sp>
    </p:spTree>
    <p:extLst>
      <p:ext uri="{BB962C8B-B14F-4D97-AF65-F5344CB8AC3E}">
        <p14:creationId xmlns:p14="http://schemas.microsoft.com/office/powerpoint/2010/main" val="381927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8</a:t>
            </a:fld>
            <a:endParaRPr lang="en-GB"/>
          </a:p>
        </p:txBody>
      </p:sp>
    </p:spTree>
    <p:extLst>
      <p:ext uri="{BB962C8B-B14F-4D97-AF65-F5344CB8AC3E}">
        <p14:creationId xmlns:p14="http://schemas.microsoft.com/office/powerpoint/2010/main" val="116171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9</a:t>
            </a:fld>
            <a:endParaRPr lang="en-GB"/>
          </a:p>
        </p:txBody>
      </p:sp>
    </p:spTree>
    <p:extLst>
      <p:ext uri="{BB962C8B-B14F-4D97-AF65-F5344CB8AC3E}">
        <p14:creationId xmlns:p14="http://schemas.microsoft.com/office/powerpoint/2010/main" val="187593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10</a:t>
            </a:fld>
            <a:endParaRPr lang="en-GB"/>
          </a:p>
        </p:txBody>
      </p:sp>
    </p:spTree>
    <p:extLst>
      <p:ext uri="{BB962C8B-B14F-4D97-AF65-F5344CB8AC3E}">
        <p14:creationId xmlns:p14="http://schemas.microsoft.com/office/powerpoint/2010/main" val="270896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DB7CA-CC1E-2746-BA2A-FDA54CE4A80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1DB7CA-CC1E-2746-BA2A-FDA54CE4A808}"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DB7CA-CC1E-2746-BA2A-FDA54CE4A808}"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DB7CA-CC1E-2746-BA2A-FDA54CE4A808}"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B7CA-CC1E-2746-BA2A-FDA54CE4A808}"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1DB7CA-CC1E-2746-BA2A-FDA54CE4A808}"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1DB7CA-CC1E-2746-BA2A-FDA54CE4A808}"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DB7CA-CC1E-2746-BA2A-FDA54CE4A808}" type="datetimeFigureOut">
              <a:rPr lang="en-US" smtClean="0"/>
              <a:t>10/3/2023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5B16F-133A-EE4A-94E2-733D257F486E}" type="slidenum">
              <a:rPr lang="en-US" smtClean="0"/>
              <a:t>‹#›</a:t>
            </a:fld>
            <a:endParaRPr lang="en-US"/>
          </a:p>
        </p:txBody>
      </p:sp>
    </p:spTree>
    <p:extLst>
      <p:ext uri="{BB962C8B-B14F-4D97-AF65-F5344CB8AC3E}">
        <p14:creationId xmlns:p14="http://schemas.microsoft.com/office/powerpoint/2010/main" val="1691544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file:////Users/Nomad/Dropbox/NOMAD%20(1)/MARK'S%20ON%20THE%20GO/YC%20Migration%20resources/YC%20icon.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file:////Users/Nomad/Dropbox/NOMAD%20(1)/MARK'S%20ON%20THE%20GO/YC%20Migration%20resources/YC%20icon.png"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file:////Users/Nomad/Dropbox/NOMAD%20(1)/MARK'S%20ON%20THE%20GO/YC%20Migration%20resources/YC%20icon.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Users/Nomad/Dropbox/NOMAD%20(1)/MARK'S%20ON%20THE%20GO/YC%20Migration%20resources/YC%20ic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file:////Users/Nomad/Dropbox/NOMAD%20(1)/MARK'S%20ON%20THE%20GO/YC%20Migration%20resources/YC%20icon.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Users/Nomad/Dropbox/NOMAD%20(1)/MARK'S%20ON%20THE%20GO/YC%20Migration%20resources/YC%20icon.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file:////Users/Nomad/Dropbox/NOMAD%20(1)/MARK'S%20ON%20THE%20GO/YC%20Migration%20resources/YC%20icon.p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file:////Users/Nomad/Dropbox/NOMAD%20(1)/MARK'S%20ON%20THE%20GO/YC%20Migration%20resources/YC%20icon.png"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file:////Users/Nomad/Dropbox/NOMAD%20(1)/MARK'S%20ON%20THE%20GO/YC%20Migration%20resources/YC%20icon.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Users/Nomad/Dropbox/NOMAD%20(1)/MARK'S%20ON%20THE%20GO/YC%20Migration%20resources/YC%20icon.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file:////Users/Nomad/Dropbox/NOMAD%20(1)/MARK'S%20ON%20THE%20GO/YC%20Migration%20resources/YC%20icon.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file:////Users/Nomad/Dropbox/NOMAD%20(1)/MARK'S%20ON%20THE%20GO/YC%20Migration%20resources/YC%20ico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87" y="0"/>
            <a:ext cx="9142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60866" y="-1812577"/>
            <a:ext cx="10283823" cy="9150079"/>
          </a:xfrm>
          <a:custGeom>
            <a:avLst/>
            <a:gdLst>
              <a:gd name="connsiteX0" fmla="*/ 5151863 w 5151863"/>
              <a:gd name="connsiteY0" fmla="*/ 0 h 5006898"/>
              <a:gd name="connsiteX1" fmla="*/ 3724507 w 5151863"/>
              <a:gd name="connsiteY1" fmla="*/ 0 h 5006898"/>
              <a:gd name="connsiteX2" fmla="*/ 0 w 5151863"/>
              <a:gd name="connsiteY2" fmla="*/ 5006898 h 5006898"/>
              <a:gd name="connsiteX3" fmla="*/ 724829 w 5151863"/>
              <a:gd name="connsiteY3" fmla="*/ 5006898 h 5006898"/>
              <a:gd name="connsiteX4" fmla="*/ 5140712 w 5151863"/>
              <a:gd name="connsiteY4" fmla="*/ 2787805 h 5006898"/>
              <a:gd name="connsiteX5" fmla="*/ 5151863 w 5151863"/>
              <a:gd name="connsiteY5" fmla="*/ 0 h 5006898"/>
              <a:gd name="connsiteX0" fmla="*/ 5151863 w 5157737"/>
              <a:gd name="connsiteY0" fmla="*/ 0 h 5006898"/>
              <a:gd name="connsiteX1" fmla="*/ 3724507 w 5157737"/>
              <a:gd name="connsiteY1" fmla="*/ 0 h 5006898"/>
              <a:gd name="connsiteX2" fmla="*/ 0 w 5157737"/>
              <a:gd name="connsiteY2" fmla="*/ 5006898 h 5006898"/>
              <a:gd name="connsiteX3" fmla="*/ 724829 w 5157737"/>
              <a:gd name="connsiteY3" fmla="*/ 5006898 h 5006898"/>
              <a:gd name="connsiteX4" fmla="*/ 5157737 w 5157737"/>
              <a:gd name="connsiteY4" fmla="*/ 2770905 h 5006898"/>
              <a:gd name="connsiteX5" fmla="*/ 5151863 w 5157737"/>
              <a:gd name="connsiteY5" fmla="*/ 0 h 5006898"/>
              <a:gd name="connsiteX0" fmla="*/ 5151863 w 5153481"/>
              <a:gd name="connsiteY0" fmla="*/ 0 h 5006898"/>
              <a:gd name="connsiteX1" fmla="*/ 3724507 w 5153481"/>
              <a:gd name="connsiteY1" fmla="*/ 0 h 5006898"/>
              <a:gd name="connsiteX2" fmla="*/ 0 w 5153481"/>
              <a:gd name="connsiteY2" fmla="*/ 5006898 h 5006898"/>
              <a:gd name="connsiteX3" fmla="*/ 724829 w 5153481"/>
              <a:gd name="connsiteY3" fmla="*/ 5006898 h 5006898"/>
              <a:gd name="connsiteX4" fmla="*/ 5153481 w 5153481"/>
              <a:gd name="connsiteY4" fmla="*/ 2779355 h 5006898"/>
              <a:gd name="connsiteX5" fmla="*/ 5151863 w 5153481"/>
              <a:gd name="connsiteY5" fmla="*/ 0 h 50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3481" h="5006898">
                <a:moveTo>
                  <a:pt x="5151863" y="0"/>
                </a:moveTo>
                <a:lnTo>
                  <a:pt x="3724507" y="0"/>
                </a:lnTo>
                <a:lnTo>
                  <a:pt x="0" y="5006898"/>
                </a:lnTo>
                <a:lnTo>
                  <a:pt x="724829" y="5006898"/>
                </a:lnTo>
                <a:lnTo>
                  <a:pt x="5153481" y="2779355"/>
                </a:lnTo>
                <a:cubicBezTo>
                  <a:pt x="5152942" y="1852903"/>
                  <a:pt x="5152402" y="926452"/>
                  <a:pt x="51518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5170794" y="1897247"/>
            <a:ext cx="3835522" cy="1384995"/>
          </a:xfrm>
          <a:prstGeom prst="rect">
            <a:avLst/>
          </a:prstGeom>
          <a:noFill/>
        </p:spPr>
        <p:txBody>
          <a:bodyPr wrap="square" rtlCol="0">
            <a:spAutoFit/>
          </a:bodyPr>
          <a:lstStyle/>
          <a:p>
            <a:pPr defTabSz="342892"/>
            <a:r>
              <a:rPr lang="en-GB" sz="3200" b="1" dirty="0">
                <a:solidFill>
                  <a:schemeClr val="accent2"/>
                </a:solidFill>
                <a:latin typeface="Century Gothic" panose="020B0502020202020204" pitchFamily="34" charset="0"/>
                <a:ea typeface="Verdana" panose="020B0604030504040204" pitchFamily="34" charset="0"/>
                <a:cs typeface="Arial" panose="020B0604020202020204" pitchFamily="34" charset="0"/>
              </a:rPr>
              <a:t>What’s the law got to do with me?</a:t>
            </a:r>
          </a:p>
          <a:p>
            <a:pPr defTabSz="342892"/>
            <a:r>
              <a:rPr lang="en-GB" sz="2000" b="1" dirty="0">
                <a:solidFill>
                  <a:schemeClr val="tx1">
                    <a:lumMod val="65000"/>
                    <a:lumOff val="35000"/>
                  </a:schemeClr>
                </a:solidFill>
                <a:latin typeface="Century Gothic" panose="020B0502020202020204" pitchFamily="34" charset="0"/>
                <a:ea typeface="Verdana" panose="020B0604030504040204" pitchFamily="34" charset="0"/>
                <a:cs typeface="Arial" panose="020B0604020202020204" pitchFamily="34" charset="0"/>
              </a:rPr>
              <a:t>Taster activity </a:t>
            </a:r>
          </a:p>
        </p:txBody>
      </p:sp>
      <p:sp>
        <p:nvSpPr>
          <p:cNvPr id="17" name="Freeform 16"/>
          <p:cNvSpPr/>
          <p:nvPr/>
        </p:nvSpPr>
        <p:spPr>
          <a:xfrm>
            <a:off x="3360668" y="3496033"/>
            <a:ext cx="2108847" cy="2811392"/>
          </a:xfrm>
          <a:custGeom>
            <a:avLst/>
            <a:gdLst>
              <a:gd name="connsiteX0" fmla="*/ 2720898 w 2720898"/>
              <a:gd name="connsiteY0" fmla="*/ 0 h 3334215"/>
              <a:gd name="connsiteX1" fmla="*/ 2720898 w 2720898"/>
              <a:gd name="connsiteY1" fmla="*/ 3334215 h 3334215"/>
              <a:gd name="connsiteX2" fmla="*/ 0 w 2720898"/>
              <a:gd name="connsiteY2" fmla="*/ 3334215 h 3334215"/>
              <a:gd name="connsiteX3" fmla="*/ 2720898 w 2720898"/>
              <a:gd name="connsiteY3" fmla="*/ 0 h 3334215"/>
            </a:gdLst>
            <a:ahLst/>
            <a:cxnLst>
              <a:cxn ang="0">
                <a:pos x="connsiteX0" y="connsiteY0"/>
              </a:cxn>
              <a:cxn ang="0">
                <a:pos x="connsiteX1" y="connsiteY1"/>
              </a:cxn>
              <a:cxn ang="0">
                <a:pos x="connsiteX2" y="connsiteY2"/>
              </a:cxn>
              <a:cxn ang="0">
                <a:pos x="connsiteX3" y="connsiteY3"/>
              </a:cxn>
            </a:cxnLst>
            <a:rect l="l" t="t" r="r" b="b"/>
            <a:pathLst>
              <a:path w="2720898" h="3334215">
                <a:moveTo>
                  <a:pt x="2720898" y="0"/>
                </a:moveTo>
                <a:lnTo>
                  <a:pt x="2720898" y="3334215"/>
                </a:lnTo>
                <a:lnTo>
                  <a:pt x="0" y="3334215"/>
                </a:lnTo>
                <a:lnTo>
                  <a:pt x="272089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a:off x="-2480018" y="-600203"/>
            <a:ext cx="7396312" cy="7458203"/>
          </a:xfrm>
          <a:custGeom>
            <a:avLst/>
            <a:gdLst>
              <a:gd name="connsiteX0" fmla="*/ 0 w 4600876"/>
              <a:gd name="connsiteY0" fmla="*/ 0 h 4639377"/>
              <a:gd name="connsiteX1" fmla="*/ 4600876 w 4600876"/>
              <a:gd name="connsiteY1" fmla="*/ 2377440 h 4639377"/>
              <a:gd name="connsiteX2" fmla="*/ 4600876 w 4600876"/>
              <a:gd name="connsiteY2" fmla="*/ 4639377 h 4639377"/>
              <a:gd name="connsiteX3" fmla="*/ 3455470 w 4600876"/>
              <a:gd name="connsiteY3" fmla="*/ 4639377 h 4639377"/>
              <a:gd name="connsiteX4" fmla="*/ 0 w 4600876"/>
              <a:gd name="connsiteY4" fmla="*/ 0 h 463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876" h="4639377">
                <a:moveTo>
                  <a:pt x="0" y="0"/>
                </a:moveTo>
                <a:lnTo>
                  <a:pt x="4600876" y="2377440"/>
                </a:lnTo>
                <a:lnTo>
                  <a:pt x="4600876" y="4639377"/>
                </a:lnTo>
                <a:lnTo>
                  <a:pt x="3455470" y="4639377"/>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56821" y="3496033"/>
            <a:ext cx="2108847" cy="2811392"/>
          </a:xfrm>
          <a:custGeom>
            <a:avLst/>
            <a:gdLst>
              <a:gd name="connsiteX0" fmla="*/ 2720898 w 2720898"/>
              <a:gd name="connsiteY0" fmla="*/ 0 h 3334215"/>
              <a:gd name="connsiteX1" fmla="*/ 2720898 w 2720898"/>
              <a:gd name="connsiteY1" fmla="*/ 3334215 h 3334215"/>
              <a:gd name="connsiteX2" fmla="*/ 0 w 2720898"/>
              <a:gd name="connsiteY2" fmla="*/ 3334215 h 3334215"/>
              <a:gd name="connsiteX3" fmla="*/ 2720898 w 2720898"/>
              <a:gd name="connsiteY3" fmla="*/ 0 h 3334215"/>
            </a:gdLst>
            <a:ahLst/>
            <a:cxnLst>
              <a:cxn ang="0">
                <a:pos x="connsiteX0" y="connsiteY0"/>
              </a:cxn>
              <a:cxn ang="0">
                <a:pos x="connsiteX1" y="connsiteY1"/>
              </a:cxn>
              <a:cxn ang="0">
                <a:pos x="connsiteX2" y="connsiteY2"/>
              </a:cxn>
              <a:cxn ang="0">
                <a:pos x="connsiteX3" y="connsiteY3"/>
              </a:cxn>
            </a:cxnLst>
            <a:rect l="l" t="t" r="r" b="b"/>
            <a:pathLst>
              <a:path w="2720898" h="3334215">
                <a:moveTo>
                  <a:pt x="2720898" y="0"/>
                </a:moveTo>
                <a:lnTo>
                  <a:pt x="2720898" y="3334215"/>
                </a:lnTo>
                <a:lnTo>
                  <a:pt x="0" y="3334215"/>
                </a:lnTo>
                <a:lnTo>
                  <a:pt x="2720898"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6868" y="6307423"/>
            <a:ext cx="3279448" cy="452337"/>
          </a:xfrm>
          <a:prstGeom prst="rect">
            <a:avLst/>
          </a:prstGeom>
        </p:spPr>
      </p:pic>
      <p:sp>
        <p:nvSpPr>
          <p:cNvPr id="10" name="TextBox 9"/>
          <p:cNvSpPr txBox="1"/>
          <p:nvPr/>
        </p:nvSpPr>
        <p:spPr>
          <a:xfrm>
            <a:off x="5911532" y="5827921"/>
            <a:ext cx="3094784" cy="369332"/>
          </a:xfrm>
          <a:prstGeom prst="rect">
            <a:avLst/>
          </a:prstGeom>
          <a:noFill/>
        </p:spPr>
        <p:txBody>
          <a:bodyPr wrap="square" rtlCol="0">
            <a:spAutoFit/>
          </a:bodyPr>
          <a:lstStyle/>
          <a:p>
            <a:pPr algn="r"/>
            <a:r>
              <a:rPr lang="en-US" b="1" dirty="0">
                <a:latin typeface="Century Gothic" panose="020B0502020202020204" pitchFamily="34" charset="0"/>
              </a:rPr>
              <a:t>Sponsored by</a:t>
            </a:r>
            <a:endParaRPr lang="en-GB" b="1" dirty="0">
              <a:latin typeface="Century Gothic" panose="020B0502020202020204" pitchFamily="34" charset="0"/>
            </a:endParaRPr>
          </a:p>
        </p:txBody>
      </p:sp>
      <p:pic>
        <p:nvPicPr>
          <p:cNvPr id="11" name="Picture 10"/>
          <p:cNvPicPr>
            <a:picLocks noChangeAspect="1"/>
          </p:cNvPicPr>
          <p:nvPr/>
        </p:nvPicPr>
        <p:blipFill>
          <a:blip r:embed="rId4"/>
          <a:srcRect/>
          <a:stretch/>
        </p:blipFill>
        <p:spPr>
          <a:xfrm>
            <a:off x="7338907" y="392907"/>
            <a:ext cx="1438040" cy="143804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0265" y="233395"/>
            <a:ext cx="1595283" cy="1597552"/>
          </a:xfrm>
          <a:prstGeom prst="rect">
            <a:avLst/>
          </a:prstGeom>
        </p:spPr>
      </p:pic>
    </p:spTree>
    <p:extLst>
      <p:ext uri="{BB962C8B-B14F-4D97-AF65-F5344CB8AC3E}">
        <p14:creationId xmlns:p14="http://schemas.microsoft.com/office/powerpoint/2010/main" val="258741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10</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0" y="1291461"/>
            <a:ext cx="8855243" cy="4098558"/>
          </a:xfrm>
          <a:prstGeom prst="rect">
            <a:avLst/>
          </a:prstGeom>
        </p:spPr>
        <p:txBody>
          <a:bodyPr wrap="square">
            <a:spAutoFit/>
          </a:bodyPr>
          <a:lstStyle/>
          <a:p>
            <a:pPr lvl="0"/>
            <a:r>
              <a:rPr lang="en-GB" sz="3600" b="1" dirty="0">
                <a:latin typeface="Century Gothic" panose="020B0502020202020204" pitchFamily="34" charset="0"/>
              </a:rPr>
              <a:t>Buying a game</a:t>
            </a:r>
            <a:endParaRPr lang="en-GB" sz="2400" dirty="0">
              <a:latin typeface="Century Gothic" panose="020B0502020202020204" pitchFamily="34" charset="0"/>
            </a:endParaRPr>
          </a:p>
          <a:p>
            <a:pPr lvl="0"/>
            <a:endParaRPr lang="en-GB" sz="2400" dirty="0">
              <a:latin typeface="Century Gothic" panose="020B0502020202020204" pitchFamily="34" charset="0"/>
            </a:endParaRPr>
          </a:p>
          <a:p>
            <a:pPr lvl="0"/>
            <a:r>
              <a:rPr lang="en-GB" sz="2400" dirty="0">
                <a:latin typeface="Century Gothic" panose="020B0502020202020204" pitchFamily="34" charset="0"/>
              </a:rPr>
              <a:t>Some video games have age limits. It is against the law to sell these games to someone under this age. </a:t>
            </a:r>
          </a:p>
          <a:p>
            <a:pPr lvl="0"/>
            <a:endParaRPr lang="en-GB" sz="2400" dirty="0">
              <a:latin typeface="Century Gothic" panose="020B0502020202020204" pitchFamily="34" charset="0"/>
            </a:endParaRPr>
          </a:p>
          <a:p>
            <a:pPr lvl="0"/>
            <a:r>
              <a:rPr lang="en-GB" sz="2400" dirty="0">
                <a:latin typeface="Century Gothic" panose="020B0502020202020204" pitchFamily="34" charset="0"/>
              </a:rPr>
              <a:t>The law says the game must be of satisfactory quality. If Sammy found the game was broken when he got home the law says he can get a refund. </a:t>
            </a:r>
          </a:p>
          <a:p>
            <a:pPr lvl="0">
              <a:spcBef>
                <a:spcPts val="1000"/>
              </a:spcBef>
              <a:buClr>
                <a:schemeClr val="dk1"/>
              </a:buClr>
              <a:buSzPts val="2800"/>
            </a:pPr>
            <a:endParaRPr lang="en-GB" sz="2400" b="1" dirty="0">
              <a:latin typeface="Century Gothic" panose="020B0502020202020204" pitchFamily="34" charset="0"/>
            </a:endParaRPr>
          </a:p>
          <a:p>
            <a:pPr lvl="0">
              <a:buClr>
                <a:schemeClr val="dk1"/>
              </a:buClr>
              <a:buSzPts val="2800"/>
            </a:pPr>
            <a:endParaRPr lang="en-GB" sz="2400" dirty="0">
              <a:latin typeface="Century Gothic" panose="020B0502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01949">
            <a:off x="5779525" y="1270822"/>
            <a:ext cx="1126621" cy="71646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893" y="742148"/>
            <a:ext cx="1574100" cy="1574100"/>
          </a:xfrm>
          <a:prstGeom prst="rect">
            <a:avLst/>
          </a:prstGeom>
        </p:spPr>
      </p:pic>
    </p:spTree>
    <p:extLst>
      <p:ext uri="{BB962C8B-B14F-4D97-AF65-F5344CB8AC3E}">
        <p14:creationId xmlns:p14="http://schemas.microsoft.com/office/powerpoint/2010/main" val="3597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11</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18" name="TextBox 17"/>
          <p:cNvSpPr txBox="1"/>
          <p:nvPr/>
        </p:nvSpPr>
        <p:spPr>
          <a:xfrm>
            <a:off x="177472" y="1367328"/>
            <a:ext cx="8966528" cy="646331"/>
          </a:xfrm>
          <a:prstGeom prst="rect">
            <a:avLst/>
          </a:prstGeom>
          <a:noFill/>
        </p:spPr>
        <p:txBody>
          <a:bodyPr wrap="square" rtlCol="0">
            <a:spAutoFit/>
          </a:bodyPr>
          <a:lstStyle/>
          <a:p>
            <a:pPr defTabSz="457200"/>
            <a:r>
              <a:rPr lang="en-US" sz="3600" b="1" dirty="0">
                <a:latin typeface="Century Gothic" panose="020B0502020202020204" pitchFamily="34" charset="0"/>
                <a:ea typeface="Verdana" panose="020B0604030504040204" pitchFamily="34" charset="0"/>
                <a:cs typeface="Arial" panose="020B0604020202020204" pitchFamily="34" charset="0"/>
              </a:rPr>
              <a:t>The Big Legal Lesson Big Challenge!</a:t>
            </a:r>
          </a:p>
        </p:txBody>
      </p:sp>
      <p:sp>
        <p:nvSpPr>
          <p:cNvPr id="14" name="TextBox 13"/>
          <p:cNvSpPr txBox="1"/>
          <p:nvPr/>
        </p:nvSpPr>
        <p:spPr>
          <a:xfrm>
            <a:off x="177472" y="2341209"/>
            <a:ext cx="8749358" cy="830997"/>
          </a:xfrm>
          <a:prstGeom prst="rect">
            <a:avLst/>
          </a:prstGeom>
          <a:noFill/>
        </p:spPr>
        <p:txBody>
          <a:bodyPr wrap="square" rtlCol="0">
            <a:spAutoFit/>
          </a:bodyPr>
          <a:lstStyle/>
          <a:p>
            <a:pPr marL="114300" indent="0">
              <a:buNone/>
            </a:pPr>
            <a:r>
              <a:rPr lang="en-GB" sz="2400" dirty="0">
                <a:latin typeface="Century Gothic" panose="020B0502020202020204" pitchFamily="34" charset="0"/>
              </a:rPr>
              <a:t>Draw a timeline of your day. Where have you come into contact with the law?</a:t>
            </a:r>
          </a:p>
        </p:txBody>
      </p:sp>
      <p:sp>
        <p:nvSpPr>
          <p:cNvPr id="3" name="Left-Right Arrow 2"/>
          <p:cNvSpPr/>
          <p:nvPr/>
        </p:nvSpPr>
        <p:spPr>
          <a:xfrm>
            <a:off x="399917" y="4435593"/>
            <a:ext cx="8304468" cy="365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4158" y="5105055"/>
            <a:ext cx="1382289" cy="646331"/>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Have </a:t>
            </a:r>
          </a:p>
          <a:p>
            <a:pPr algn="ctr"/>
            <a:r>
              <a:rPr lang="en-GB" b="1" dirty="0">
                <a:latin typeface="Century Gothic" panose="020B0502020202020204" pitchFamily="34" charset="0"/>
                <a:cs typeface="Arial" panose="020B0604020202020204" pitchFamily="34" charset="0"/>
              </a:rPr>
              <a:t>breakfast</a:t>
            </a:r>
          </a:p>
        </p:txBody>
      </p:sp>
      <p:sp>
        <p:nvSpPr>
          <p:cNvPr id="13" name="TextBox 12"/>
          <p:cNvSpPr txBox="1"/>
          <p:nvPr/>
        </p:nvSpPr>
        <p:spPr>
          <a:xfrm>
            <a:off x="1285677" y="5116479"/>
            <a:ext cx="1354675" cy="923330"/>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Walk </a:t>
            </a:r>
          </a:p>
          <a:p>
            <a:pPr algn="ctr"/>
            <a:r>
              <a:rPr lang="en-GB" b="1" dirty="0">
                <a:latin typeface="Century Gothic" panose="020B0502020202020204" pitchFamily="34" charset="0"/>
                <a:cs typeface="Arial" panose="020B0604020202020204" pitchFamily="34" charset="0"/>
              </a:rPr>
              <a:t>to </a:t>
            </a:r>
          </a:p>
          <a:p>
            <a:pPr algn="ctr"/>
            <a:r>
              <a:rPr lang="en-GB" b="1" dirty="0">
                <a:latin typeface="Century Gothic" panose="020B0502020202020204" pitchFamily="34" charset="0"/>
                <a:cs typeface="Arial" panose="020B0604020202020204" pitchFamily="34" charset="0"/>
              </a:rPr>
              <a:t>school</a:t>
            </a:r>
          </a:p>
        </p:txBody>
      </p:sp>
      <p:sp>
        <p:nvSpPr>
          <p:cNvPr id="17" name="TextBox 16"/>
          <p:cNvSpPr txBox="1"/>
          <p:nvPr/>
        </p:nvSpPr>
        <p:spPr>
          <a:xfrm>
            <a:off x="2768391" y="5134911"/>
            <a:ext cx="2446020" cy="923330"/>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English </a:t>
            </a:r>
          </a:p>
          <a:p>
            <a:pPr algn="ctr"/>
            <a:r>
              <a:rPr lang="en-GB" b="1" dirty="0">
                <a:latin typeface="Century Gothic" panose="020B0502020202020204" pitchFamily="34" charset="0"/>
                <a:cs typeface="Arial" panose="020B0604020202020204" pitchFamily="34" charset="0"/>
              </a:rPr>
              <a:t>and </a:t>
            </a:r>
          </a:p>
          <a:p>
            <a:pPr algn="ctr"/>
            <a:r>
              <a:rPr lang="en-GB" b="1" dirty="0">
                <a:latin typeface="Century Gothic" panose="020B0502020202020204" pitchFamily="34" charset="0"/>
                <a:cs typeface="Arial" panose="020B0604020202020204" pitchFamily="34" charset="0"/>
              </a:rPr>
              <a:t>maths</a:t>
            </a:r>
          </a:p>
        </p:txBody>
      </p:sp>
      <p:sp>
        <p:nvSpPr>
          <p:cNvPr id="19" name="TextBox 18"/>
          <p:cNvSpPr txBox="1"/>
          <p:nvPr/>
        </p:nvSpPr>
        <p:spPr>
          <a:xfrm>
            <a:off x="2494069" y="5116479"/>
            <a:ext cx="974360" cy="646331"/>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School</a:t>
            </a:r>
          </a:p>
          <a:p>
            <a:pPr algn="ctr"/>
            <a:r>
              <a:rPr lang="en-GB" b="1" dirty="0">
                <a:latin typeface="Century Gothic" panose="020B0502020202020204" pitchFamily="34" charset="0"/>
                <a:cs typeface="Arial" panose="020B0604020202020204" pitchFamily="34" charset="0"/>
              </a:rPr>
              <a:t>starts</a:t>
            </a:r>
          </a:p>
        </p:txBody>
      </p:sp>
      <p:sp>
        <p:nvSpPr>
          <p:cNvPr id="20" name="TextBox 19"/>
          <p:cNvSpPr txBox="1"/>
          <p:nvPr/>
        </p:nvSpPr>
        <p:spPr>
          <a:xfrm>
            <a:off x="5214411" y="5134911"/>
            <a:ext cx="1104048" cy="369332"/>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Art</a:t>
            </a:r>
          </a:p>
        </p:txBody>
      </p:sp>
      <p:sp>
        <p:nvSpPr>
          <p:cNvPr id="21" name="TextBox 20"/>
          <p:cNvSpPr txBox="1"/>
          <p:nvPr/>
        </p:nvSpPr>
        <p:spPr>
          <a:xfrm>
            <a:off x="4444207" y="5125092"/>
            <a:ext cx="974360" cy="369332"/>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Lunch</a:t>
            </a:r>
          </a:p>
        </p:txBody>
      </p:sp>
      <p:sp>
        <p:nvSpPr>
          <p:cNvPr id="22" name="TextBox 21"/>
          <p:cNvSpPr txBox="1"/>
          <p:nvPr/>
        </p:nvSpPr>
        <p:spPr>
          <a:xfrm>
            <a:off x="5936845" y="5075234"/>
            <a:ext cx="1133639" cy="646331"/>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Pick </a:t>
            </a:r>
          </a:p>
          <a:p>
            <a:pPr algn="ctr"/>
            <a:r>
              <a:rPr lang="en-GB" b="1" dirty="0">
                <a:latin typeface="Century Gothic" panose="020B0502020202020204" pitchFamily="34" charset="0"/>
                <a:cs typeface="Arial" panose="020B0604020202020204" pitchFamily="34" charset="0"/>
              </a:rPr>
              <a:t>up</a:t>
            </a:r>
          </a:p>
        </p:txBody>
      </p:sp>
      <p:sp>
        <p:nvSpPr>
          <p:cNvPr id="23" name="TextBox 22"/>
          <p:cNvSpPr txBox="1"/>
          <p:nvPr/>
        </p:nvSpPr>
        <p:spPr>
          <a:xfrm>
            <a:off x="7070484" y="5068735"/>
            <a:ext cx="836972" cy="369332"/>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Swim</a:t>
            </a:r>
          </a:p>
        </p:txBody>
      </p:sp>
      <p:sp>
        <p:nvSpPr>
          <p:cNvPr id="28" name="TextBox 27"/>
          <p:cNvSpPr txBox="1"/>
          <p:nvPr/>
        </p:nvSpPr>
        <p:spPr>
          <a:xfrm>
            <a:off x="7926522" y="5044976"/>
            <a:ext cx="1319556" cy="923330"/>
          </a:xfrm>
          <a:prstGeom prst="rect">
            <a:avLst/>
          </a:prstGeom>
          <a:noFill/>
        </p:spPr>
        <p:txBody>
          <a:bodyPr wrap="square" rtlCol="0">
            <a:spAutoFit/>
          </a:bodyPr>
          <a:lstStyle/>
          <a:p>
            <a:pPr algn="ctr"/>
            <a:r>
              <a:rPr lang="en-GB" b="1" dirty="0">
                <a:latin typeface="Century Gothic" panose="020B0502020202020204" pitchFamily="34" charset="0"/>
                <a:cs typeface="Arial" panose="020B0604020202020204" pitchFamily="34" charset="0"/>
              </a:rPr>
              <a:t>Dinner </a:t>
            </a:r>
          </a:p>
          <a:p>
            <a:pPr algn="ctr"/>
            <a:r>
              <a:rPr lang="en-GB" b="1" dirty="0">
                <a:latin typeface="Century Gothic" panose="020B0502020202020204" pitchFamily="34" charset="0"/>
                <a:cs typeface="Arial" panose="020B0604020202020204" pitchFamily="34" charset="0"/>
              </a:rPr>
              <a:t>and </a:t>
            </a:r>
          </a:p>
          <a:p>
            <a:pPr algn="ctr"/>
            <a:r>
              <a:rPr lang="en-GB" b="1" dirty="0">
                <a:latin typeface="Century Gothic" panose="020B0502020202020204" pitchFamily="34" charset="0"/>
                <a:cs typeface="Arial" panose="020B0604020202020204" pitchFamily="34" charset="0"/>
              </a:rPr>
              <a:t>Bed</a:t>
            </a: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016" y="3475720"/>
            <a:ext cx="800626" cy="76685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7385" y="3499483"/>
            <a:ext cx="513120" cy="755804"/>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669260" y="3587720"/>
            <a:ext cx="629874" cy="643447"/>
          </a:xfrm>
          <a:prstGeom prst="rect">
            <a:avLst/>
          </a:prstGeom>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l="71375" t="14750" r="6500" b="63500"/>
          <a:stretch/>
        </p:blipFill>
        <p:spPr>
          <a:xfrm>
            <a:off x="3632674" y="3611110"/>
            <a:ext cx="717454" cy="705294"/>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4516326" y="3420420"/>
            <a:ext cx="619599" cy="904317"/>
          </a:xfrm>
          <a:prstGeom prst="rect">
            <a:avLst/>
          </a:prstGeom>
        </p:spPr>
      </p:pic>
      <p:pic>
        <p:nvPicPr>
          <p:cNvPr id="11" name="Picture 1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flipH="1">
            <a:off x="5324708" y="3187687"/>
            <a:ext cx="522739" cy="1197944"/>
          </a:xfrm>
          <a:prstGeom prst="rect">
            <a:avLst/>
          </a:prstGeom>
        </p:spPr>
      </p:pic>
      <p:pic>
        <p:nvPicPr>
          <p:cNvPr id="12" name="Picture 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29894" y="3496377"/>
            <a:ext cx="787794" cy="789027"/>
          </a:xfrm>
          <a:prstGeom prst="rect">
            <a:avLst/>
          </a:prstGeom>
        </p:spPr>
      </p:pic>
      <p:pic>
        <p:nvPicPr>
          <p:cNvPr id="29" name="Picture 28"/>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flipH="1">
            <a:off x="7146672" y="3577443"/>
            <a:ext cx="677081" cy="697056"/>
          </a:xfrm>
          <a:prstGeom prst="rect">
            <a:avLst/>
          </a:prstGeom>
        </p:spPr>
      </p:pic>
      <p:pic>
        <p:nvPicPr>
          <p:cNvPr id="30" name="Picture 2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52737" y="3523779"/>
            <a:ext cx="818191" cy="818191"/>
          </a:xfrm>
          <a:prstGeom prst="rect">
            <a:avLst/>
          </a:prstGeom>
        </p:spPr>
      </p:pic>
    </p:spTree>
    <p:extLst>
      <p:ext uri="{BB962C8B-B14F-4D97-AF65-F5344CB8AC3E}">
        <p14:creationId xmlns:p14="http://schemas.microsoft.com/office/powerpoint/2010/main" val="39303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9" grpId="0"/>
      <p:bldP spid="20" grpId="0"/>
      <p:bldP spid="21" grpId="0"/>
      <p:bldP spid="22"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12</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0" y="1291461"/>
            <a:ext cx="8855243" cy="3046988"/>
          </a:xfrm>
          <a:prstGeom prst="rect">
            <a:avLst/>
          </a:prstGeom>
        </p:spPr>
        <p:txBody>
          <a:bodyPr wrap="square">
            <a:spAutoFit/>
          </a:bodyPr>
          <a:lstStyle/>
          <a:p>
            <a:pPr lvl="0">
              <a:buClr>
                <a:schemeClr val="dk1"/>
              </a:buClr>
              <a:buSzPts val="2800"/>
            </a:pPr>
            <a:r>
              <a:rPr lang="en-GB" sz="3600" b="1" dirty="0">
                <a:latin typeface="Century Gothic" panose="020B0502020202020204" pitchFamily="34" charset="0"/>
              </a:rPr>
              <a:t>The Big Legal Lesson </a:t>
            </a:r>
          </a:p>
          <a:p>
            <a:pPr lvl="0">
              <a:buClr>
                <a:schemeClr val="dk1"/>
              </a:buClr>
              <a:buSzPts val="2800"/>
            </a:pPr>
            <a:r>
              <a:rPr lang="en-GB" sz="3600" b="1" dirty="0">
                <a:latin typeface="Century Gothic" panose="020B0502020202020204" pitchFamily="34" charset="0"/>
              </a:rPr>
              <a:t>Big Challenge! </a:t>
            </a:r>
          </a:p>
          <a:p>
            <a:pPr lvl="0">
              <a:buClr>
                <a:schemeClr val="dk1"/>
              </a:buClr>
              <a:buSzPts val="2800"/>
            </a:pPr>
            <a:endParaRPr lang="en-GB" sz="2400" dirty="0">
              <a:latin typeface="Century Gothic" panose="020B0502020202020204" pitchFamily="34" charset="0"/>
            </a:endParaRPr>
          </a:p>
          <a:p>
            <a:pPr lvl="0">
              <a:buClr>
                <a:schemeClr val="dk1"/>
              </a:buClr>
              <a:buSzPts val="2800"/>
            </a:pPr>
            <a:r>
              <a:rPr lang="en-GB" sz="2400" dirty="0">
                <a:latin typeface="Century Gothic" panose="020B0502020202020204" pitchFamily="34" charset="0"/>
              </a:rPr>
              <a:t>Use the worksheet provided to tell </a:t>
            </a:r>
          </a:p>
          <a:p>
            <a:pPr lvl="0">
              <a:buClr>
                <a:schemeClr val="dk1"/>
              </a:buClr>
              <a:buSzPts val="2800"/>
            </a:pPr>
            <a:r>
              <a:rPr lang="en-GB" sz="2400" dirty="0">
                <a:latin typeface="Century Gothic" panose="020B0502020202020204" pitchFamily="34" charset="0"/>
              </a:rPr>
              <a:t>us all about your day. </a:t>
            </a:r>
          </a:p>
          <a:p>
            <a:pPr lvl="0">
              <a:buClr>
                <a:schemeClr val="dk1"/>
              </a:buClr>
              <a:buSzPts val="2800"/>
            </a:pPr>
            <a:endParaRPr lang="en-GB" sz="2400" dirty="0">
              <a:latin typeface="Century Gothic" panose="020B0502020202020204" pitchFamily="34" charset="0"/>
            </a:endParaRPr>
          </a:p>
          <a:p>
            <a:pPr lvl="0">
              <a:buClr>
                <a:schemeClr val="dk1"/>
              </a:buClr>
              <a:buSzPts val="2800"/>
            </a:pPr>
            <a:r>
              <a:rPr lang="en-GB" sz="2400" dirty="0">
                <a:latin typeface="Century Gothic" panose="020B0502020202020204" pitchFamily="34" charset="0"/>
              </a:rPr>
              <a:t>How is the law affecting you</a:t>
            </a:r>
            <a:r>
              <a:rPr lang="en-GB" sz="2400" dirty="0">
                <a:latin typeface="Arial" panose="020B0604020202020204" pitchFamily="34" charset="0"/>
                <a:cs typeface="Arial" panose="020B0604020202020204" pitchFamily="34" charset="0"/>
              </a:rPr>
              <a:t>?</a:t>
            </a:r>
            <a:r>
              <a:rPr lang="en-GB" sz="2400" dirty="0">
                <a:latin typeface="Century Gothic" panose="020B0502020202020204" pitchFamily="34" charset="0"/>
              </a:rPr>
              <a:t>  </a:t>
            </a:r>
          </a:p>
        </p:txBody>
      </p:sp>
      <p:pic>
        <p:nvPicPr>
          <p:cNvPr id="2" name="Picture 1"/>
          <p:cNvPicPr>
            <a:picLocks noChangeAspect="1"/>
          </p:cNvPicPr>
          <p:nvPr/>
        </p:nvPicPr>
        <p:blipFill>
          <a:blip r:embed="rId5"/>
          <a:stretch>
            <a:fillRect/>
          </a:stretch>
        </p:blipFill>
        <p:spPr>
          <a:xfrm>
            <a:off x="5628315" y="1240625"/>
            <a:ext cx="3126578" cy="4418428"/>
          </a:xfrm>
          <a:prstGeom prst="rect">
            <a:avLst/>
          </a:prstGeom>
        </p:spPr>
      </p:pic>
    </p:spTree>
    <p:extLst>
      <p:ext uri="{BB962C8B-B14F-4D97-AF65-F5344CB8AC3E}">
        <p14:creationId xmlns:p14="http://schemas.microsoft.com/office/powerpoint/2010/main" val="259148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13</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p:cNvSpPr/>
          <p:nvPr/>
        </p:nvSpPr>
        <p:spPr>
          <a:xfrm>
            <a:off x="261097" y="2542483"/>
            <a:ext cx="8410075" cy="2554545"/>
          </a:xfrm>
          <a:prstGeom prst="rect">
            <a:avLst/>
          </a:prstGeom>
        </p:spPr>
        <p:txBody>
          <a:bodyPr wrap="square">
            <a:spAutoFit/>
          </a:bodyPr>
          <a:lstStyle/>
          <a:p>
            <a:pPr marL="114300" indent="0" algn="ctr">
              <a:buNone/>
            </a:pPr>
            <a:r>
              <a:rPr lang="en-GB" sz="2800" b="1" dirty="0">
                <a:latin typeface="Arial" panose="020B0604020202020204" pitchFamily="34" charset="0"/>
                <a:cs typeface="Arial" panose="020B0604020202020204" pitchFamily="34" charset="0"/>
              </a:rPr>
              <a:t>Share your involvement</a:t>
            </a:r>
          </a:p>
          <a:p>
            <a:pPr marL="114300" indent="0" algn="ctr">
              <a:buNone/>
            </a:pPr>
            <a:endParaRPr lang="en-GB" sz="2800" dirty="0">
              <a:latin typeface="Arial" panose="020B0604020202020204" pitchFamily="34" charset="0"/>
              <a:cs typeface="Arial" panose="020B0604020202020204" pitchFamily="34" charset="0"/>
            </a:endParaRPr>
          </a:p>
          <a:p>
            <a:pPr marL="114300" indent="0" algn="ctr">
              <a:buNone/>
            </a:pPr>
            <a:r>
              <a:rPr lang="en-GB" sz="2800" b="1" dirty="0">
                <a:latin typeface="Arial" panose="020B0604020202020204" pitchFamily="34" charset="0"/>
                <a:cs typeface="Arial" panose="020B0604020202020204" pitchFamily="34" charset="0"/>
              </a:rPr>
              <a:t>@</a:t>
            </a:r>
            <a:r>
              <a:rPr lang="en-GB" sz="2800" b="1" dirty="0" err="1">
                <a:latin typeface="Arial" panose="020B0604020202020204" pitchFamily="34" charset="0"/>
                <a:cs typeface="Arial" panose="020B0604020202020204" pitchFamily="34" charset="0"/>
              </a:rPr>
              <a:t>YoungCitizensUk</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TheBigLegalLesson</a:t>
            </a:r>
            <a:endParaRPr lang="en-GB" sz="2800" b="1" dirty="0">
              <a:latin typeface="Arial" panose="020B0604020202020204" pitchFamily="34" charset="0"/>
              <a:cs typeface="Arial" panose="020B0604020202020204" pitchFamily="34" charset="0"/>
            </a:endParaRPr>
          </a:p>
          <a:p>
            <a:pPr marL="114300" indent="0" algn="ctr">
              <a:buNone/>
            </a:pPr>
            <a:endParaRPr lang="en-GB" sz="2800" dirty="0">
              <a:latin typeface="Arial" panose="020B0604020202020204" pitchFamily="34" charset="0"/>
              <a:cs typeface="Arial" panose="020B0604020202020204" pitchFamily="34" charset="0"/>
            </a:endParaRPr>
          </a:p>
          <a:p>
            <a:pPr marL="114300" indent="0" algn="ctr">
              <a:buNone/>
            </a:pPr>
            <a:endParaRPr lang="en-GB" sz="2400" dirty="0">
              <a:latin typeface="Century Gothic" panose="020B0502020202020204" pitchFamily="34" charset="0"/>
            </a:endParaRPr>
          </a:p>
          <a:p>
            <a:pPr lvl="0"/>
            <a:endParaRPr lang="en-GB" sz="2400" dirty="0">
              <a:latin typeface="Century Gothic" panose="020B0502020202020204" pitchFamily="34" charset="0"/>
            </a:endParaRPr>
          </a:p>
        </p:txBody>
      </p:sp>
    </p:spTree>
    <p:extLst>
      <p:ext uri="{BB962C8B-B14F-4D97-AF65-F5344CB8AC3E}">
        <p14:creationId xmlns:p14="http://schemas.microsoft.com/office/powerpoint/2010/main" val="181462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09474" y="1050228"/>
            <a:ext cx="5142786" cy="2745367"/>
          </a:xfrm>
          <a:prstGeom prst="rect">
            <a:avLst/>
          </a:prstGeom>
          <a:noFill/>
        </p:spPr>
        <p:txBody>
          <a:bodyPr wrap="square" rtlCol="0">
            <a:spAutoFit/>
          </a:bodyPr>
          <a:lstStyle/>
          <a:p>
            <a:pPr defTabSz="457200"/>
            <a:endParaRPr lang="en-US" sz="1200" b="1" dirty="0">
              <a:latin typeface="Century Gothic" panose="020B0502020202020204" pitchFamily="34" charset="0"/>
              <a:ea typeface="Verdana" panose="020B0604030504040204" pitchFamily="34" charset="0"/>
              <a:cs typeface="Arial" panose="020B0604020202020204" pitchFamily="34" charset="0"/>
            </a:endParaRPr>
          </a:p>
          <a:p>
            <a:pPr marL="342900" indent="-342900" defTabSz="457200">
              <a:buFont typeface="Arial" panose="020B0604020202020204" pitchFamily="34" charset="0"/>
              <a:buChar char="•"/>
            </a:pPr>
            <a:endParaRPr lang="en-GB" sz="2000" dirty="0">
              <a:latin typeface="Century Gothic" panose="020B0502020202020204" pitchFamily="34" charset="0"/>
            </a:endParaRPr>
          </a:p>
          <a:p>
            <a:pPr lvl="0">
              <a:lnSpc>
                <a:spcPct val="90000"/>
              </a:lnSpc>
              <a:buClr>
                <a:srgbClr val="000000"/>
              </a:buClr>
              <a:buSzPts val="2800"/>
            </a:pPr>
            <a:r>
              <a:rPr lang="en-GB" sz="2800" b="1" dirty="0">
                <a:solidFill>
                  <a:srgbClr val="000000"/>
                </a:solidFill>
                <a:latin typeface="Century Gothic" panose="020B0502020202020204" pitchFamily="34" charset="0"/>
                <a:ea typeface="Helvetica Neue"/>
                <a:cs typeface="Arial" panose="020B0604020202020204" pitchFamily="34" charset="0"/>
                <a:sym typeface="Helvetica Neue"/>
              </a:rPr>
              <a:t>A national campaign to teach children about the law.</a:t>
            </a:r>
          </a:p>
          <a:p>
            <a:pPr lvl="0">
              <a:lnSpc>
                <a:spcPct val="90000"/>
              </a:lnSpc>
              <a:buClr>
                <a:srgbClr val="000000"/>
              </a:buClr>
              <a:buSzPts val="2800"/>
            </a:pPr>
            <a:endParaRPr lang="en-GB" sz="2400" b="1" dirty="0">
              <a:solidFill>
                <a:srgbClr val="000000"/>
              </a:solidFill>
              <a:latin typeface="Century Gothic" panose="020B0502020202020204" pitchFamily="34" charset="0"/>
              <a:cs typeface="Arial" panose="020B0604020202020204" pitchFamily="34" charset="0"/>
              <a:sym typeface="Helvetica Neue"/>
            </a:endParaRPr>
          </a:p>
          <a:p>
            <a:pPr lvl="0">
              <a:lnSpc>
                <a:spcPct val="90000"/>
              </a:lnSpc>
              <a:buClr>
                <a:srgbClr val="000000"/>
              </a:buClr>
              <a:buSzPts val="2800"/>
            </a:pPr>
            <a:endParaRPr lang="en-GB" sz="2400" dirty="0">
              <a:latin typeface="Century Gothic" panose="020B0502020202020204" pitchFamily="34" charset="0"/>
              <a:cs typeface="Arial" panose="020B0604020202020204" pitchFamily="34" charset="0"/>
            </a:endParaRPr>
          </a:p>
          <a:p>
            <a:pPr lvl="0">
              <a:lnSpc>
                <a:spcPct val="90000"/>
              </a:lnSpc>
              <a:buClr>
                <a:srgbClr val="000000"/>
              </a:buClr>
              <a:buSzPts val="2800"/>
            </a:pPr>
            <a:endParaRPr lang="en-GB" sz="2400" dirty="0">
              <a:latin typeface="Century Gothic" panose="020B0502020202020204" pitchFamily="34" charset="0"/>
              <a:cs typeface="Arial" panose="020B0604020202020204" pitchFamily="34" charset="0"/>
            </a:endParaRPr>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2"/>
                </a:solidFill>
                <a:latin typeface="Century Gothic" panose="020B0502020202020204" pitchFamily="34" charset="0"/>
                <a:ea typeface="Verdana" panose="020B0604030504040204" pitchFamily="34" charset="0"/>
                <a:cs typeface="Arial" panose="020B0604020202020204" pitchFamily="34" charset="0"/>
              </a:rPr>
              <a:t>2</a:t>
            </a:r>
            <a:endParaRPr lang="en-US" sz="2400" b="1" dirty="0">
              <a:solidFill>
                <a:schemeClr val="accent2"/>
              </a:solidFill>
              <a:latin typeface="Century Gothic" panose="020B0502020202020204" pitchFamily="34" charset="0"/>
              <a:ea typeface="Verdana" panose="020B0604030504040204" pitchFamily="34" charset="0"/>
              <a:cs typeface="Arial" panose="020B0604020202020204" pitchFamily="34" charset="0"/>
            </a:endParaRPr>
          </a:p>
        </p:txBody>
      </p:sp>
      <p:pic>
        <p:nvPicPr>
          <p:cNvPr id="9" name="Picture 8"/>
          <p:cNvPicPr>
            <a:picLocks noChangeAspect="1"/>
          </p:cNvPicPr>
          <p:nvPr/>
        </p:nvPicPr>
        <p:blipFill>
          <a:blip r:embed="rId5"/>
          <a:srcRect/>
          <a:stretch/>
        </p:blipFill>
        <p:spPr>
          <a:xfrm>
            <a:off x="275445" y="1140118"/>
            <a:ext cx="2419629" cy="2419629"/>
          </a:xfrm>
          <a:prstGeom prst="rect">
            <a:avLst/>
          </a:prstGeom>
        </p:spPr>
      </p:pic>
      <p:sp>
        <p:nvSpPr>
          <p:cNvPr id="2" name="TextBox 1"/>
          <p:cNvSpPr txBox="1"/>
          <p:nvPr/>
        </p:nvSpPr>
        <p:spPr>
          <a:xfrm>
            <a:off x="208826" y="3518627"/>
            <a:ext cx="6642713" cy="2942344"/>
          </a:xfrm>
          <a:prstGeom prst="rect">
            <a:avLst/>
          </a:prstGeom>
          <a:noFill/>
        </p:spPr>
        <p:txBody>
          <a:bodyPr wrap="square" rtlCol="0">
            <a:spAutoFit/>
          </a:bodyPr>
          <a:lstStyle/>
          <a:p>
            <a:pPr lvl="0">
              <a:lnSpc>
                <a:spcPct val="90000"/>
              </a:lnSpc>
              <a:buClr>
                <a:srgbClr val="000000"/>
              </a:buClr>
              <a:buSzPts val="2800"/>
            </a:pPr>
            <a:r>
              <a:rPr lang="en-GB" sz="2400" dirty="0">
                <a:latin typeface="Century Gothic" panose="020B0502020202020204" pitchFamily="34" charset="0"/>
                <a:cs typeface="Arial" panose="020B0604020202020204" pitchFamily="34" charset="0"/>
              </a:rPr>
              <a:t>Over 2,500 teachers and 200,000 young people have taken part so far. Now it’s your turn to get involved.  </a:t>
            </a:r>
          </a:p>
          <a:p>
            <a:pPr lvl="0">
              <a:lnSpc>
                <a:spcPct val="90000"/>
              </a:lnSpc>
              <a:spcBef>
                <a:spcPts val="1000"/>
              </a:spcBef>
              <a:buClr>
                <a:srgbClr val="000000"/>
              </a:buClr>
              <a:buSzPts val="2800"/>
            </a:pPr>
            <a:endParaRPr lang="en-GB" dirty="0">
              <a:solidFill>
                <a:srgbClr val="000000"/>
              </a:solidFill>
              <a:latin typeface="Century Gothic" panose="020B0502020202020204" pitchFamily="34" charset="0"/>
              <a:ea typeface="Helvetica Neue"/>
              <a:cs typeface="Arial" panose="020B0604020202020204" pitchFamily="34" charset="0"/>
              <a:sym typeface="Helvetica Neue"/>
            </a:endParaRPr>
          </a:p>
          <a:p>
            <a:pPr lvl="0">
              <a:lnSpc>
                <a:spcPct val="90000"/>
              </a:lnSpc>
              <a:spcBef>
                <a:spcPts val="1000"/>
              </a:spcBef>
              <a:buClr>
                <a:srgbClr val="000000"/>
              </a:buClr>
              <a:buSzPts val="2800"/>
            </a:pPr>
            <a:r>
              <a:rPr lang="en-GB" sz="2400" b="1" dirty="0">
                <a:solidFill>
                  <a:srgbClr val="000000"/>
                </a:solidFill>
                <a:latin typeface="Century Gothic" panose="020B0502020202020204" pitchFamily="34" charset="0"/>
                <a:ea typeface="Helvetica Neue"/>
                <a:cs typeface="Arial" panose="020B0604020202020204" pitchFamily="34" charset="0"/>
                <a:sym typeface="Helvetica Neue"/>
              </a:rPr>
              <a:t>Join the conversation </a:t>
            </a:r>
          </a:p>
          <a:p>
            <a:pPr lvl="0">
              <a:lnSpc>
                <a:spcPct val="90000"/>
              </a:lnSpc>
              <a:spcBef>
                <a:spcPts val="1000"/>
              </a:spcBef>
              <a:buClr>
                <a:srgbClr val="000000"/>
              </a:buClr>
              <a:buSzPts val="2800"/>
            </a:pPr>
            <a:r>
              <a:rPr lang="en-GB"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a:t>
            </a:r>
            <a:r>
              <a:rPr lang="en-GB" sz="2400" dirty="0" err="1">
                <a:solidFill>
                  <a:srgbClr val="000000"/>
                </a:solidFill>
                <a:latin typeface="Century Gothic" panose="020B0502020202020204" pitchFamily="34" charset="0"/>
                <a:ea typeface="Calibri" panose="020F0502020204030204" pitchFamily="34" charset="0"/>
                <a:cs typeface="Arial" panose="020B0604020202020204" pitchFamily="34" charset="0"/>
              </a:rPr>
              <a:t>YoungCitizensUK</a:t>
            </a:r>
            <a:r>
              <a:rPr lang="en-GB" sz="2400" dirty="0">
                <a:solidFill>
                  <a:srgbClr val="000000"/>
                </a:solidFill>
                <a:latin typeface="Century Gothic" panose="020B0502020202020204" pitchFamily="34" charset="0"/>
                <a:ea typeface="Calibri" panose="020F0502020204030204" pitchFamily="34" charset="0"/>
                <a:cs typeface="Arial" panose="020B0604020202020204" pitchFamily="34" charset="0"/>
              </a:rPr>
              <a:t> </a:t>
            </a:r>
            <a:r>
              <a:rPr lang="en-GB" sz="2400" dirty="0">
                <a:solidFill>
                  <a:srgbClr val="000000"/>
                </a:solidFill>
                <a:latin typeface="Century Gothic" panose="020B0502020202020204" pitchFamily="34" charset="0"/>
                <a:ea typeface="Helvetica Neue"/>
                <a:cs typeface="Arial" panose="020B0604020202020204" pitchFamily="34" charset="0"/>
                <a:sym typeface="Helvetica Neue"/>
              </a:rPr>
              <a:t>#</a:t>
            </a:r>
            <a:r>
              <a:rPr lang="en-GB" sz="2400" dirty="0" err="1">
                <a:solidFill>
                  <a:srgbClr val="000000"/>
                </a:solidFill>
                <a:latin typeface="Century Gothic" panose="020B0502020202020204" pitchFamily="34" charset="0"/>
                <a:ea typeface="Helvetica Neue"/>
                <a:cs typeface="Arial" panose="020B0604020202020204" pitchFamily="34" charset="0"/>
                <a:sym typeface="Helvetica Neue"/>
              </a:rPr>
              <a:t>TheBigLegalLesson</a:t>
            </a:r>
            <a:r>
              <a:rPr lang="en-GB" sz="2400" dirty="0">
                <a:solidFill>
                  <a:srgbClr val="000000"/>
                </a:solidFill>
                <a:latin typeface="Century Gothic" panose="020B0502020202020204" pitchFamily="34" charset="0"/>
                <a:ea typeface="Helvetica Neue"/>
                <a:cs typeface="Arial" panose="020B0604020202020204" pitchFamily="34" charset="0"/>
                <a:sym typeface="Helvetica Neue"/>
              </a:rPr>
              <a:t> </a:t>
            </a:r>
            <a:endParaRPr lang="en-GB" sz="2400" dirty="0">
              <a:latin typeface="Century Gothic" panose="020B0502020202020204" pitchFamily="34" charset="0"/>
              <a:cs typeface="Arial" panose="020B0604020202020204" pitchFamily="34" charset="0"/>
            </a:endParaRPr>
          </a:p>
          <a:p>
            <a:pPr defTabSz="457200"/>
            <a:endParaRPr lang="en-US" b="1" dirty="0">
              <a:latin typeface="Arial" panose="020B0604020202020204" pitchFamily="34" charset="0"/>
              <a:ea typeface="Verdana" panose="020B0604030504040204" pitchFamily="34" charset="0"/>
              <a:cs typeface="Arial" panose="020B0604020202020204" pitchFamily="34" charset="0"/>
            </a:endParaRPr>
          </a:p>
          <a:p>
            <a:endParaRPr lang="en-GB" dirty="0"/>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9084" y="3704938"/>
            <a:ext cx="2276350" cy="2043290"/>
          </a:xfrm>
          <a:prstGeom prst="rect">
            <a:avLst/>
          </a:prstGeom>
        </p:spPr>
      </p:pic>
    </p:spTree>
    <p:extLst>
      <p:ext uri="{BB962C8B-B14F-4D97-AF65-F5344CB8AC3E}">
        <p14:creationId xmlns:p14="http://schemas.microsoft.com/office/powerpoint/2010/main" val="22821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3</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14" name="TextBox 13"/>
          <p:cNvSpPr txBox="1"/>
          <p:nvPr/>
        </p:nvSpPr>
        <p:spPr>
          <a:xfrm>
            <a:off x="177472" y="1509667"/>
            <a:ext cx="8749960" cy="590931"/>
          </a:xfrm>
          <a:prstGeom prst="rect">
            <a:avLst/>
          </a:prstGeom>
          <a:noFill/>
        </p:spPr>
        <p:txBody>
          <a:bodyPr wrap="square" rtlCol="0">
            <a:spAutoFit/>
          </a:bodyPr>
          <a:lstStyle/>
          <a:p>
            <a:pPr lvl="0">
              <a:lnSpc>
                <a:spcPct val="90000"/>
              </a:lnSpc>
              <a:buClr>
                <a:schemeClr val="dk1"/>
              </a:buClr>
              <a:buSzPts val="2800"/>
            </a:pPr>
            <a:r>
              <a:rPr lang="en-GB" sz="3600" b="1" dirty="0">
                <a:latin typeface="Century Gothic" panose="020B0502020202020204" pitchFamily="34" charset="0"/>
              </a:rPr>
              <a:t>What’s the law got to do with me?</a:t>
            </a:r>
          </a:p>
        </p:txBody>
      </p:sp>
      <p:sp>
        <p:nvSpPr>
          <p:cNvPr id="2" name="TextBox 1"/>
          <p:cNvSpPr txBox="1"/>
          <p:nvPr/>
        </p:nvSpPr>
        <p:spPr>
          <a:xfrm>
            <a:off x="177472" y="2245303"/>
            <a:ext cx="8831179" cy="3817455"/>
          </a:xfrm>
          <a:prstGeom prst="rect">
            <a:avLst/>
          </a:prstGeom>
          <a:noFill/>
        </p:spPr>
        <p:txBody>
          <a:bodyPr wrap="square" rtlCol="0">
            <a:spAutoFit/>
          </a:bodyPr>
          <a:lstStyle/>
          <a:p>
            <a:pPr lvl="0">
              <a:lnSpc>
                <a:spcPct val="90000"/>
              </a:lnSpc>
              <a:buClr>
                <a:schemeClr val="dk1"/>
              </a:buClr>
              <a:buSzPts val="2800"/>
            </a:pPr>
            <a:r>
              <a:rPr lang="en-GB" sz="2800" dirty="0">
                <a:latin typeface="Century Gothic" panose="020B0502020202020204" pitchFamily="34" charset="0"/>
              </a:rPr>
              <a:t>You might think that the law has nothing to do with you, because you are still a child. </a:t>
            </a:r>
          </a:p>
          <a:p>
            <a:pPr lvl="0">
              <a:lnSpc>
                <a:spcPct val="90000"/>
              </a:lnSpc>
              <a:spcBef>
                <a:spcPts val="1000"/>
              </a:spcBef>
              <a:buClr>
                <a:schemeClr val="dk1"/>
              </a:buClr>
              <a:buSzPts val="2800"/>
            </a:pPr>
            <a:endParaRPr lang="en-GB" sz="2800" dirty="0">
              <a:latin typeface="Century Gothic" panose="020B0502020202020204" pitchFamily="34" charset="0"/>
            </a:endParaRPr>
          </a:p>
          <a:p>
            <a:pPr lvl="0">
              <a:lnSpc>
                <a:spcPct val="90000"/>
              </a:lnSpc>
              <a:spcBef>
                <a:spcPts val="1000"/>
              </a:spcBef>
              <a:buClr>
                <a:schemeClr val="dk1"/>
              </a:buClr>
              <a:buSzPts val="2800"/>
            </a:pPr>
            <a:r>
              <a:rPr lang="en-GB" sz="2800" dirty="0">
                <a:latin typeface="Century Gothic" panose="020B0502020202020204" pitchFamily="34" charset="0"/>
              </a:rPr>
              <a:t>But you’re wrong!</a:t>
            </a:r>
          </a:p>
          <a:p>
            <a:pPr lvl="0">
              <a:lnSpc>
                <a:spcPct val="90000"/>
              </a:lnSpc>
              <a:spcBef>
                <a:spcPts val="1000"/>
              </a:spcBef>
              <a:buClr>
                <a:schemeClr val="dk1"/>
              </a:buClr>
              <a:buSzPts val="2800"/>
            </a:pPr>
            <a:endParaRPr lang="en-GB" sz="2800" dirty="0">
              <a:latin typeface="Century Gothic" panose="020B0502020202020204" pitchFamily="34" charset="0"/>
            </a:endParaRPr>
          </a:p>
          <a:p>
            <a:pPr lvl="0">
              <a:lnSpc>
                <a:spcPct val="90000"/>
              </a:lnSpc>
              <a:spcBef>
                <a:spcPts val="1000"/>
              </a:spcBef>
              <a:buClr>
                <a:schemeClr val="dk1"/>
              </a:buClr>
              <a:buSzPts val="2800"/>
            </a:pPr>
            <a:r>
              <a:rPr lang="en-GB" sz="2800" dirty="0">
                <a:latin typeface="Century Gothic" panose="020B0502020202020204" pitchFamily="34" charset="0"/>
              </a:rPr>
              <a:t>The law affects everyone,</a:t>
            </a:r>
          </a:p>
          <a:p>
            <a:pPr lvl="0">
              <a:lnSpc>
                <a:spcPct val="90000"/>
              </a:lnSpc>
              <a:spcBef>
                <a:spcPts val="1000"/>
              </a:spcBef>
              <a:buClr>
                <a:schemeClr val="dk1"/>
              </a:buClr>
              <a:buSzPts val="2800"/>
            </a:pPr>
            <a:r>
              <a:rPr lang="en-GB" sz="2800" dirty="0">
                <a:latin typeface="Century Gothic" panose="020B0502020202020204" pitchFamily="34" charset="0"/>
              </a:rPr>
              <a:t>including you! </a:t>
            </a:r>
          </a:p>
          <a:p>
            <a:endParaRPr lang="en-GB" sz="2400" b="1" dirty="0">
              <a:latin typeface="Century Gothic" panose="020B0502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033" y="1902130"/>
            <a:ext cx="5537251" cy="5537251"/>
          </a:xfrm>
          <a:prstGeom prst="rect">
            <a:avLst/>
          </a:prstGeom>
        </p:spPr>
      </p:pic>
    </p:spTree>
    <p:extLst>
      <p:ext uri="{BB962C8B-B14F-4D97-AF65-F5344CB8AC3E}">
        <p14:creationId xmlns:p14="http://schemas.microsoft.com/office/powerpoint/2010/main" val="6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4</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14" name="TextBox 13"/>
          <p:cNvSpPr txBox="1"/>
          <p:nvPr/>
        </p:nvSpPr>
        <p:spPr>
          <a:xfrm>
            <a:off x="177472" y="1509667"/>
            <a:ext cx="8749960" cy="867930"/>
          </a:xfrm>
          <a:prstGeom prst="rect">
            <a:avLst/>
          </a:prstGeom>
          <a:noFill/>
        </p:spPr>
        <p:txBody>
          <a:bodyPr wrap="square" rtlCol="0">
            <a:spAutoFit/>
          </a:bodyPr>
          <a:lstStyle/>
          <a:p>
            <a:pPr lvl="0">
              <a:lnSpc>
                <a:spcPct val="90000"/>
              </a:lnSpc>
              <a:buClr>
                <a:schemeClr val="dk1"/>
              </a:buClr>
              <a:buSzPts val="2800"/>
            </a:pPr>
            <a:r>
              <a:rPr lang="en-GB" sz="2800" b="1" dirty="0">
                <a:latin typeface="Century Gothic" panose="020B0502020202020204" pitchFamily="34" charset="0"/>
              </a:rPr>
              <a:t>Meet Sammy. Sammy is 8. They live at home with their grandad. </a:t>
            </a:r>
          </a:p>
        </p:txBody>
      </p:sp>
      <p:sp>
        <p:nvSpPr>
          <p:cNvPr id="3" name="TextBox 2"/>
          <p:cNvSpPr txBox="1"/>
          <p:nvPr/>
        </p:nvSpPr>
        <p:spPr>
          <a:xfrm>
            <a:off x="177472" y="2681111"/>
            <a:ext cx="5135699" cy="3738459"/>
          </a:xfrm>
          <a:prstGeom prst="rect">
            <a:avLst/>
          </a:prstGeom>
          <a:noFill/>
        </p:spPr>
        <p:txBody>
          <a:bodyPr wrap="square" rtlCol="0">
            <a:spAutoFit/>
          </a:bodyPr>
          <a:lstStyle/>
          <a:p>
            <a:pPr lvl="0">
              <a:lnSpc>
                <a:spcPct val="90000"/>
              </a:lnSpc>
              <a:buClr>
                <a:schemeClr val="dk1"/>
              </a:buClr>
              <a:buSzPts val="2800"/>
            </a:pPr>
            <a:r>
              <a:rPr lang="en-GB" sz="2400" dirty="0">
                <a:latin typeface="Century Gothic" panose="020B0502020202020204" pitchFamily="34" charset="0"/>
              </a:rPr>
              <a:t>Sammy wakes up, gets out of bed and heads downstairs to eat some chocolate cereal. </a:t>
            </a:r>
          </a:p>
          <a:p>
            <a:pPr lvl="0">
              <a:lnSpc>
                <a:spcPct val="90000"/>
              </a:lnSpc>
              <a:buClr>
                <a:schemeClr val="dk1"/>
              </a:buClr>
              <a:buSzPts val="2800"/>
            </a:pPr>
            <a:endParaRPr lang="en-GB" sz="2400" dirty="0">
              <a:latin typeface="Century Gothic" panose="020B0502020202020204" pitchFamily="34" charset="0"/>
            </a:endParaRPr>
          </a:p>
          <a:p>
            <a:pPr lvl="0">
              <a:lnSpc>
                <a:spcPct val="90000"/>
              </a:lnSpc>
              <a:buClr>
                <a:schemeClr val="dk1"/>
              </a:buClr>
              <a:buSzPts val="2800"/>
            </a:pPr>
            <a:r>
              <a:rPr lang="en-GB" sz="2400" dirty="0">
                <a:latin typeface="Century Gothic" panose="020B0502020202020204" pitchFamily="34" charset="0"/>
              </a:rPr>
              <a:t>Once they’ve got dressed, they get into the car with their grandad and are driven to school. They stop to fill up with petrol on the way. </a:t>
            </a:r>
          </a:p>
          <a:p>
            <a:pPr lvl="0">
              <a:lnSpc>
                <a:spcPct val="90000"/>
              </a:lnSpc>
              <a:spcBef>
                <a:spcPts val="1000"/>
              </a:spcBef>
              <a:buClr>
                <a:schemeClr val="dk1"/>
              </a:buClr>
              <a:buSzPts val="2800"/>
            </a:pPr>
            <a:endParaRPr lang="en-GB" dirty="0"/>
          </a:p>
          <a:p>
            <a:endParaRPr lang="en-GB"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445" y="2607942"/>
            <a:ext cx="4039633" cy="3257433"/>
          </a:xfrm>
          <a:prstGeom prst="rect">
            <a:avLst/>
          </a:prstGeom>
        </p:spPr>
      </p:pic>
    </p:spTree>
    <p:extLst>
      <p:ext uri="{BB962C8B-B14F-4D97-AF65-F5344CB8AC3E}">
        <p14:creationId xmlns:p14="http://schemas.microsoft.com/office/powerpoint/2010/main" val="36304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5</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p:cNvSpPr txBox="1"/>
          <p:nvPr/>
        </p:nvSpPr>
        <p:spPr>
          <a:xfrm>
            <a:off x="278512" y="1324206"/>
            <a:ext cx="8672983" cy="2408865"/>
          </a:xfrm>
          <a:prstGeom prst="rect">
            <a:avLst/>
          </a:prstGeom>
          <a:noFill/>
        </p:spPr>
        <p:txBody>
          <a:bodyPr wrap="square" rtlCol="0">
            <a:spAutoFit/>
          </a:bodyPr>
          <a:lstStyle/>
          <a:p>
            <a:pPr lvl="0">
              <a:lnSpc>
                <a:spcPct val="90000"/>
              </a:lnSpc>
              <a:spcBef>
                <a:spcPts val="1000"/>
              </a:spcBef>
              <a:buClr>
                <a:schemeClr val="dk1"/>
              </a:buClr>
              <a:buSzPts val="2800"/>
            </a:pPr>
            <a:r>
              <a:rPr lang="en-GB" sz="2400" dirty="0">
                <a:latin typeface="Century Gothic" panose="020B0502020202020204" pitchFamily="34" charset="0"/>
              </a:rPr>
              <a:t>At school Sammy does some numeracy and literacy work. In the afternoon they have PE, which is their favourite lesson! Once the day has finished, they wait in their classroom with their teacher until they are picked up. </a:t>
            </a:r>
          </a:p>
          <a:p>
            <a:pPr lvl="0">
              <a:lnSpc>
                <a:spcPct val="90000"/>
              </a:lnSpc>
              <a:spcBef>
                <a:spcPts val="1000"/>
              </a:spcBef>
              <a:buClr>
                <a:schemeClr val="dk1"/>
              </a:buClr>
              <a:buSzPts val="2800"/>
            </a:pPr>
            <a:endParaRPr lang="en-GB" dirty="0"/>
          </a:p>
          <a:p>
            <a:endParaRPr lang="en-GB" dirty="0"/>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81179" t="43927"/>
          <a:stretch/>
        </p:blipFill>
        <p:spPr>
          <a:xfrm>
            <a:off x="421134" y="3097530"/>
            <a:ext cx="1017686" cy="3114725"/>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r="70437" b="62563"/>
          <a:stretch/>
        </p:blipFill>
        <p:spPr>
          <a:xfrm>
            <a:off x="6794666" y="2333064"/>
            <a:ext cx="1640674" cy="2077725"/>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7687" t="13437" r="49063" b="64062"/>
          <a:stretch/>
        </p:blipFill>
        <p:spPr>
          <a:xfrm>
            <a:off x="6086006" y="4730073"/>
            <a:ext cx="1290340" cy="1248716"/>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49813" t="11187" r="27875" b="62563"/>
          <a:stretch/>
        </p:blipFill>
        <p:spPr>
          <a:xfrm>
            <a:off x="5240655" y="2976129"/>
            <a:ext cx="1238310" cy="1456835"/>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71188" b="64062"/>
          <a:stretch/>
        </p:blipFill>
        <p:spPr>
          <a:xfrm>
            <a:off x="4062463" y="3730261"/>
            <a:ext cx="1599050" cy="1994477"/>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2661" y="2934363"/>
            <a:ext cx="2412869" cy="2412869"/>
          </a:xfrm>
          <a:prstGeom prst="rect">
            <a:avLst/>
          </a:prstGeom>
        </p:spPr>
      </p:pic>
    </p:spTree>
    <p:extLst>
      <p:ext uri="{BB962C8B-B14F-4D97-AF65-F5344CB8AC3E}">
        <p14:creationId xmlns:p14="http://schemas.microsoft.com/office/powerpoint/2010/main" val="231813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6</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3" name="TextBox 2"/>
          <p:cNvSpPr txBox="1"/>
          <p:nvPr/>
        </p:nvSpPr>
        <p:spPr>
          <a:xfrm>
            <a:off x="278512" y="1408742"/>
            <a:ext cx="8564699" cy="2076466"/>
          </a:xfrm>
          <a:prstGeom prst="rect">
            <a:avLst/>
          </a:prstGeom>
          <a:noFill/>
        </p:spPr>
        <p:txBody>
          <a:bodyPr wrap="square" rtlCol="0">
            <a:spAutoFit/>
          </a:bodyPr>
          <a:lstStyle/>
          <a:p>
            <a:pPr lvl="0">
              <a:lnSpc>
                <a:spcPct val="90000"/>
              </a:lnSpc>
              <a:spcBef>
                <a:spcPts val="1000"/>
              </a:spcBef>
              <a:buClr>
                <a:schemeClr val="dk1"/>
              </a:buClr>
              <a:buSzPts val="2800"/>
            </a:pPr>
            <a:r>
              <a:rPr lang="en-GB" sz="2400" dirty="0">
                <a:latin typeface="Century Gothic" panose="020B0502020202020204" pitchFamily="34" charset="0"/>
              </a:rPr>
              <a:t>On the way home Sammy heads to the shops to buy a new computer game with some birthday money. They play their new game with their granddad, before getting ready for bed and having a nice long sleep.</a:t>
            </a:r>
          </a:p>
          <a:p>
            <a:pPr lvl="0">
              <a:lnSpc>
                <a:spcPct val="90000"/>
              </a:lnSpc>
              <a:spcBef>
                <a:spcPts val="1000"/>
              </a:spcBef>
              <a:buClr>
                <a:schemeClr val="dk1"/>
              </a:buClr>
              <a:buSzPts val="2800"/>
            </a:pPr>
            <a:endParaRPr lang="en-GB" dirty="0"/>
          </a:p>
          <a:p>
            <a:endParaRPr lang="en-GB" dirty="0"/>
          </a:p>
        </p:txBody>
      </p:sp>
      <p:sp>
        <p:nvSpPr>
          <p:cNvPr id="2" name="TextBox 1"/>
          <p:cNvSpPr txBox="1"/>
          <p:nvPr/>
        </p:nvSpPr>
        <p:spPr>
          <a:xfrm>
            <a:off x="275445" y="4943140"/>
            <a:ext cx="8223856" cy="954107"/>
          </a:xfrm>
          <a:prstGeom prst="rect">
            <a:avLst/>
          </a:prstGeom>
          <a:noFill/>
        </p:spPr>
        <p:txBody>
          <a:bodyPr wrap="square" rtlCol="0">
            <a:spAutoFit/>
          </a:bodyPr>
          <a:lstStyle/>
          <a:p>
            <a:r>
              <a:rPr lang="en-GB" sz="2800" b="1" dirty="0">
                <a:latin typeface="Century Gothic" panose="020B0502020202020204" pitchFamily="34" charset="0"/>
              </a:rPr>
              <a:t>Talk to a partner. How many times do you think the law has affected Sammy’s day?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01949">
            <a:off x="3614397" y="3509897"/>
            <a:ext cx="1562960" cy="99394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86" y="2655976"/>
            <a:ext cx="2442970" cy="244297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3983" y="2671187"/>
            <a:ext cx="2442970" cy="2442970"/>
          </a:xfrm>
          <a:prstGeom prst="rect">
            <a:avLst/>
          </a:prstGeom>
        </p:spPr>
      </p:pic>
    </p:spTree>
    <p:extLst>
      <p:ext uri="{BB962C8B-B14F-4D97-AF65-F5344CB8AC3E}">
        <p14:creationId xmlns:p14="http://schemas.microsoft.com/office/powerpoint/2010/main" val="3449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7</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1" y="1291461"/>
            <a:ext cx="5197643" cy="4619726"/>
          </a:xfrm>
          <a:prstGeom prst="rect">
            <a:avLst/>
          </a:prstGeom>
        </p:spPr>
        <p:txBody>
          <a:bodyPr wrap="square">
            <a:spAutoFit/>
          </a:bodyPr>
          <a:lstStyle/>
          <a:p>
            <a:pPr lvl="0">
              <a:lnSpc>
                <a:spcPct val="90000"/>
              </a:lnSpc>
              <a:buClr>
                <a:schemeClr val="dk1"/>
              </a:buClr>
              <a:buSzPts val="2800"/>
            </a:pPr>
            <a:r>
              <a:rPr lang="en-GB" sz="3600" b="1" dirty="0">
                <a:latin typeface="Century Gothic" panose="020B0502020202020204" pitchFamily="34" charset="0"/>
              </a:rPr>
              <a:t>Eating breakfast:</a:t>
            </a:r>
          </a:p>
          <a:p>
            <a:pPr lvl="0">
              <a:lnSpc>
                <a:spcPct val="90000"/>
              </a:lnSpc>
              <a:buClr>
                <a:schemeClr val="dk1"/>
              </a:buClr>
              <a:buSzPts val="2800"/>
            </a:pPr>
            <a:endParaRPr lang="en-GB" sz="2200" dirty="0">
              <a:latin typeface="Century Gothic" panose="020B0502020202020204" pitchFamily="34" charset="0"/>
            </a:endParaRPr>
          </a:p>
          <a:p>
            <a:pPr lvl="0">
              <a:buClr>
                <a:schemeClr val="dk1"/>
              </a:buClr>
              <a:buSzPts val="2800"/>
            </a:pPr>
            <a:r>
              <a:rPr lang="en-GB" sz="2200" dirty="0">
                <a:latin typeface="Century Gothic" panose="020B0502020202020204" pitchFamily="34" charset="0"/>
              </a:rPr>
              <a:t>The law says how much tax must be paid on sugary products, which can make them more expensive. </a:t>
            </a:r>
          </a:p>
          <a:p>
            <a:pPr lvl="0">
              <a:buClr>
                <a:schemeClr val="dk1"/>
              </a:buClr>
              <a:buSzPts val="2800"/>
            </a:pPr>
            <a:endParaRPr lang="en-GB" sz="2200" dirty="0">
              <a:latin typeface="Century Gothic" panose="020B0502020202020204" pitchFamily="34" charset="0"/>
            </a:endParaRPr>
          </a:p>
          <a:p>
            <a:pPr lvl="0">
              <a:buClr>
                <a:schemeClr val="dk1"/>
              </a:buClr>
              <a:buSzPts val="2800"/>
            </a:pPr>
            <a:r>
              <a:rPr lang="en-GB" sz="2200" dirty="0">
                <a:latin typeface="Century Gothic" panose="020B0502020202020204" pitchFamily="34" charset="0"/>
              </a:rPr>
              <a:t>The law stops supermarkets from offering price promotions on certain foods that are high in fat and sugar.</a:t>
            </a:r>
          </a:p>
          <a:p>
            <a:pPr lvl="0">
              <a:buClr>
                <a:schemeClr val="dk1"/>
              </a:buClr>
              <a:buSzPts val="2800"/>
            </a:pPr>
            <a:endParaRPr lang="en-GB" sz="2200" dirty="0">
              <a:latin typeface="Century Gothic" panose="020B0502020202020204" pitchFamily="34" charset="0"/>
            </a:endParaRPr>
          </a:p>
          <a:p>
            <a:pPr lvl="0">
              <a:buClr>
                <a:schemeClr val="dk1"/>
              </a:buClr>
              <a:buSzPts val="2800"/>
            </a:pPr>
            <a:r>
              <a:rPr lang="en-GB" sz="2200" dirty="0">
                <a:latin typeface="Century Gothic" panose="020B0502020202020204" pitchFamily="34" charset="0"/>
              </a:rPr>
              <a:t>There are also laws about where these products can be placed in shops.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131" y="1480283"/>
            <a:ext cx="3209822" cy="4125073"/>
          </a:xfrm>
          <a:prstGeom prst="rect">
            <a:avLst/>
          </a:prstGeom>
        </p:spPr>
      </p:pic>
    </p:spTree>
    <p:extLst>
      <p:ext uri="{BB962C8B-B14F-4D97-AF65-F5344CB8AC3E}">
        <p14:creationId xmlns:p14="http://schemas.microsoft.com/office/powerpoint/2010/main" val="28784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8</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1" y="1291461"/>
            <a:ext cx="5570621" cy="4708981"/>
          </a:xfrm>
          <a:prstGeom prst="rect">
            <a:avLst/>
          </a:prstGeom>
        </p:spPr>
        <p:txBody>
          <a:bodyPr wrap="square">
            <a:spAutoFit/>
          </a:bodyPr>
          <a:lstStyle/>
          <a:p>
            <a:pPr lvl="0">
              <a:spcBef>
                <a:spcPts val="1000"/>
              </a:spcBef>
            </a:pPr>
            <a:r>
              <a:rPr lang="en-GB" sz="3600" b="1" dirty="0"/>
              <a:t>Getting to school</a:t>
            </a:r>
          </a:p>
          <a:p>
            <a:pPr lvl="0"/>
            <a:endParaRPr lang="en-GB" sz="2400" dirty="0">
              <a:latin typeface="Century Gothic" panose="020B0502020202020204" pitchFamily="34" charset="0"/>
            </a:endParaRPr>
          </a:p>
          <a:p>
            <a:pPr lvl="0"/>
            <a:r>
              <a:rPr lang="en-GB" sz="2400" dirty="0">
                <a:latin typeface="Century Gothic" panose="020B0502020202020204" pitchFamily="34" charset="0"/>
              </a:rPr>
              <a:t>Sammy and their grandad both have to wear a seatbelt.</a:t>
            </a:r>
          </a:p>
          <a:p>
            <a:pPr lvl="0"/>
            <a:endParaRPr lang="en-GB" sz="2400" dirty="0">
              <a:latin typeface="Century Gothic" panose="020B0502020202020204" pitchFamily="34" charset="0"/>
            </a:endParaRPr>
          </a:p>
          <a:p>
            <a:pPr lvl="0"/>
            <a:r>
              <a:rPr lang="en-GB" sz="2400" dirty="0">
                <a:latin typeface="Century Gothic" panose="020B0502020202020204" pitchFamily="34" charset="0"/>
              </a:rPr>
              <a:t>Sammy’s grandad has to stick to the speed limit and can’t hold his mobile phone when driving.</a:t>
            </a:r>
          </a:p>
          <a:p>
            <a:pPr lvl="0"/>
            <a:endParaRPr lang="en-GB" sz="2400" dirty="0">
              <a:latin typeface="Century Gothic" panose="020B0502020202020204" pitchFamily="34" charset="0"/>
            </a:endParaRPr>
          </a:p>
          <a:p>
            <a:pPr lvl="0"/>
            <a:r>
              <a:rPr lang="en-GB" sz="2400" dirty="0">
                <a:latin typeface="Century Gothic" panose="020B0502020202020204" pitchFamily="34" charset="0"/>
              </a:rPr>
              <a:t>The law says you cannot sell petrol to anyone under the age of 16, or even let them use the pump.</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226" y="1388850"/>
            <a:ext cx="4835953" cy="4835953"/>
          </a:xfrm>
          <a:prstGeom prst="rect">
            <a:avLst/>
          </a:prstGeom>
        </p:spPr>
      </p:pic>
    </p:spTree>
    <p:extLst>
      <p:ext uri="{BB962C8B-B14F-4D97-AF65-F5344CB8AC3E}">
        <p14:creationId xmlns:p14="http://schemas.microsoft.com/office/powerpoint/2010/main" val="36232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a:solidFill>
                  <a:schemeClr val="accent2"/>
                </a:solidFill>
                <a:latin typeface="Arial" panose="020B0604020202020204" pitchFamily="34" charset="0"/>
                <a:ea typeface="Verdana" panose="020B0604030504040204" pitchFamily="34" charset="0"/>
                <a:cs typeface="Arial" panose="020B0604020202020204" pitchFamily="34" charset="0"/>
              </a:rPr>
              <a:t>9</a:t>
            </a:r>
            <a:endParaRPr lang="en-US" sz="2400" b="1" dirty="0">
              <a:solidFill>
                <a:schemeClr val="accent2"/>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1" y="1291461"/>
            <a:ext cx="5594685" cy="4708981"/>
          </a:xfrm>
          <a:prstGeom prst="rect">
            <a:avLst/>
          </a:prstGeom>
        </p:spPr>
        <p:txBody>
          <a:bodyPr wrap="square">
            <a:spAutoFit/>
          </a:bodyPr>
          <a:lstStyle/>
          <a:p>
            <a:pPr lvl="0"/>
            <a:r>
              <a:rPr lang="en-GB" sz="3600" b="1" dirty="0"/>
              <a:t>At school</a:t>
            </a:r>
            <a:endParaRPr lang="en-GB" sz="2400" dirty="0">
              <a:latin typeface="Century Gothic" panose="020B0502020202020204" pitchFamily="34" charset="0"/>
            </a:endParaRPr>
          </a:p>
          <a:p>
            <a:pPr lvl="0">
              <a:buClr>
                <a:schemeClr val="dk1"/>
              </a:buClr>
              <a:buSzPct val="85314"/>
            </a:pPr>
            <a:endParaRPr lang="en-GB" sz="2400" dirty="0">
              <a:latin typeface="Century Gothic" panose="020B0502020202020204" pitchFamily="34" charset="0"/>
            </a:endParaRPr>
          </a:p>
          <a:p>
            <a:pPr lvl="0">
              <a:buClr>
                <a:schemeClr val="dk1"/>
              </a:buClr>
              <a:buSzPct val="85314"/>
            </a:pPr>
            <a:r>
              <a:rPr lang="en-GB" sz="2400" dirty="0">
                <a:latin typeface="Century Gothic" panose="020B0502020202020204" pitchFamily="34" charset="0"/>
              </a:rPr>
              <a:t>The law says you have to stay in some sort of education until you’re 18. It also tells some schools what should be taught.</a:t>
            </a:r>
          </a:p>
          <a:p>
            <a:pPr lvl="0">
              <a:buClr>
                <a:schemeClr val="dk1"/>
              </a:buClr>
              <a:buSzPct val="85314"/>
            </a:pPr>
            <a:endParaRPr lang="en-GB" sz="2400" dirty="0">
              <a:latin typeface="Century Gothic" panose="020B0502020202020204" pitchFamily="34" charset="0"/>
            </a:endParaRPr>
          </a:p>
          <a:p>
            <a:pPr lvl="0"/>
            <a:r>
              <a:rPr lang="en-GB" sz="2400" dirty="0">
                <a:latin typeface="Century Gothic" panose="020B0502020202020204" pitchFamily="34" charset="0"/>
              </a:rPr>
              <a:t>Schools have to stick to lots of other laws. They must not discriminate pupils on the grounds of some protected characteristics (e.g. disability, race or religion.)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810" y="1341999"/>
            <a:ext cx="3364139" cy="4448448"/>
          </a:xfrm>
          <a:prstGeom prst="rect">
            <a:avLst/>
          </a:prstGeom>
        </p:spPr>
      </p:pic>
    </p:spTree>
    <p:extLst>
      <p:ext uri="{BB962C8B-B14F-4D97-AF65-F5344CB8AC3E}">
        <p14:creationId xmlns:p14="http://schemas.microsoft.com/office/powerpoint/2010/main" val="7894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165393"/>
      </a:dk2>
      <a:lt2>
        <a:srgbClr val="E7E6E6"/>
      </a:lt2>
      <a:accent1>
        <a:srgbClr val="FFF14F"/>
      </a:accent1>
      <a:accent2>
        <a:srgbClr val="F1613F"/>
      </a:accent2>
      <a:accent3>
        <a:srgbClr val="E34597"/>
      </a:accent3>
      <a:accent4>
        <a:srgbClr val="67C3BB"/>
      </a:accent4>
      <a:accent5>
        <a:srgbClr val="5BFFFF"/>
      </a:accent5>
      <a:accent6>
        <a:srgbClr val="70FF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4" ma:contentTypeDescription="Create a new document." ma:contentTypeScope="" ma:versionID="b9b46ebdf400299dc4022b75093bec7e">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d5a409ee4b13edca2e9f4ba580d25138"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45AE2-0D65-442C-AA37-39A678375AF6}">
  <ds:schemaRefs>
    <ds:schemaRef ds:uri="http://schemas.microsoft.com/office/2006/metadata/properties"/>
    <ds:schemaRef ds:uri="http://schemas.microsoft.com/office/infopath/2007/PartnerControls"/>
    <ds:schemaRef ds:uri="78cbfd63-0c0c-4a40-b6c2-91397a63e293"/>
    <ds:schemaRef ds:uri="5aa87c49-2c72-4e82-8118-859c387cbb83"/>
  </ds:schemaRefs>
</ds:datastoreItem>
</file>

<file path=customXml/itemProps2.xml><?xml version="1.0" encoding="utf-8"?>
<ds:datastoreItem xmlns:ds="http://schemas.openxmlformats.org/officeDocument/2006/customXml" ds:itemID="{7CB32253-B75B-44A0-BBF4-6B5DD7D79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bfd63-0c0c-4a40-b6c2-91397a63e293"/>
    <ds:schemaRef ds:uri="5aa87c49-2c72-4e82-8118-859c387cb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1B7E78-283D-4041-B71A-C83CE7831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2818</TotalTime>
  <Words>622</Words>
  <Application>Microsoft Office PowerPoint</Application>
  <PresentationFormat>On-screen Show (4:3)</PresentationFormat>
  <Paragraphs>118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Naomi Kennedy</dc:creator>
  <cp:lastModifiedBy>Naomi Kennedy</cp:lastModifiedBy>
  <cp:revision>179</cp:revision>
  <dcterms:created xsi:type="dcterms:W3CDTF">1899-12-31T23:00:00Z</dcterms:created>
  <dcterms:modified xsi:type="dcterms:W3CDTF">2023-10-03T14:46:59Z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Order">
    <vt:r8>7022600</vt:r8>
  </property>
  <property fmtid="{D5CDD505-2E9C-101B-9397-08002B2CF9AE}" pid="4" name="MediaServiceImageTags">
    <vt:lpwstr/>
  </property>
</Properties>
</file>