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5"/>
  </p:notesMasterIdLst>
  <p:sldIdLst>
    <p:sldId id="284" r:id="rId5"/>
    <p:sldId id="328" r:id="rId6"/>
    <p:sldId id="342" r:id="rId7"/>
    <p:sldId id="343" r:id="rId8"/>
    <p:sldId id="356" r:id="rId9"/>
    <p:sldId id="357" r:id="rId10"/>
    <p:sldId id="358" r:id="rId11"/>
    <p:sldId id="359" r:id="rId12"/>
    <p:sldId id="369" r:id="rId13"/>
    <p:sldId id="3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omi Kennedy" initials="NK" lastIdx="6" clrIdx="0">
    <p:extLst>
      <p:ext uri="{19B8F6BF-5375-455C-9EA6-DF929625EA0E}">
        <p15:presenceInfo xmlns:p15="http://schemas.microsoft.com/office/powerpoint/2012/main" userId="S-1-5-21-600606445-897779884-259006233-7092" providerId="AD"/>
      </p:ext>
    </p:extLst>
  </p:cmAuthor>
  <p:cmAuthor id="2" name="Baker McKenzie" initials="BMcK" lastIdx="1" clrIdx="1">
    <p:extLst>
      <p:ext uri="{19B8F6BF-5375-455C-9EA6-DF929625EA0E}">
        <p15:presenceInfo xmlns:p15="http://schemas.microsoft.com/office/powerpoint/2012/main" userId="Baker McKenzie" providerId="None"/>
      </p:ext>
    </p:extLst>
  </p:cmAuthor>
  <p:cmAuthor id="3" name="Thomas Roberts" initials="TR" lastIdx="1" clrIdx="2">
    <p:extLst>
      <p:ext uri="{19B8F6BF-5375-455C-9EA6-DF929625EA0E}">
        <p15:presenceInfo xmlns:p15="http://schemas.microsoft.com/office/powerpoint/2012/main" userId="Thomas Roberts" providerId="None"/>
      </p:ext>
    </p:extLst>
  </p:cmAuthor>
  <p:cmAuthor id="4" name="Yvonne Richards" initials="YR" lastIdx="9" clrIdx="3">
    <p:extLst>
      <p:ext uri="{19B8F6BF-5375-455C-9EA6-DF929625EA0E}">
        <p15:presenceInfo xmlns:p15="http://schemas.microsoft.com/office/powerpoint/2012/main" userId="S-1-5-21-600606445-897779884-259006233-8609" providerId="AD"/>
      </p:ext>
    </p:extLst>
  </p:cmAuthor>
  <p:cmAuthor id="5" name="Sarah Jasmi" initials="SJ" lastIdx="1" clrIdx="4">
    <p:extLst>
      <p:ext uri="{19B8F6BF-5375-455C-9EA6-DF929625EA0E}">
        <p15:presenceInfo xmlns:p15="http://schemas.microsoft.com/office/powerpoint/2012/main" userId="S-1-5-21-600606445-897779884-259006233-14620" providerId="AD"/>
      </p:ext>
    </p:extLst>
  </p:cmAuthor>
  <p:cmAuthor id="6" name="Naomi Kennedy" initials="NK [2]" lastIdx="1" clrIdx="5">
    <p:extLst>
      <p:ext uri="{19B8F6BF-5375-455C-9EA6-DF929625EA0E}">
        <p15:presenceInfo xmlns:p15="http://schemas.microsoft.com/office/powerpoint/2012/main" userId="S::Naomi.Kennedy@youngcitizens.org::6a91ff27-bc1a-45de-aa08-1d2b7fac079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C6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58" autoAdjust="0"/>
    <p:restoredTop sz="79553" autoAdjust="0"/>
  </p:normalViewPr>
  <p:slideViewPr>
    <p:cSldViewPr snapToGrid="0" snapToObjects="1">
      <p:cViewPr varScale="1">
        <p:scale>
          <a:sx n="49" d="100"/>
          <a:sy n="49" d="100"/>
        </p:scale>
        <p:origin x="98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4CBC14-A2D9-460C-A9DD-217D4520391C}" type="datetimeFigureOut">
              <a:rPr lang="en-GB" smtClean="0"/>
              <a:t>03/10/2023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5CAAD-AA59-4DDC-BC5E-C0495C07A2CB}" type="slidenum">
              <a:rPr lang="en-GB" smtClean="0"/>
              <a:t>‹#›</a:t>
            </a:fld>
            <a:endParaRPr lang="en-GB"/>
          </a:p>
        </p:txBody>
      </p:sp>
    </p:spTree>
    <p:extLst>
      <p:ext uri="{BB962C8B-B14F-4D97-AF65-F5344CB8AC3E}">
        <p14:creationId xmlns:p14="http://schemas.microsoft.com/office/powerpoint/2010/main" val="2603944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85CAAD-AA59-4DDC-BC5E-C0495C07A2CB}" type="slidenum">
              <a:rPr lang="en-GB" smtClean="0"/>
              <a:t>2</a:t>
            </a:fld>
            <a:endParaRPr lang="en-GB"/>
          </a:p>
        </p:txBody>
      </p:sp>
    </p:spTree>
    <p:extLst>
      <p:ext uri="{BB962C8B-B14F-4D97-AF65-F5344CB8AC3E}">
        <p14:creationId xmlns:p14="http://schemas.microsoft.com/office/powerpoint/2010/main" val="3978020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8285CAAD-AA59-4DDC-BC5E-C0495C07A2CB}" type="slidenum">
              <a:rPr lang="en-GB" smtClean="0"/>
              <a:t>3</a:t>
            </a:fld>
            <a:endParaRPr lang="en-GB"/>
          </a:p>
        </p:txBody>
      </p:sp>
    </p:spTree>
    <p:extLst>
      <p:ext uri="{BB962C8B-B14F-4D97-AF65-F5344CB8AC3E}">
        <p14:creationId xmlns:p14="http://schemas.microsoft.com/office/powerpoint/2010/main" val="4184530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8285CAAD-AA59-4DDC-BC5E-C0495C07A2CB}" type="slidenum">
              <a:rPr lang="en-GB" smtClean="0"/>
              <a:t>4</a:t>
            </a:fld>
            <a:endParaRPr lang="en-GB"/>
          </a:p>
        </p:txBody>
      </p:sp>
    </p:spTree>
    <p:extLst>
      <p:ext uri="{BB962C8B-B14F-4D97-AF65-F5344CB8AC3E}">
        <p14:creationId xmlns:p14="http://schemas.microsoft.com/office/powerpoint/2010/main" val="1042445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8285CAAD-AA59-4DDC-BC5E-C0495C07A2CB}" type="slidenum">
              <a:rPr lang="en-GB" smtClean="0"/>
              <a:t>5</a:t>
            </a:fld>
            <a:endParaRPr lang="en-GB"/>
          </a:p>
        </p:txBody>
      </p:sp>
    </p:spTree>
    <p:extLst>
      <p:ext uri="{BB962C8B-B14F-4D97-AF65-F5344CB8AC3E}">
        <p14:creationId xmlns:p14="http://schemas.microsoft.com/office/powerpoint/2010/main" val="1718967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8285CAAD-AA59-4DDC-BC5E-C0495C07A2CB}" type="slidenum">
              <a:rPr lang="en-GB" smtClean="0"/>
              <a:t>6</a:t>
            </a:fld>
            <a:endParaRPr lang="en-GB"/>
          </a:p>
        </p:txBody>
      </p:sp>
    </p:spTree>
    <p:extLst>
      <p:ext uri="{BB962C8B-B14F-4D97-AF65-F5344CB8AC3E}">
        <p14:creationId xmlns:p14="http://schemas.microsoft.com/office/powerpoint/2010/main" val="3992022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8285CAAD-AA59-4DDC-BC5E-C0495C07A2CB}" type="slidenum">
              <a:rPr lang="en-GB" smtClean="0"/>
              <a:t>7</a:t>
            </a:fld>
            <a:endParaRPr lang="en-GB"/>
          </a:p>
        </p:txBody>
      </p:sp>
    </p:spTree>
    <p:extLst>
      <p:ext uri="{BB962C8B-B14F-4D97-AF65-F5344CB8AC3E}">
        <p14:creationId xmlns:p14="http://schemas.microsoft.com/office/powerpoint/2010/main" val="1600926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8285CAAD-AA59-4DDC-BC5E-C0495C07A2CB}" type="slidenum">
              <a:rPr lang="en-GB" smtClean="0"/>
              <a:t>8</a:t>
            </a:fld>
            <a:endParaRPr lang="en-GB"/>
          </a:p>
        </p:txBody>
      </p:sp>
    </p:spTree>
    <p:extLst>
      <p:ext uri="{BB962C8B-B14F-4D97-AF65-F5344CB8AC3E}">
        <p14:creationId xmlns:p14="http://schemas.microsoft.com/office/powerpoint/2010/main" val="4030486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8285CAAD-AA59-4DDC-BC5E-C0495C07A2CB}" type="slidenum">
              <a:rPr lang="en-GB" smtClean="0"/>
              <a:t>9</a:t>
            </a:fld>
            <a:endParaRPr lang="en-GB"/>
          </a:p>
        </p:txBody>
      </p:sp>
    </p:spTree>
    <p:extLst>
      <p:ext uri="{BB962C8B-B14F-4D97-AF65-F5344CB8AC3E}">
        <p14:creationId xmlns:p14="http://schemas.microsoft.com/office/powerpoint/2010/main" val="3870756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8285CAAD-AA59-4DDC-BC5E-C0495C07A2CB}" type="slidenum">
              <a:rPr lang="en-GB" smtClean="0"/>
              <a:t>10</a:t>
            </a:fld>
            <a:endParaRPr lang="en-GB"/>
          </a:p>
        </p:txBody>
      </p:sp>
    </p:spTree>
    <p:extLst>
      <p:ext uri="{BB962C8B-B14F-4D97-AF65-F5344CB8AC3E}">
        <p14:creationId xmlns:p14="http://schemas.microsoft.com/office/powerpoint/2010/main" val="2183872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1DB7CA-CC1E-2746-BA2A-FDA54CE4A808}" type="datetimeFigureOut">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5B16F-133A-EE4A-94E2-733D257F486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1DB7CA-CC1E-2746-BA2A-FDA54CE4A808}" type="datetimeFigureOut">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5B16F-133A-EE4A-94E2-733D257F486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1DB7CA-CC1E-2746-BA2A-FDA54CE4A808}" type="datetimeFigureOut">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5B16F-133A-EE4A-94E2-733D257F486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1DB7CA-CC1E-2746-BA2A-FDA54CE4A808}" type="datetimeFigureOut">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5B16F-133A-EE4A-94E2-733D257F486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1DB7CA-CC1E-2746-BA2A-FDA54CE4A808}" type="datetimeFigureOut">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5B16F-133A-EE4A-94E2-733D257F486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1DB7CA-CC1E-2746-BA2A-FDA54CE4A808}" type="datetimeFigureOut">
              <a:rPr lang="en-US" smtClean="0"/>
              <a:t>10/3/2023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5B16F-133A-EE4A-94E2-733D257F486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1DB7CA-CC1E-2746-BA2A-FDA54CE4A808}" type="datetimeFigureOut">
              <a:rPr lang="en-US" smtClean="0"/>
              <a:t>10/3/2023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65B16F-133A-EE4A-94E2-733D257F486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1DB7CA-CC1E-2746-BA2A-FDA54CE4A808}" type="datetimeFigureOut">
              <a:rPr lang="en-US" smtClean="0"/>
              <a:t>10/3/2023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65B16F-133A-EE4A-94E2-733D257F486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1DB7CA-CC1E-2746-BA2A-FDA54CE4A808}" type="datetimeFigureOut">
              <a:rPr lang="en-US" smtClean="0"/>
              <a:t>10/3/2023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65B16F-133A-EE4A-94E2-733D257F486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1DB7CA-CC1E-2746-BA2A-FDA54CE4A808}" type="datetimeFigureOut">
              <a:rPr lang="en-US" smtClean="0"/>
              <a:t>10/3/2023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5B16F-133A-EE4A-94E2-733D257F486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1DB7CA-CC1E-2746-BA2A-FDA54CE4A808}" type="datetimeFigureOut">
              <a:rPr lang="en-US" smtClean="0"/>
              <a:t>10/3/2023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5B16F-133A-EE4A-94E2-733D257F486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1DB7CA-CC1E-2746-BA2A-FDA54CE4A808}" type="datetimeFigureOut">
              <a:rPr lang="en-US" smtClean="0"/>
              <a:t>10/3/2023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5B16F-133A-EE4A-94E2-733D257F486E}" type="slidenum">
              <a:rPr lang="en-US" smtClean="0"/>
              <a:t>‹#›</a:t>
            </a:fld>
            <a:endParaRPr lang="en-US"/>
          </a:p>
        </p:txBody>
      </p:sp>
    </p:spTree>
    <p:extLst>
      <p:ext uri="{BB962C8B-B14F-4D97-AF65-F5344CB8AC3E}">
        <p14:creationId xmlns:p14="http://schemas.microsoft.com/office/powerpoint/2010/main" val="16915440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file:////Users/Nomad/Dropbox/NOMAD%20(1)/MARK'S%20ON%20THE%20GO/YC%20Migration%20resources/YC%20icon.p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file:////Users/Nomad/Dropbox/NOMAD%20(1)/MARK'S%20ON%20THE%20GO/YC%20Migration%20resources/YC%20icon.pn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file:////Users/Nomad/Dropbox/NOMAD%20(1)/MARK'S%20ON%20THE%20GO/YC%20Migration%20resources/YC%20icon.pn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file:////Users/Nomad/Dropbox/NOMAD%20(1)/MARK'S%20ON%20THE%20GO/YC%20Migration%20resources/YC%20icon.png"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5.png"/><Relationship Id="rId7"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file:////Users/Nomad/Dropbox/NOMAD%20(1)/MARK'S%20ON%20THE%20GO/YC%20Migration%20resources/YC%20icon.png" TargetMode="External"/><Relationship Id="rId9"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file:////Users/Nomad/Dropbox/NOMAD%20(1)/MARK'S%20ON%20THE%20GO/YC%20Migration%20resources/YC%20icon.pn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file:////Users/Nomad/Dropbox/NOMAD%20(1)/MARK'S%20ON%20THE%20GO/YC%20Migration%20resources/YC%20icon.pn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file:////Users/Nomad/Dropbox/NOMAD%20(1)/MARK'S%20ON%20THE%20GO/YC%20Migration%20resources/YC%20icon.png"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5.png"/><Relationship Id="rId7" Type="http://schemas.openxmlformats.org/officeDocument/2006/relationships/image" Target="../media/image2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10" Type="http://schemas.openxmlformats.org/officeDocument/2006/relationships/image" Target="../media/image28.png"/><Relationship Id="rId4" Type="http://schemas.openxmlformats.org/officeDocument/2006/relationships/image" Target="file:////Users/Nomad/Dropbox/NOMAD%20(1)/MARK'S%20ON%20THE%20GO/YC%20Migration%20resources/YC%20icon.png" TargetMode="External"/><Relationship Id="rId9"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1587" y="0"/>
            <a:ext cx="9142413" cy="6858000"/>
          </a:xfrm>
          <a:prstGeom prst="rect">
            <a:avLst/>
          </a:prstGeom>
          <a:solidFill>
            <a:srgbClr val="67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560866" y="-1812577"/>
            <a:ext cx="10283823" cy="9150079"/>
          </a:xfrm>
          <a:custGeom>
            <a:avLst/>
            <a:gdLst>
              <a:gd name="connsiteX0" fmla="*/ 5151863 w 5151863"/>
              <a:gd name="connsiteY0" fmla="*/ 0 h 5006898"/>
              <a:gd name="connsiteX1" fmla="*/ 3724507 w 5151863"/>
              <a:gd name="connsiteY1" fmla="*/ 0 h 5006898"/>
              <a:gd name="connsiteX2" fmla="*/ 0 w 5151863"/>
              <a:gd name="connsiteY2" fmla="*/ 5006898 h 5006898"/>
              <a:gd name="connsiteX3" fmla="*/ 724829 w 5151863"/>
              <a:gd name="connsiteY3" fmla="*/ 5006898 h 5006898"/>
              <a:gd name="connsiteX4" fmla="*/ 5140712 w 5151863"/>
              <a:gd name="connsiteY4" fmla="*/ 2787805 h 5006898"/>
              <a:gd name="connsiteX5" fmla="*/ 5151863 w 5151863"/>
              <a:gd name="connsiteY5" fmla="*/ 0 h 5006898"/>
              <a:gd name="connsiteX0" fmla="*/ 5151863 w 5157737"/>
              <a:gd name="connsiteY0" fmla="*/ 0 h 5006898"/>
              <a:gd name="connsiteX1" fmla="*/ 3724507 w 5157737"/>
              <a:gd name="connsiteY1" fmla="*/ 0 h 5006898"/>
              <a:gd name="connsiteX2" fmla="*/ 0 w 5157737"/>
              <a:gd name="connsiteY2" fmla="*/ 5006898 h 5006898"/>
              <a:gd name="connsiteX3" fmla="*/ 724829 w 5157737"/>
              <a:gd name="connsiteY3" fmla="*/ 5006898 h 5006898"/>
              <a:gd name="connsiteX4" fmla="*/ 5157737 w 5157737"/>
              <a:gd name="connsiteY4" fmla="*/ 2770905 h 5006898"/>
              <a:gd name="connsiteX5" fmla="*/ 5151863 w 5157737"/>
              <a:gd name="connsiteY5" fmla="*/ 0 h 5006898"/>
              <a:gd name="connsiteX0" fmla="*/ 5151863 w 5153481"/>
              <a:gd name="connsiteY0" fmla="*/ 0 h 5006898"/>
              <a:gd name="connsiteX1" fmla="*/ 3724507 w 5153481"/>
              <a:gd name="connsiteY1" fmla="*/ 0 h 5006898"/>
              <a:gd name="connsiteX2" fmla="*/ 0 w 5153481"/>
              <a:gd name="connsiteY2" fmla="*/ 5006898 h 5006898"/>
              <a:gd name="connsiteX3" fmla="*/ 724829 w 5153481"/>
              <a:gd name="connsiteY3" fmla="*/ 5006898 h 5006898"/>
              <a:gd name="connsiteX4" fmla="*/ 5153481 w 5153481"/>
              <a:gd name="connsiteY4" fmla="*/ 2779355 h 5006898"/>
              <a:gd name="connsiteX5" fmla="*/ 5151863 w 5153481"/>
              <a:gd name="connsiteY5" fmla="*/ 0 h 5006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53481" h="5006898">
                <a:moveTo>
                  <a:pt x="5151863" y="0"/>
                </a:moveTo>
                <a:lnTo>
                  <a:pt x="3724507" y="0"/>
                </a:lnTo>
                <a:lnTo>
                  <a:pt x="0" y="5006898"/>
                </a:lnTo>
                <a:lnTo>
                  <a:pt x="724829" y="5006898"/>
                </a:lnTo>
                <a:lnTo>
                  <a:pt x="5153481" y="2779355"/>
                </a:lnTo>
                <a:cubicBezTo>
                  <a:pt x="5152942" y="1852903"/>
                  <a:pt x="5152402" y="926452"/>
                  <a:pt x="515186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reeform 16"/>
          <p:cNvSpPr/>
          <p:nvPr/>
        </p:nvSpPr>
        <p:spPr>
          <a:xfrm>
            <a:off x="3360668" y="3496033"/>
            <a:ext cx="2108847" cy="2811392"/>
          </a:xfrm>
          <a:custGeom>
            <a:avLst/>
            <a:gdLst>
              <a:gd name="connsiteX0" fmla="*/ 2720898 w 2720898"/>
              <a:gd name="connsiteY0" fmla="*/ 0 h 3334215"/>
              <a:gd name="connsiteX1" fmla="*/ 2720898 w 2720898"/>
              <a:gd name="connsiteY1" fmla="*/ 3334215 h 3334215"/>
              <a:gd name="connsiteX2" fmla="*/ 0 w 2720898"/>
              <a:gd name="connsiteY2" fmla="*/ 3334215 h 3334215"/>
              <a:gd name="connsiteX3" fmla="*/ 2720898 w 2720898"/>
              <a:gd name="connsiteY3" fmla="*/ 0 h 3334215"/>
            </a:gdLst>
            <a:ahLst/>
            <a:cxnLst>
              <a:cxn ang="0">
                <a:pos x="connsiteX0" y="connsiteY0"/>
              </a:cxn>
              <a:cxn ang="0">
                <a:pos x="connsiteX1" y="connsiteY1"/>
              </a:cxn>
              <a:cxn ang="0">
                <a:pos x="connsiteX2" y="connsiteY2"/>
              </a:cxn>
              <a:cxn ang="0">
                <a:pos x="connsiteX3" y="connsiteY3"/>
              </a:cxn>
            </a:cxnLst>
            <a:rect l="l" t="t" r="r" b="b"/>
            <a:pathLst>
              <a:path w="2720898" h="3334215">
                <a:moveTo>
                  <a:pt x="2720898" y="0"/>
                </a:moveTo>
                <a:lnTo>
                  <a:pt x="2720898" y="3334215"/>
                </a:lnTo>
                <a:lnTo>
                  <a:pt x="0" y="3334215"/>
                </a:lnTo>
                <a:lnTo>
                  <a:pt x="2720898"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Freeform 27"/>
          <p:cNvSpPr/>
          <p:nvPr/>
        </p:nvSpPr>
        <p:spPr>
          <a:xfrm>
            <a:off x="-2480018" y="-600203"/>
            <a:ext cx="7396312" cy="7458203"/>
          </a:xfrm>
          <a:custGeom>
            <a:avLst/>
            <a:gdLst>
              <a:gd name="connsiteX0" fmla="*/ 0 w 4600876"/>
              <a:gd name="connsiteY0" fmla="*/ 0 h 4639377"/>
              <a:gd name="connsiteX1" fmla="*/ 4600876 w 4600876"/>
              <a:gd name="connsiteY1" fmla="*/ 2377440 h 4639377"/>
              <a:gd name="connsiteX2" fmla="*/ 4600876 w 4600876"/>
              <a:gd name="connsiteY2" fmla="*/ 4639377 h 4639377"/>
              <a:gd name="connsiteX3" fmla="*/ 3455470 w 4600876"/>
              <a:gd name="connsiteY3" fmla="*/ 4639377 h 4639377"/>
              <a:gd name="connsiteX4" fmla="*/ 0 w 4600876"/>
              <a:gd name="connsiteY4" fmla="*/ 0 h 46393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00876" h="4639377">
                <a:moveTo>
                  <a:pt x="0" y="0"/>
                </a:moveTo>
                <a:lnTo>
                  <a:pt x="4600876" y="2377440"/>
                </a:lnTo>
                <a:lnTo>
                  <a:pt x="4600876" y="4639377"/>
                </a:lnTo>
                <a:lnTo>
                  <a:pt x="3455470" y="4639377"/>
                </a:lnTo>
                <a:lnTo>
                  <a:pt x="0" y="0"/>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3356821" y="3496033"/>
            <a:ext cx="2108847" cy="2811392"/>
          </a:xfrm>
          <a:custGeom>
            <a:avLst/>
            <a:gdLst>
              <a:gd name="connsiteX0" fmla="*/ 2720898 w 2720898"/>
              <a:gd name="connsiteY0" fmla="*/ 0 h 3334215"/>
              <a:gd name="connsiteX1" fmla="*/ 2720898 w 2720898"/>
              <a:gd name="connsiteY1" fmla="*/ 3334215 h 3334215"/>
              <a:gd name="connsiteX2" fmla="*/ 0 w 2720898"/>
              <a:gd name="connsiteY2" fmla="*/ 3334215 h 3334215"/>
              <a:gd name="connsiteX3" fmla="*/ 2720898 w 2720898"/>
              <a:gd name="connsiteY3" fmla="*/ 0 h 3334215"/>
            </a:gdLst>
            <a:ahLst/>
            <a:cxnLst>
              <a:cxn ang="0">
                <a:pos x="connsiteX0" y="connsiteY0"/>
              </a:cxn>
              <a:cxn ang="0">
                <a:pos x="connsiteX1" y="connsiteY1"/>
              </a:cxn>
              <a:cxn ang="0">
                <a:pos x="connsiteX2" y="connsiteY2"/>
              </a:cxn>
              <a:cxn ang="0">
                <a:pos x="connsiteX3" y="connsiteY3"/>
              </a:cxn>
            </a:cxnLst>
            <a:rect l="l" t="t" r="r" b="b"/>
            <a:pathLst>
              <a:path w="2720898" h="3334215">
                <a:moveTo>
                  <a:pt x="2720898" y="0"/>
                </a:moveTo>
                <a:lnTo>
                  <a:pt x="2720898" y="3334215"/>
                </a:lnTo>
                <a:lnTo>
                  <a:pt x="0" y="3334215"/>
                </a:lnTo>
                <a:lnTo>
                  <a:pt x="2720898" y="0"/>
                </a:lnTo>
                <a:close/>
              </a:path>
            </a:pathLst>
          </a:cu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9" name="Picture 8"/>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726868" y="6307423"/>
            <a:ext cx="3279448" cy="452337"/>
          </a:xfrm>
          <a:prstGeom prst="rect">
            <a:avLst/>
          </a:prstGeom>
        </p:spPr>
      </p:pic>
      <p:sp>
        <p:nvSpPr>
          <p:cNvPr id="10" name="TextBox 9"/>
          <p:cNvSpPr txBox="1"/>
          <p:nvPr/>
        </p:nvSpPr>
        <p:spPr>
          <a:xfrm>
            <a:off x="5911532" y="5827921"/>
            <a:ext cx="3094784" cy="369332"/>
          </a:xfrm>
          <a:prstGeom prst="rect">
            <a:avLst/>
          </a:prstGeom>
          <a:noFill/>
        </p:spPr>
        <p:txBody>
          <a:bodyPr wrap="square" rtlCol="0">
            <a:spAutoFit/>
          </a:bodyPr>
          <a:lstStyle/>
          <a:p>
            <a:pPr algn="r"/>
            <a:r>
              <a:rPr lang="en-US" b="1" dirty="0">
                <a:latin typeface="Century Gothic" panose="020B0502020202020204" pitchFamily="34" charset="0"/>
              </a:rPr>
              <a:t>Sponsored by</a:t>
            </a:r>
            <a:endParaRPr lang="en-GB" b="1" dirty="0">
              <a:latin typeface="Century Gothic" panose="020B0502020202020204" pitchFamily="34" charset="0"/>
            </a:endParaRPr>
          </a:p>
        </p:txBody>
      </p:sp>
      <p:pic>
        <p:nvPicPr>
          <p:cNvPr id="11" name="Picture 10"/>
          <p:cNvPicPr>
            <a:picLocks noChangeAspect="1"/>
          </p:cNvPicPr>
          <p:nvPr/>
        </p:nvPicPr>
        <p:blipFill>
          <a:blip r:embed="rId4"/>
          <a:srcRect/>
          <a:stretch/>
        </p:blipFill>
        <p:spPr>
          <a:xfrm>
            <a:off x="7338907" y="392907"/>
            <a:ext cx="1438040" cy="1438040"/>
          </a:xfrm>
          <a:prstGeom prst="rect">
            <a:avLst/>
          </a:prstGeom>
        </p:spPr>
      </p:pic>
      <p:pic>
        <p:nvPicPr>
          <p:cNvPr id="12" name="Picture 1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610265" y="233395"/>
            <a:ext cx="1595283" cy="1597552"/>
          </a:xfrm>
          <a:prstGeom prst="rect">
            <a:avLst/>
          </a:prstGeom>
        </p:spPr>
      </p:pic>
      <p:sp>
        <p:nvSpPr>
          <p:cNvPr id="13" name="TextBox 3">
            <a:extLst>
              <a:ext uri="{FF2B5EF4-FFF2-40B4-BE49-F238E27FC236}">
                <a16:creationId xmlns:a16="http://schemas.microsoft.com/office/drawing/2014/main" id="{A5598D2C-41A4-4C8F-86E4-6702FFB1CF0D}"/>
              </a:ext>
            </a:extLst>
          </p:cNvPr>
          <p:cNvSpPr txBox="1"/>
          <p:nvPr/>
        </p:nvSpPr>
        <p:spPr>
          <a:xfrm>
            <a:off x="4941425" y="1943712"/>
            <a:ext cx="3835522" cy="138499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342892"/>
            <a:r>
              <a:rPr lang="en-GB" sz="3200" b="1" dirty="0">
                <a:solidFill>
                  <a:srgbClr val="67C6BB"/>
                </a:solidFill>
                <a:latin typeface="Century Gothic" panose="020B0502020202020204" pitchFamily="34" charset="0"/>
                <a:ea typeface="Verdana" panose="020B0604030504040204" pitchFamily="34" charset="0"/>
                <a:cs typeface="Arial" panose="020B0604020202020204" pitchFamily="34" charset="0"/>
              </a:rPr>
              <a:t>What’s the law got to do with me?</a:t>
            </a:r>
          </a:p>
          <a:p>
            <a:pPr algn="r" defTabSz="342892"/>
            <a:r>
              <a:rPr lang="en-GB" sz="2000" b="1" dirty="0">
                <a:solidFill>
                  <a:schemeClr val="tx1">
                    <a:lumMod val="65000"/>
                    <a:lumOff val="35000"/>
                  </a:schemeClr>
                </a:solidFill>
                <a:latin typeface="Century Gothic" panose="020B0502020202020204" pitchFamily="34" charset="0"/>
                <a:ea typeface="Verdana" panose="020B0604030504040204" pitchFamily="34" charset="0"/>
                <a:cs typeface="Arial" panose="020B0604020202020204" pitchFamily="34" charset="0"/>
              </a:rPr>
              <a:t>Taster activity </a:t>
            </a:r>
          </a:p>
        </p:txBody>
      </p:sp>
    </p:spTree>
    <p:extLst>
      <p:ext uri="{BB962C8B-B14F-4D97-AF65-F5344CB8AC3E}">
        <p14:creationId xmlns:p14="http://schemas.microsoft.com/office/powerpoint/2010/main" val="2587414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67C6BB"/>
        </a:solidFill>
        <a:effectLst/>
      </p:bgPr>
    </p:bg>
    <p:spTree>
      <p:nvGrpSpPr>
        <p:cNvPr id="1" name=""/>
        <p:cNvGrpSpPr/>
        <p:nvPr/>
      </p:nvGrpSpPr>
      <p:grpSpPr>
        <a:xfrm>
          <a:off x="0" y="0"/>
          <a:ext cx="0" cy="0"/>
          <a:chOff x="0" y="0"/>
          <a:chExt cx="0" cy="0"/>
        </a:xfrm>
      </p:grpSpPr>
      <p:sp>
        <p:nvSpPr>
          <p:cNvPr id="24" name="Freeform 23"/>
          <p:cNvSpPr/>
          <p:nvPr/>
        </p:nvSpPr>
        <p:spPr>
          <a:xfrm>
            <a:off x="0" y="661423"/>
            <a:ext cx="9144000" cy="5809601"/>
          </a:xfrm>
          <a:custGeom>
            <a:avLst/>
            <a:gdLst>
              <a:gd name="connsiteX0" fmla="*/ 1 w 9144000"/>
              <a:gd name="connsiteY0" fmla="*/ 0 h 5809601"/>
              <a:gd name="connsiteX1" fmla="*/ 9144000 w 9144000"/>
              <a:gd name="connsiteY1" fmla="*/ 0 h 5809601"/>
              <a:gd name="connsiteX2" fmla="*/ 9144000 w 9144000"/>
              <a:gd name="connsiteY2" fmla="*/ 1085143 h 5809601"/>
              <a:gd name="connsiteX3" fmla="*/ 9144000 w 9144000"/>
              <a:gd name="connsiteY3" fmla="*/ 1307632 h 5809601"/>
              <a:gd name="connsiteX4" fmla="*/ 9144000 w 9144000"/>
              <a:gd name="connsiteY4" fmla="*/ 1384548 h 5809601"/>
              <a:gd name="connsiteX5" fmla="*/ 4567954 w 9144000"/>
              <a:gd name="connsiteY5" fmla="*/ 1562731 h 5809601"/>
              <a:gd name="connsiteX6" fmla="*/ 4567954 w 9144000"/>
              <a:gd name="connsiteY6" fmla="*/ 5098145 h 5809601"/>
              <a:gd name="connsiteX7" fmla="*/ 9144000 w 9144000"/>
              <a:gd name="connsiteY7" fmla="*/ 4919962 h 5809601"/>
              <a:gd name="connsiteX8" fmla="*/ 9144000 w 9144000"/>
              <a:gd name="connsiteY8" fmla="*/ 5358412 h 5809601"/>
              <a:gd name="connsiteX9" fmla="*/ 9144000 w 9144000"/>
              <a:gd name="connsiteY9" fmla="*/ 5575417 h 5809601"/>
              <a:gd name="connsiteX10" fmla="*/ 9144000 w 9144000"/>
              <a:gd name="connsiteY10" fmla="*/ 5809601 h 5809601"/>
              <a:gd name="connsiteX11" fmla="*/ 0 w 9144000"/>
              <a:gd name="connsiteY11" fmla="*/ 5809601 h 5809601"/>
              <a:gd name="connsiteX12" fmla="*/ 0 w 9144000"/>
              <a:gd name="connsiteY12" fmla="*/ 5358412 h 5809601"/>
              <a:gd name="connsiteX13" fmla="*/ 0 w 9144000"/>
              <a:gd name="connsiteY13" fmla="*/ 5358412 h 5809601"/>
              <a:gd name="connsiteX14" fmla="*/ 0 w 9144000"/>
              <a:gd name="connsiteY14" fmla="*/ 5276012 h 5809601"/>
              <a:gd name="connsiteX15" fmla="*/ 1 w 9144000"/>
              <a:gd name="connsiteY15" fmla="*/ 5276012 h 5809601"/>
              <a:gd name="connsiteX16" fmla="*/ 1 w 9144000"/>
              <a:gd name="connsiteY16" fmla="*/ 1740598 h 5809601"/>
              <a:gd name="connsiteX17" fmla="*/ 0 w 9144000"/>
              <a:gd name="connsiteY17" fmla="*/ 1740598 h 5809601"/>
              <a:gd name="connsiteX18" fmla="*/ 0 w 9144000"/>
              <a:gd name="connsiteY18" fmla="*/ 1085143 h 5809601"/>
              <a:gd name="connsiteX19" fmla="*/ 1 w 9144000"/>
              <a:gd name="connsiteY19" fmla="*/ 1085143 h 5809601"/>
              <a:gd name="connsiteX20" fmla="*/ 1 w 9144000"/>
              <a:gd name="connsiteY20" fmla="*/ 904183 h 58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44000" h="5809601">
                <a:moveTo>
                  <a:pt x="1" y="0"/>
                </a:moveTo>
                <a:lnTo>
                  <a:pt x="9144000" y="0"/>
                </a:lnTo>
                <a:lnTo>
                  <a:pt x="9144000" y="1085143"/>
                </a:lnTo>
                <a:lnTo>
                  <a:pt x="9144000" y="1307632"/>
                </a:lnTo>
                <a:lnTo>
                  <a:pt x="9144000" y="1384548"/>
                </a:lnTo>
                <a:lnTo>
                  <a:pt x="4567954" y="1562731"/>
                </a:lnTo>
                <a:lnTo>
                  <a:pt x="4567954" y="5098145"/>
                </a:lnTo>
                <a:lnTo>
                  <a:pt x="9144000" y="4919962"/>
                </a:lnTo>
                <a:lnTo>
                  <a:pt x="9144000" y="5358412"/>
                </a:lnTo>
                <a:lnTo>
                  <a:pt x="9144000" y="5575417"/>
                </a:lnTo>
                <a:lnTo>
                  <a:pt x="9144000" y="5809601"/>
                </a:lnTo>
                <a:lnTo>
                  <a:pt x="0" y="5809601"/>
                </a:lnTo>
                <a:lnTo>
                  <a:pt x="0" y="5358412"/>
                </a:lnTo>
                <a:lnTo>
                  <a:pt x="0" y="5358412"/>
                </a:lnTo>
                <a:lnTo>
                  <a:pt x="0" y="5276012"/>
                </a:lnTo>
                <a:lnTo>
                  <a:pt x="1" y="5276012"/>
                </a:lnTo>
                <a:lnTo>
                  <a:pt x="1" y="1740598"/>
                </a:lnTo>
                <a:lnTo>
                  <a:pt x="0" y="1740598"/>
                </a:lnTo>
                <a:lnTo>
                  <a:pt x="0" y="1085143"/>
                </a:lnTo>
                <a:lnTo>
                  <a:pt x="1" y="1085143"/>
                </a:lnTo>
                <a:lnTo>
                  <a:pt x="1" y="904183"/>
                </a:lnTo>
                <a:close/>
              </a:path>
            </a:pathLst>
          </a:custGeom>
          <a:solidFill>
            <a:srgbClr val="67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0" y="5989764"/>
            <a:ext cx="9144000" cy="865668"/>
          </a:xfrm>
          <a:custGeom>
            <a:avLst/>
            <a:gdLst>
              <a:gd name="connsiteX0" fmla="*/ 9144000 w 9144000"/>
              <a:gd name="connsiteY0" fmla="*/ 0 h 865668"/>
              <a:gd name="connsiteX1" fmla="*/ 9144000 w 9144000"/>
              <a:gd name="connsiteY1" fmla="*/ 481259 h 865668"/>
              <a:gd name="connsiteX2" fmla="*/ 9144000 w 9144000"/>
              <a:gd name="connsiteY2" fmla="*/ 655455 h 865668"/>
              <a:gd name="connsiteX3" fmla="*/ 9144000 w 9144000"/>
              <a:gd name="connsiteY3" fmla="*/ 865668 h 865668"/>
              <a:gd name="connsiteX4" fmla="*/ 0 w 9144000"/>
              <a:gd name="connsiteY4" fmla="*/ 865668 h 865668"/>
              <a:gd name="connsiteX5" fmla="*/ 0 w 9144000"/>
              <a:gd name="connsiteY5" fmla="*/ 655455 h 865668"/>
              <a:gd name="connsiteX6" fmla="*/ 0 w 9144000"/>
              <a:gd name="connsiteY6" fmla="*/ 481259 h 865668"/>
              <a:gd name="connsiteX7" fmla="*/ 0 w 9144000"/>
              <a:gd name="connsiteY7" fmla="*/ 356050 h 86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865668">
                <a:moveTo>
                  <a:pt x="9144000" y="0"/>
                </a:moveTo>
                <a:lnTo>
                  <a:pt x="9144000" y="481259"/>
                </a:lnTo>
                <a:lnTo>
                  <a:pt x="9144000" y="655455"/>
                </a:lnTo>
                <a:lnTo>
                  <a:pt x="9144000" y="865668"/>
                </a:lnTo>
                <a:lnTo>
                  <a:pt x="0" y="865668"/>
                </a:lnTo>
                <a:lnTo>
                  <a:pt x="0" y="655455"/>
                </a:lnTo>
                <a:lnTo>
                  <a:pt x="0" y="481259"/>
                </a:lnTo>
                <a:lnTo>
                  <a:pt x="0" y="3560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0" y="1"/>
            <a:ext cx="9144000" cy="1140117"/>
          </a:xfrm>
          <a:custGeom>
            <a:avLst/>
            <a:gdLst>
              <a:gd name="connsiteX0" fmla="*/ 0 w 9144000"/>
              <a:gd name="connsiteY0" fmla="*/ 0 h 1140117"/>
              <a:gd name="connsiteX1" fmla="*/ 9144000 w 9144000"/>
              <a:gd name="connsiteY1" fmla="*/ 0 h 1140117"/>
              <a:gd name="connsiteX2" fmla="*/ 9144000 w 9144000"/>
              <a:gd name="connsiteY2" fmla="*/ 484662 h 1140117"/>
              <a:gd name="connsiteX3" fmla="*/ 9144000 w 9144000"/>
              <a:gd name="connsiteY3" fmla="*/ 760270 h 1140117"/>
              <a:gd name="connsiteX4" fmla="*/ 9144000 w 9144000"/>
              <a:gd name="connsiteY4" fmla="*/ 784067 h 1140117"/>
              <a:gd name="connsiteX5" fmla="*/ 0 w 9144000"/>
              <a:gd name="connsiteY5" fmla="*/ 1140117 h 1140117"/>
              <a:gd name="connsiteX6" fmla="*/ 0 w 9144000"/>
              <a:gd name="connsiteY6" fmla="*/ 760270 h 1140117"/>
              <a:gd name="connsiteX7" fmla="*/ 0 w 9144000"/>
              <a:gd name="connsiteY7" fmla="*/ 484662 h 11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1140117">
                <a:moveTo>
                  <a:pt x="0" y="0"/>
                </a:moveTo>
                <a:lnTo>
                  <a:pt x="9144000" y="0"/>
                </a:lnTo>
                <a:lnTo>
                  <a:pt x="9144000" y="484662"/>
                </a:lnTo>
                <a:lnTo>
                  <a:pt x="9144000" y="760270"/>
                </a:lnTo>
                <a:lnTo>
                  <a:pt x="9144000" y="784067"/>
                </a:lnTo>
                <a:lnTo>
                  <a:pt x="0" y="1140117"/>
                </a:lnTo>
                <a:lnTo>
                  <a:pt x="0" y="760270"/>
                </a:lnTo>
                <a:lnTo>
                  <a:pt x="0" y="4846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r:link="rId4" cstate="screen">
            <a:extLst>
              <a:ext uri="{28A0092B-C50C-407E-A947-70E740481C1C}">
                <a14:useLocalDpi xmlns:a14="http://schemas.microsoft.com/office/drawing/2010/main"/>
              </a:ext>
            </a:extLst>
          </a:blip>
          <a:stretch>
            <a:fillRect/>
          </a:stretch>
        </p:blipFill>
        <p:spPr>
          <a:xfrm>
            <a:off x="275445" y="268625"/>
            <a:ext cx="923769" cy="1033742"/>
          </a:xfrm>
          <a:prstGeom prst="rect">
            <a:avLst/>
          </a:prstGeom>
        </p:spPr>
      </p:pic>
      <p:sp>
        <p:nvSpPr>
          <p:cNvPr id="15" name="TextBox 14"/>
          <p:cNvSpPr txBox="1"/>
          <p:nvPr/>
        </p:nvSpPr>
        <p:spPr>
          <a:xfrm>
            <a:off x="974360" y="6455323"/>
            <a:ext cx="5111646" cy="246221"/>
          </a:xfrm>
          <a:prstGeom prst="rect">
            <a:avLst/>
          </a:prstGeom>
          <a:noFill/>
        </p:spPr>
        <p:txBody>
          <a:bodyPr wrap="square" rtlCol="0">
            <a:spAutoFit/>
          </a:bodyPr>
          <a:lstStyle/>
          <a:p>
            <a:r>
              <a:rPr lang="en-US" sz="1000" dirty="0">
                <a:solidFill>
                  <a:schemeClr val="bg2">
                    <a:lumMod val="50000"/>
                  </a:schemeClr>
                </a:solidFill>
                <a:latin typeface="Arial" charset="0"/>
                <a:ea typeface="Arial" charset="0"/>
                <a:cs typeface="Arial" charset="0"/>
              </a:rPr>
              <a:t>© Young Citizens</a:t>
            </a:r>
          </a:p>
        </p:txBody>
      </p:sp>
      <p:sp>
        <p:nvSpPr>
          <p:cNvPr id="16" name="TextBox 15"/>
          <p:cNvSpPr txBox="1"/>
          <p:nvPr/>
        </p:nvSpPr>
        <p:spPr>
          <a:xfrm>
            <a:off x="450912" y="6293278"/>
            <a:ext cx="794478" cy="461665"/>
          </a:xfrm>
          <a:prstGeom prst="rect">
            <a:avLst/>
          </a:prstGeom>
          <a:noFill/>
        </p:spPr>
        <p:txBody>
          <a:bodyPr wrap="square" rtlCol="0">
            <a:spAutoFit/>
          </a:bodyPr>
          <a:lstStyle/>
          <a:p>
            <a:pPr defTabSz="342892"/>
            <a:r>
              <a:rPr lang="en-GB" sz="2400" b="1" dirty="0">
                <a:solidFill>
                  <a:schemeClr val="accent4"/>
                </a:solidFill>
                <a:latin typeface="Arial" panose="020B0604020202020204" pitchFamily="34" charset="0"/>
                <a:ea typeface="Verdana" panose="020B0604030504040204" pitchFamily="34" charset="0"/>
                <a:cs typeface="Arial" panose="020B0604020202020204" pitchFamily="34" charset="0"/>
              </a:rPr>
              <a:t>10</a:t>
            </a:r>
            <a:endPar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endParaRPr>
          </a:p>
        </p:txBody>
      </p:sp>
      <p:sp>
        <p:nvSpPr>
          <p:cNvPr id="4" name="Rectangle 3"/>
          <p:cNvSpPr/>
          <p:nvPr/>
        </p:nvSpPr>
        <p:spPr>
          <a:xfrm>
            <a:off x="275445" y="2240388"/>
            <a:ext cx="8410075" cy="3785652"/>
          </a:xfrm>
          <a:prstGeom prst="rect">
            <a:avLst/>
          </a:prstGeom>
        </p:spPr>
        <p:txBody>
          <a:bodyPr wrap="square">
            <a:spAutoFit/>
          </a:bodyPr>
          <a:lstStyle/>
          <a:p>
            <a:pPr marL="114300" indent="0" algn="ctr">
              <a:buNone/>
            </a:pPr>
            <a:r>
              <a:rPr lang="en-GB" sz="2800" b="1" dirty="0">
                <a:latin typeface="Arial" panose="020B0604020202020204" pitchFamily="34" charset="0"/>
                <a:cs typeface="Arial" panose="020B0604020202020204" pitchFamily="34" charset="0"/>
              </a:rPr>
              <a:t>Share your involvement</a:t>
            </a:r>
          </a:p>
          <a:p>
            <a:pPr marL="114300" indent="0" algn="ctr">
              <a:buNone/>
            </a:pPr>
            <a:endParaRPr lang="en-GB" sz="2800" dirty="0">
              <a:latin typeface="Arial" panose="020B0604020202020204" pitchFamily="34" charset="0"/>
              <a:cs typeface="Arial" panose="020B0604020202020204" pitchFamily="34" charset="0"/>
            </a:endParaRPr>
          </a:p>
          <a:p>
            <a:pPr marL="114300" indent="0" algn="ctr">
              <a:buNone/>
            </a:pPr>
            <a:r>
              <a:rPr lang="en-GB" sz="2800" b="1" dirty="0">
                <a:latin typeface="Arial" panose="020B0604020202020204" pitchFamily="34" charset="0"/>
                <a:cs typeface="Arial" panose="020B0604020202020204" pitchFamily="34" charset="0"/>
              </a:rPr>
              <a:t>@</a:t>
            </a:r>
            <a:r>
              <a:rPr lang="en-GB" sz="2800" b="1" dirty="0" err="1">
                <a:latin typeface="Arial" panose="020B0604020202020204" pitchFamily="34" charset="0"/>
                <a:cs typeface="Arial" panose="020B0604020202020204" pitchFamily="34" charset="0"/>
              </a:rPr>
              <a:t>YoungCitizensUk</a:t>
            </a:r>
            <a:r>
              <a:rPr lang="en-GB" sz="2800" b="1" dirty="0">
                <a:latin typeface="Arial" panose="020B0604020202020204" pitchFamily="34" charset="0"/>
                <a:cs typeface="Arial" panose="020B0604020202020204" pitchFamily="34" charset="0"/>
              </a:rPr>
              <a:t> #</a:t>
            </a:r>
            <a:r>
              <a:rPr lang="en-GB" sz="2800" b="1" dirty="0" err="1">
                <a:latin typeface="Arial" panose="020B0604020202020204" pitchFamily="34" charset="0"/>
                <a:cs typeface="Arial" panose="020B0604020202020204" pitchFamily="34" charset="0"/>
              </a:rPr>
              <a:t>TheBigLegalLesson</a:t>
            </a:r>
            <a:endParaRPr lang="en-GB" sz="2800" b="1" dirty="0">
              <a:latin typeface="Arial" panose="020B0604020202020204" pitchFamily="34" charset="0"/>
              <a:cs typeface="Arial" panose="020B0604020202020204" pitchFamily="34" charset="0"/>
            </a:endParaRPr>
          </a:p>
          <a:p>
            <a:pPr marL="114300" indent="0" algn="ctr">
              <a:buNone/>
            </a:pPr>
            <a:endParaRPr lang="en-GB" sz="2800" dirty="0">
              <a:latin typeface="Arial" panose="020B0604020202020204" pitchFamily="34" charset="0"/>
              <a:cs typeface="Arial" panose="020B0604020202020204" pitchFamily="34" charset="0"/>
            </a:endParaRPr>
          </a:p>
          <a:p>
            <a:pPr marL="114300" indent="0" algn="ctr">
              <a:buNone/>
            </a:pPr>
            <a:r>
              <a:rPr lang="en-GB" sz="2800" b="1" dirty="0">
                <a:latin typeface="Arial" panose="020B0604020202020204" pitchFamily="34" charset="0"/>
                <a:cs typeface="Arial" panose="020B0604020202020204" pitchFamily="34" charset="0"/>
              </a:rPr>
              <a:t>Tell us what you thought of the lesson</a:t>
            </a:r>
          </a:p>
          <a:p>
            <a:pPr marL="114300" indent="0" algn="ctr">
              <a:buNone/>
            </a:pPr>
            <a:endParaRPr lang="en-GB" sz="2800" b="1" dirty="0">
              <a:latin typeface="Arial" panose="020B0604020202020204" pitchFamily="34" charset="0"/>
              <a:cs typeface="Arial" panose="020B0604020202020204" pitchFamily="34" charset="0"/>
            </a:endParaRPr>
          </a:p>
          <a:p>
            <a:pPr lvl="0"/>
            <a:endParaRPr lang="en-GB" sz="2400" dirty="0">
              <a:latin typeface="Century Gothic" panose="020B0502020202020204" pitchFamily="34" charset="0"/>
            </a:endParaRPr>
          </a:p>
          <a:p>
            <a:pPr lvl="0"/>
            <a:endParaRPr lang="en-GB" sz="2400" dirty="0">
              <a:latin typeface="Century Gothic" panose="020B0502020202020204" pitchFamily="34" charset="0"/>
            </a:endParaRPr>
          </a:p>
          <a:p>
            <a:pPr lvl="0"/>
            <a:endParaRPr lang="en-GB" sz="2400" dirty="0">
              <a:latin typeface="Century Gothic" panose="020B0502020202020204" pitchFamily="34" charset="0"/>
            </a:endParaRPr>
          </a:p>
        </p:txBody>
      </p:sp>
    </p:spTree>
    <p:extLst>
      <p:ext uri="{BB962C8B-B14F-4D97-AF65-F5344CB8AC3E}">
        <p14:creationId xmlns:p14="http://schemas.microsoft.com/office/powerpoint/2010/main" val="1588057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87" y="483073"/>
            <a:ext cx="9142413" cy="604103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609474" y="1050228"/>
            <a:ext cx="5142786" cy="2357568"/>
          </a:xfrm>
          <a:prstGeom prst="rect">
            <a:avLst/>
          </a:prstGeom>
          <a:noFill/>
        </p:spPr>
        <p:txBody>
          <a:bodyPr wrap="square" rtlCol="0">
            <a:spAutoFit/>
          </a:bodyPr>
          <a:lstStyle/>
          <a:p>
            <a:pPr defTabSz="457200"/>
            <a:endParaRPr lang="en-US" sz="1200" b="1" dirty="0">
              <a:latin typeface="Century Gothic" panose="020B0502020202020204" pitchFamily="34" charset="0"/>
              <a:ea typeface="Verdana" panose="020B0604030504040204" pitchFamily="34" charset="0"/>
              <a:cs typeface="Arial" panose="020B0604020202020204" pitchFamily="34" charset="0"/>
            </a:endParaRPr>
          </a:p>
          <a:p>
            <a:pPr marL="342900" indent="-342900" defTabSz="457200">
              <a:buFont typeface="Arial" panose="020B0604020202020204" pitchFamily="34" charset="0"/>
              <a:buChar char="•"/>
            </a:pPr>
            <a:endParaRPr lang="en-GB" sz="2000" dirty="0">
              <a:latin typeface="Century Gothic" panose="020B0502020202020204" pitchFamily="34" charset="0"/>
            </a:endParaRPr>
          </a:p>
          <a:p>
            <a:pPr lvl="0">
              <a:lnSpc>
                <a:spcPct val="90000"/>
              </a:lnSpc>
              <a:buClr>
                <a:srgbClr val="000000"/>
              </a:buClr>
              <a:buSzPts val="2800"/>
            </a:pPr>
            <a:r>
              <a:rPr lang="en-GB" sz="2800" b="1" dirty="0">
                <a:solidFill>
                  <a:srgbClr val="000000"/>
                </a:solidFill>
                <a:latin typeface="Arial" panose="020B0604020202020204" pitchFamily="34" charset="0"/>
                <a:ea typeface="Helvetica Neue"/>
                <a:cs typeface="Arial" panose="020B0604020202020204" pitchFamily="34" charset="0"/>
                <a:sym typeface="Helvetica Neue"/>
              </a:rPr>
              <a:t>A national campaign to teach young people about the law.</a:t>
            </a:r>
          </a:p>
          <a:p>
            <a:pPr lvl="0">
              <a:lnSpc>
                <a:spcPct val="90000"/>
              </a:lnSpc>
              <a:buClr>
                <a:srgbClr val="000000"/>
              </a:buClr>
              <a:buSzPts val="2800"/>
            </a:pPr>
            <a:endParaRPr lang="en-GB" sz="2400" b="1" dirty="0">
              <a:solidFill>
                <a:srgbClr val="000000"/>
              </a:solidFill>
              <a:latin typeface="Century Gothic" panose="020B0502020202020204" pitchFamily="34" charset="0"/>
              <a:cs typeface="Arial" panose="020B0604020202020204" pitchFamily="34" charset="0"/>
              <a:sym typeface="Helvetica Neue"/>
            </a:endParaRPr>
          </a:p>
          <a:p>
            <a:pPr lvl="0">
              <a:lnSpc>
                <a:spcPct val="90000"/>
              </a:lnSpc>
              <a:buClr>
                <a:srgbClr val="000000"/>
              </a:buClr>
              <a:buSzPts val="2800"/>
            </a:pPr>
            <a:endParaRPr lang="en-GB" sz="2400" dirty="0">
              <a:latin typeface="Century Gothic" panose="020B0502020202020204" pitchFamily="34" charset="0"/>
              <a:cs typeface="Arial" panose="020B0604020202020204" pitchFamily="34" charset="0"/>
            </a:endParaRPr>
          </a:p>
          <a:p>
            <a:pPr lvl="0">
              <a:lnSpc>
                <a:spcPct val="90000"/>
              </a:lnSpc>
              <a:buClr>
                <a:srgbClr val="000000"/>
              </a:buClr>
              <a:buSzPts val="2800"/>
            </a:pPr>
            <a:endParaRPr lang="en-GB" sz="2400" dirty="0">
              <a:latin typeface="Century Gothic" panose="020B0502020202020204" pitchFamily="34" charset="0"/>
              <a:cs typeface="Arial" panose="020B0604020202020204" pitchFamily="34" charset="0"/>
            </a:endParaRPr>
          </a:p>
        </p:txBody>
      </p:sp>
      <p:sp>
        <p:nvSpPr>
          <p:cNvPr id="20" name="Freeform 19"/>
          <p:cNvSpPr/>
          <p:nvPr/>
        </p:nvSpPr>
        <p:spPr>
          <a:xfrm>
            <a:off x="0" y="5989764"/>
            <a:ext cx="9144000" cy="865668"/>
          </a:xfrm>
          <a:custGeom>
            <a:avLst/>
            <a:gdLst>
              <a:gd name="connsiteX0" fmla="*/ 9144000 w 9144000"/>
              <a:gd name="connsiteY0" fmla="*/ 0 h 865668"/>
              <a:gd name="connsiteX1" fmla="*/ 9144000 w 9144000"/>
              <a:gd name="connsiteY1" fmla="*/ 481259 h 865668"/>
              <a:gd name="connsiteX2" fmla="*/ 9144000 w 9144000"/>
              <a:gd name="connsiteY2" fmla="*/ 655455 h 865668"/>
              <a:gd name="connsiteX3" fmla="*/ 9144000 w 9144000"/>
              <a:gd name="connsiteY3" fmla="*/ 865668 h 865668"/>
              <a:gd name="connsiteX4" fmla="*/ 0 w 9144000"/>
              <a:gd name="connsiteY4" fmla="*/ 865668 h 865668"/>
              <a:gd name="connsiteX5" fmla="*/ 0 w 9144000"/>
              <a:gd name="connsiteY5" fmla="*/ 655455 h 865668"/>
              <a:gd name="connsiteX6" fmla="*/ 0 w 9144000"/>
              <a:gd name="connsiteY6" fmla="*/ 481259 h 865668"/>
              <a:gd name="connsiteX7" fmla="*/ 0 w 9144000"/>
              <a:gd name="connsiteY7" fmla="*/ 356050 h 86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865668">
                <a:moveTo>
                  <a:pt x="9144000" y="0"/>
                </a:moveTo>
                <a:lnTo>
                  <a:pt x="9144000" y="481259"/>
                </a:lnTo>
                <a:lnTo>
                  <a:pt x="9144000" y="655455"/>
                </a:lnTo>
                <a:lnTo>
                  <a:pt x="9144000" y="865668"/>
                </a:lnTo>
                <a:lnTo>
                  <a:pt x="0" y="865668"/>
                </a:lnTo>
                <a:lnTo>
                  <a:pt x="0" y="655455"/>
                </a:lnTo>
                <a:lnTo>
                  <a:pt x="0" y="481259"/>
                </a:lnTo>
                <a:lnTo>
                  <a:pt x="0" y="3560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0" y="1"/>
            <a:ext cx="9144000" cy="1140117"/>
          </a:xfrm>
          <a:custGeom>
            <a:avLst/>
            <a:gdLst>
              <a:gd name="connsiteX0" fmla="*/ 0 w 9144000"/>
              <a:gd name="connsiteY0" fmla="*/ 0 h 1140117"/>
              <a:gd name="connsiteX1" fmla="*/ 9144000 w 9144000"/>
              <a:gd name="connsiteY1" fmla="*/ 0 h 1140117"/>
              <a:gd name="connsiteX2" fmla="*/ 9144000 w 9144000"/>
              <a:gd name="connsiteY2" fmla="*/ 484662 h 1140117"/>
              <a:gd name="connsiteX3" fmla="*/ 9144000 w 9144000"/>
              <a:gd name="connsiteY3" fmla="*/ 760270 h 1140117"/>
              <a:gd name="connsiteX4" fmla="*/ 9144000 w 9144000"/>
              <a:gd name="connsiteY4" fmla="*/ 784067 h 1140117"/>
              <a:gd name="connsiteX5" fmla="*/ 0 w 9144000"/>
              <a:gd name="connsiteY5" fmla="*/ 1140117 h 1140117"/>
              <a:gd name="connsiteX6" fmla="*/ 0 w 9144000"/>
              <a:gd name="connsiteY6" fmla="*/ 760270 h 1140117"/>
              <a:gd name="connsiteX7" fmla="*/ 0 w 9144000"/>
              <a:gd name="connsiteY7" fmla="*/ 484662 h 11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1140117">
                <a:moveTo>
                  <a:pt x="0" y="0"/>
                </a:moveTo>
                <a:lnTo>
                  <a:pt x="9144000" y="0"/>
                </a:lnTo>
                <a:lnTo>
                  <a:pt x="9144000" y="484662"/>
                </a:lnTo>
                <a:lnTo>
                  <a:pt x="9144000" y="760270"/>
                </a:lnTo>
                <a:lnTo>
                  <a:pt x="9144000" y="784067"/>
                </a:lnTo>
                <a:lnTo>
                  <a:pt x="0" y="1140117"/>
                </a:lnTo>
                <a:lnTo>
                  <a:pt x="0" y="760270"/>
                </a:lnTo>
                <a:lnTo>
                  <a:pt x="0" y="4846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p:cNvPicPr>
            <a:picLocks noChangeAspect="1"/>
          </p:cNvPicPr>
          <p:nvPr/>
        </p:nvPicPr>
        <p:blipFill>
          <a:blip r:embed="rId3" r:link="rId4" cstate="screen">
            <a:extLst>
              <a:ext uri="{28A0092B-C50C-407E-A947-70E740481C1C}">
                <a14:useLocalDpi xmlns:a14="http://schemas.microsoft.com/office/drawing/2010/main"/>
              </a:ext>
            </a:extLst>
          </a:blip>
          <a:stretch>
            <a:fillRect/>
          </a:stretch>
        </p:blipFill>
        <p:spPr>
          <a:xfrm>
            <a:off x="275445" y="268625"/>
            <a:ext cx="923769" cy="1033742"/>
          </a:xfrm>
          <a:prstGeom prst="rect">
            <a:avLst/>
          </a:prstGeom>
        </p:spPr>
      </p:pic>
      <p:sp>
        <p:nvSpPr>
          <p:cNvPr id="25" name="TextBox 24"/>
          <p:cNvSpPr txBox="1"/>
          <p:nvPr/>
        </p:nvSpPr>
        <p:spPr>
          <a:xfrm>
            <a:off x="974360" y="6455323"/>
            <a:ext cx="5111646" cy="246221"/>
          </a:xfrm>
          <a:prstGeom prst="rect">
            <a:avLst/>
          </a:prstGeom>
          <a:noFill/>
        </p:spPr>
        <p:txBody>
          <a:bodyPr wrap="square" rtlCol="0">
            <a:spAutoFit/>
          </a:bodyPr>
          <a:lstStyle/>
          <a:p>
            <a:r>
              <a:rPr lang="en-US" sz="1000" dirty="0">
                <a:solidFill>
                  <a:schemeClr val="bg2">
                    <a:lumMod val="50000"/>
                  </a:schemeClr>
                </a:solidFill>
                <a:latin typeface="Arial" charset="0"/>
                <a:ea typeface="Arial" charset="0"/>
                <a:cs typeface="Arial" charset="0"/>
              </a:rPr>
              <a:t>© Young Citizens</a:t>
            </a:r>
          </a:p>
        </p:txBody>
      </p:sp>
      <p:sp>
        <p:nvSpPr>
          <p:cNvPr id="26" name="TextBox 25"/>
          <p:cNvSpPr txBox="1"/>
          <p:nvPr/>
        </p:nvSpPr>
        <p:spPr>
          <a:xfrm>
            <a:off x="464697" y="6293278"/>
            <a:ext cx="794478" cy="461665"/>
          </a:xfrm>
          <a:prstGeom prst="rect">
            <a:avLst/>
          </a:prstGeom>
          <a:noFill/>
        </p:spPr>
        <p:txBody>
          <a:bodyPr wrap="square" rtlCol="0">
            <a:spAutoFit/>
          </a:bodyPr>
          <a:lstStyle/>
          <a:p>
            <a:pPr defTabSz="342892"/>
            <a:r>
              <a:rPr lang="en-GB" sz="2400" b="1" dirty="0">
                <a:solidFill>
                  <a:schemeClr val="accent4"/>
                </a:solidFill>
                <a:latin typeface="Century Gothic" panose="020B0502020202020204" pitchFamily="34" charset="0"/>
                <a:ea typeface="Verdana" panose="020B0604030504040204" pitchFamily="34" charset="0"/>
                <a:cs typeface="Arial" panose="020B0604020202020204" pitchFamily="34" charset="0"/>
              </a:rPr>
              <a:t>2</a:t>
            </a:r>
            <a:endParaRPr lang="en-US" sz="2400" b="1" dirty="0">
              <a:solidFill>
                <a:schemeClr val="accent4"/>
              </a:solidFill>
              <a:latin typeface="Century Gothic" panose="020B0502020202020204" pitchFamily="34" charset="0"/>
              <a:ea typeface="Verdana" panose="020B0604030504040204" pitchFamily="34" charset="0"/>
              <a:cs typeface="Arial" panose="020B0604020202020204" pitchFamily="34" charset="0"/>
            </a:endParaRPr>
          </a:p>
        </p:txBody>
      </p:sp>
      <p:pic>
        <p:nvPicPr>
          <p:cNvPr id="9" name="Picture 8"/>
          <p:cNvPicPr>
            <a:picLocks noChangeAspect="1"/>
          </p:cNvPicPr>
          <p:nvPr/>
        </p:nvPicPr>
        <p:blipFill>
          <a:blip r:embed="rId5"/>
          <a:srcRect/>
          <a:stretch/>
        </p:blipFill>
        <p:spPr>
          <a:xfrm>
            <a:off x="275445" y="1140118"/>
            <a:ext cx="2419629" cy="2419629"/>
          </a:xfrm>
          <a:prstGeom prst="rect">
            <a:avLst/>
          </a:prstGeom>
        </p:spPr>
      </p:pic>
      <p:sp>
        <p:nvSpPr>
          <p:cNvPr id="2" name="TextBox 1"/>
          <p:cNvSpPr txBox="1"/>
          <p:nvPr/>
        </p:nvSpPr>
        <p:spPr>
          <a:xfrm>
            <a:off x="208826" y="3518627"/>
            <a:ext cx="6642713" cy="2942344"/>
          </a:xfrm>
          <a:prstGeom prst="rect">
            <a:avLst/>
          </a:prstGeom>
          <a:noFill/>
        </p:spPr>
        <p:txBody>
          <a:bodyPr wrap="square" rtlCol="0">
            <a:spAutoFit/>
          </a:bodyPr>
          <a:lstStyle/>
          <a:p>
            <a:pPr lvl="0">
              <a:lnSpc>
                <a:spcPct val="90000"/>
              </a:lnSpc>
              <a:buClr>
                <a:srgbClr val="000000"/>
              </a:buClr>
              <a:buSzPts val="2800"/>
            </a:pPr>
            <a:r>
              <a:rPr lang="en-GB" sz="2400" dirty="0">
                <a:latin typeface="Arial" panose="020B0604020202020204" pitchFamily="34" charset="0"/>
                <a:cs typeface="Arial" panose="020B0604020202020204" pitchFamily="34" charset="0"/>
              </a:rPr>
              <a:t>Over 2,500 teachers and 200,000 young people have taken part so far. Now it’s your turn to get involved.  </a:t>
            </a:r>
          </a:p>
          <a:p>
            <a:pPr lvl="0">
              <a:lnSpc>
                <a:spcPct val="90000"/>
              </a:lnSpc>
              <a:spcBef>
                <a:spcPts val="1000"/>
              </a:spcBef>
              <a:buClr>
                <a:srgbClr val="000000"/>
              </a:buClr>
              <a:buSzPts val="2800"/>
            </a:pPr>
            <a:endParaRPr lang="en-GB" dirty="0">
              <a:solidFill>
                <a:srgbClr val="000000"/>
              </a:solidFill>
              <a:latin typeface="Arial" panose="020B0604020202020204" pitchFamily="34" charset="0"/>
              <a:ea typeface="Helvetica Neue"/>
              <a:cs typeface="Arial" panose="020B0604020202020204" pitchFamily="34" charset="0"/>
              <a:sym typeface="Helvetica Neue"/>
            </a:endParaRPr>
          </a:p>
          <a:p>
            <a:pPr lvl="0">
              <a:lnSpc>
                <a:spcPct val="90000"/>
              </a:lnSpc>
              <a:spcBef>
                <a:spcPts val="1000"/>
              </a:spcBef>
              <a:buClr>
                <a:srgbClr val="000000"/>
              </a:buClr>
              <a:buSzPts val="2800"/>
            </a:pPr>
            <a:r>
              <a:rPr lang="en-GB" sz="2400" b="1" dirty="0">
                <a:solidFill>
                  <a:srgbClr val="000000"/>
                </a:solidFill>
                <a:latin typeface="Arial" panose="020B0604020202020204" pitchFamily="34" charset="0"/>
                <a:ea typeface="Helvetica Neue"/>
                <a:cs typeface="Arial" panose="020B0604020202020204" pitchFamily="34" charset="0"/>
                <a:sym typeface="Helvetica Neue"/>
              </a:rPr>
              <a:t>Join the conversation </a:t>
            </a:r>
          </a:p>
          <a:p>
            <a:pPr lvl="0">
              <a:lnSpc>
                <a:spcPct val="90000"/>
              </a:lnSpc>
              <a:spcBef>
                <a:spcPts val="1000"/>
              </a:spcBef>
              <a:buClr>
                <a:srgbClr val="000000"/>
              </a:buClr>
              <a:buSzPts val="2800"/>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n-GB" sz="2400" dirty="0" err="1">
                <a:solidFill>
                  <a:srgbClr val="000000"/>
                </a:solidFill>
                <a:latin typeface="Arial" panose="020B0604020202020204" pitchFamily="34" charset="0"/>
                <a:ea typeface="Calibri" panose="020F0502020204030204" pitchFamily="34" charset="0"/>
                <a:cs typeface="Arial" panose="020B0604020202020204" pitchFamily="34" charset="0"/>
              </a:rPr>
              <a:t>YoungCitizensUK</a:t>
            </a: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GB" sz="2400" dirty="0">
                <a:solidFill>
                  <a:srgbClr val="000000"/>
                </a:solidFill>
                <a:latin typeface="Arial" panose="020B0604020202020204" pitchFamily="34" charset="0"/>
                <a:ea typeface="Helvetica Neue"/>
                <a:cs typeface="Arial" panose="020B0604020202020204" pitchFamily="34" charset="0"/>
                <a:sym typeface="Helvetica Neue"/>
              </a:rPr>
              <a:t>#</a:t>
            </a:r>
            <a:r>
              <a:rPr lang="en-GB" sz="2400" dirty="0" err="1">
                <a:solidFill>
                  <a:srgbClr val="000000"/>
                </a:solidFill>
                <a:latin typeface="Arial" panose="020B0604020202020204" pitchFamily="34" charset="0"/>
                <a:ea typeface="Helvetica Neue"/>
                <a:cs typeface="Arial" panose="020B0604020202020204" pitchFamily="34" charset="0"/>
                <a:sym typeface="Helvetica Neue"/>
              </a:rPr>
              <a:t>TheBigLegalLesson</a:t>
            </a:r>
            <a:r>
              <a:rPr lang="en-GB" sz="2400" dirty="0">
                <a:solidFill>
                  <a:srgbClr val="000000"/>
                </a:solidFill>
                <a:latin typeface="Arial" panose="020B0604020202020204" pitchFamily="34" charset="0"/>
                <a:ea typeface="Helvetica Neue"/>
                <a:cs typeface="Arial" panose="020B0604020202020204" pitchFamily="34" charset="0"/>
                <a:sym typeface="Helvetica Neue"/>
              </a:rPr>
              <a:t> </a:t>
            </a:r>
            <a:endParaRPr lang="en-GB" sz="2400" dirty="0">
              <a:latin typeface="Arial" panose="020B0604020202020204" pitchFamily="34" charset="0"/>
              <a:cs typeface="Arial" panose="020B0604020202020204" pitchFamily="34" charset="0"/>
            </a:endParaRPr>
          </a:p>
          <a:p>
            <a:pPr defTabSz="457200"/>
            <a:endParaRPr lang="en-US" b="1" dirty="0">
              <a:latin typeface="Arial" panose="020B0604020202020204" pitchFamily="34" charset="0"/>
              <a:ea typeface="Verdana" panose="020B0604030504040204" pitchFamily="34" charset="0"/>
              <a:cs typeface="Arial" panose="020B0604020202020204" pitchFamily="34" charset="0"/>
            </a:endParaRPr>
          </a:p>
          <a:p>
            <a:endParaRPr lang="en-GB" dirty="0"/>
          </a:p>
        </p:txBody>
      </p:sp>
      <p:pic>
        <p:nvPicPr>
          <p:cNvPr id="11" name="Picture 10"/>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7058778" y="4198352"/>
            <a:ext cx="1726656" cy="1549875"/>
          </a:xfrm>
          <a:prstGeom prst="rect">
            <a:avLst/>
          </a:prstGeom>
        </p:spPr>
      </p:pic>
    </p:spTree>
    <p:extLst>
      <p:ext uri="{BB962C8B-B14F-4D97-AF65-F5344CB8AC3E}">
        <p14:creationId xmlns:p14="http://schemas.microsoft.com/office/powerpoint/2010/main" val="2282124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67C6BB"/>
        </a:solidFill>
        <a:effectLst/>
      </p:bgPr>
    </p:bg>
    <p:spTree>
      <p:nvGrpSpPr>
        <p:cNvPr id="1" name=""/>
        <p:cNvGrpSpPr/>
        <p:nvPr/>
      </p:nvGrpSpPr>
      <p:grpSpPr>
        <a:xfrm>
          <a:off x="0" y="0"/>
          <a:ext cx="0" cy="0"/>
          <a:chOff x="0" y="0"/>
          <a:chExt cx="0" cy="0"/>
        </a:xfrm>
      </p:grpSpPr>
      <p:sp>
        <p:nvSpPr>
          <p:cNvPr id="24" name="Freeform 23"/>
          <p:cNvSpPr/>
          <p:nvPr/>
        </p:nvSpPr>
        <p:spPr>
          <a:xfrm>
            <a:off x="0" y="661423"/>
            <a:ext cx="9144000" cy="5809601"/>
          </a:xfrm>
          <a:custGeom>
            <a:avLst/>
            <a:gdLst>
              <a:gd name="connsiteX0" fmla="*/ 1 w 9144000"/>
              <a:gd name="connsiteY0" fmla="*/ 0 h 5809601"/>
              <a:gd name="connsiteX1" fmla="*/ 9144000 w 9144000"/>
              <a:gd name="connsiteY1" fmla="*/ 0 h 5809601"/>
              <a:gd name="connsiteX2" fmla="*/ 9144000 w 9144000"/>
              <a:gd name="connsiteY2" fmla="*/ 1085143 h 5809601"/>
              <a:gd name="connsiteX3" fmla="*/ 9144000 w 9144000"/>
              <a:gd name="connsiteY3" fmla="*/ 1307632 h 5809601"/>
              <a:gd name="connsiteX4" fmla="*/ 9144000 w 9144000"/>
              <a:gd name="connsiteY4" fmla="*/ 1384548 h 5809601"/>
              <a:gd name="connsiteX5" fmla="*/ 4567954 w 9144000"/>
              <a:gd name="connsiteY5" fmla="*/ 1562731 h 5809601"/>
              <a:gd name="connsiteX6" fmla="*/ 4567954 w 9144000"/>
              <a:gd name="connsiteY6" fmla="*/ 5098145 h 5809601"/>
              <a:gd name="connsiteX7" fmla="*/ 9144000 w 9144000"/>
              <a:gd name="connsiteY7" fmla="*/ 4919962 h 5809601"/>
              <a:gd name="connsiteX8" fmla="*/ 9144000 w 9144000"/>
              <a:gd name="connsiteY8" fmla="*/ 5358412 h 5809601"/>
              <a:gd name="connsiteX9" fmla="*/ 9144000 w 9144000"/>
              <a:gd name="connsiteY9" fmla="*/ 5575417 h 5809601"/>
              <a:gd name="connsiteX10" fmla="*/ 9144000 w 9144000"/>
              <a:gd name="connsiteY10" fmla="*/ 5809601 h 5809601"/>
              <a:gd name="connsiteX11" fmla="*/ 0 w 9144000"/>
              <a:gd name="connsiteY11" fmla="*/ 5809601 h 5809601"/>
              <a:gd name="connsiteX12" fmla="*/ 0 w 9144000"/>
              <a:gd name="connsiteY12" fmla="*/ 5358412 h 5809601"/>
              <a:gd name="connsiteX13" fmla="*/ 0 w 9144000"/>
              <a:gd name="connsiteY13" fmla="*/ 5358412 h 5809601"/>
              <a:gd name="connsiteX14" fmla="*/ 0 w 9144000"/>
              <a:gd name="connsiteY14" fmla="*/ 5276012 h 5809601"/>
              <a:gd name="connsiteX15" fmla="*/ 1 w 9144000"/>
              <a:gd name="connsiteY15" fmla="*/ 5276012 h 5809601"/>
              <a:gd name="connsiteX16" fmla="*/ 1 w 9144000"/>
              <a:gd name="connsiteY16" fmla="*/ 1740598 h 5809601"/>
              <a:gd name="connsiteX17" fmla="*/ 0 w 9144000"/>
              <a:gd name="connsiteY17" fmla="*/ 1740598 h 5809601"/>
              <a:gd name="connsiteX18" fmla="*/ 0 w 9144000"/>
              <a:gd name="connsiteY18" fmla="*/ 1085143 h 5809601"/>
              <a:gd name="connsiteX19" fmla="*/ 1 w 9144000"/>
              <a:gd name="connsiteY19" fmla="*/ 1085143 h 5809601"/>
              <a:gd name="connsiteX20" fmla="*/ 1 w 9144000"/>
              <a:gd name="connsiteY20" fmla="*/ 904183 h 58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44000" h="5809601">
                <a:moveTo>
                  <a:pt x="1" y="0"/>
                </a:moveTo>
                <a:lnTo>
                  <a:pt x="9144000" y="0"/>
                </a:lnTo>
                <a:lnTo>
                  <a:pt x="9144000" y="1085143"/>
                </a:lnTo>
                <a:lnTo>
                  <a:pt x="9144000" y="1307632"/>
                </a:lnTo>
                <a:lnTo>
                  <a:pt x="9144000" y="1384548"/>
                </a:lnTo>
                <a:lnTo>
                  <a:pt x="4567954" y="1562731"/>
                </a:lnTo>
                <a:lnTo>
                  <a:pt x="4567954" y="5098145"/>
                </a:lnTo>
                <a:lnTo>
                  <a:pt x="9144000" y="4919962"/>
                </a:lnTo>
                <a:lnTo>
                  <a:pt x="9144000" y="5358412"/>
                </a:lnTo>
                <a:lnTo>
                  <a:pt x="9144000" y="5575417"/>
                </a:lnTo>
                <a:lnTo>
                  <a:pt x="9144000" y="5809601"/>
                </a:lnTo>
                <a:lnTo>
                  <a:pt x="0" y="5809601"/>
                </a:lnTo>
                <a:lnTo>
                  <a:pt x="0" y="5358412"/>
                </a:lnTo>
                <a:lnTo>
                  <a:pt x="0" y="5358412"/>
                </a:lnTo>
                <a:lnTo>
                  <a:pt x="0" y="5276012"/>
                </a:lnTo>
                <a:lnTo>
                  <a:pt x="1" y="5276012"/>
                </a:lnTo>
                <a:lnTo>
                  <a:pt x="1" y="1740598"/>
                </a:lnTo>
                <a:lnTo>
                  <a:pt x="0" y="1740598"/>
                </a:lnTo>
                <a:lnTo>
                  <a:pt x="0" y="1085143"/>
                </a:lnTo>
                <a:lnTo>
                  <a:pt x="1" y="1085143"/>
                </a:lnTo>
                <a:lnTo>
                  <a:pt x="1" y="904183"/>
                </a:lnTo>
                <a:close/>
              </a:path>
            </a:pathLst>
          </a:custGeom>
          <a:solidFill>
            <a:srgbClr val="67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0" y="5989764"/>
            <a:ext cx="9144000" cy="865668"/>
          </a:xfrm>
          <a:custGeom>
            <a:avLst/>
            <a:gdLst>
              <a:gd name="connsiteX0" fmla="*/ 9144000 w 9144000"/>
              <a:gd name="connsiteY0" fmla="*/ 0 h 865668"/>
              <a:gd name="connsiteX1" fmla="*/ 9144000 w 9144000"/>
              <a:gd name="connsiteY1" fmla="*/ 481259 h 865668"/>
              <a:gd name="connsiteX2" fmla="*/ 9144000 w 9144000"/>
              <a:gd name="connsiteY2" fmla="*/ 655455 h 865668"/>
              <a:gd name="connsiteX3" fmla="*/ 9144000 w 9144000"/>
              <a:gd name="connsiteY3" fmla="*/ 865668 h 865668"/>
              <a:gd name="connsiteX4" fmla="*/ 0 w 9144000"/>
              <a:gd name="connsiteY4" fmla="*/ 865668 h 865668"/>
              <a:gd name="connsiteX5" fmla="*/ 0 w 9144000"/>
              <a:gd name="connsiteY5" fmla="*/ 655455 h 865668"/>
              <a:gd name="connsiteX6" fmla="*/ 0 w 9144000"/>
              <a:gd name="connsiteY6" fmla="*/ 481259 h 865668"/>
              <a:gd name="connsiteX7" fmla="*/ 0 w 9144000"/>
              <a:gd name="connsiteY7" fmla="*/ 356050 h 86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865668">
                <a:moveTo>
                  <a:pt x="9144000" y="0"/>
                </a:moveTo>
                <a:lnTo>
                  <a:pt x="9144000" y="481259"/>
                </a:lnTo>
                <a:lnTo>
                  <a:pt x="9144000" y="655455"/>
                </a:lnTo>
                <a:lnTo>
                  <a:pt x="9144000" y="865668"/>
                </a:lnTo>
                <a:lnTo>
                  <a:pt x="0" y="865668"/>
                </a:lnTo>
                <a:lnTo>
                  <a:pt x="0" y="655455"/>
                </a:lnTo>
                <a:lnTo>
                  <a:pt x="0" y="481259"/>
                </a:lnTo>
                <a:lnTo>
                  <a:pt x="0" y="3560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0" y="1"/>
            <a:ext cx="9144000" cy="1140117"/>
          </a:xfrm>
          <a:custGeom>
            <a:avLst/>
            <a:gdLst>
              <a:gd name="connsiteX0" fmla="*/ 0 w 9144000"/>
              <a:gd name="connsiteY0" fmla="*/ 0 h 1140117"/>
              <a:gd name="connsiteX1" fmla="*/ 9144000 w 9144000"/>
              <a:gd name="connsiteY1" fmla="*/ 0 h 1140117"/>
              <a:gd name="connsiteX2" fmla="*/ 9144000 w 9144000"/>
              <a:gd name="connsiteY2" fmla="*/ 484662 h 1140117"/>
              <a:gd name="connsiteX3" fmla="*/ 9144000 w 9144000"/>
              <a:gd name="connsiteY3" fmla="*/ 760270 h 1140117"/>
              <a:gd name="connsiteX4" fmla="*/ 9144000 w 9144000"/>
              <a:gd name="connsiteY4" fmla="*/ 784067 h 1140117"/>
              <a:gd name="connsiteX5" fmla="*/ 0 w 9144000"/>
              <a:gd name="connsiteY5" fmla="*/ 1140117 h 1140117"/>
              <a:gd name="connsiteX6" fmla="*/ 0 w 9144000"/>
              <a:gd name="connsiteY6" fmla="*/ 760270 h 1140117"/>
              <a:gd name="connsiteX7" fmla="*/ 0 w 9144000"/>
              <a:gd name="connsiteY7" fmla="*/ 484662 h 11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1140117">
                <a:moveTo>
                  <a:pt x="0" y="0"/>
                </a:moveTo>
                <a:lnTo>
                  <a:pt x="9144000" y="0"/>
                </a:lnTo>
                <a:lnTo>
                  <a:pt x="9144000" y="484662"/>
                </a:lnTo>
                <a:lnTo>
                  <a:pt x="9144000" y="760270"/>
                </a:lnTo>
                <a:lnTo>
                  <a:pt x="9144000" y="784067"/>
                </a:lnTo>
                <a:lnTo>
                  <a:pt x="0" y="1140117"/>
                </a:lnTo>
                <a:lnTo>
                  <a:pt x="0" y="760270"/>
                </a:lnTo>
                <a:lnTo>
                  <a:pt x="0" y="4846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r:link="rId4" cstate="screen">
            <a:extLst>
              <a:ext uri="{28A0092B-C50C-407E-A947-70E740481C1C}">
                <a14:useLocalDpi xmlns:a14="http://schemas.microsoft.com/office/drawing/2010/main"/>
              </a:ext>
            </a:extLst>
          </a:blip>
          <a:stretch>
            <a:fillRect/>
          </a:stretch>
        </p:blipFill>
        <p:spPr>
          <a:xfrm>
            <a:off x="275445" y="268625"/>
            <a:ext cx="923769" cy="1033742"/>
          </a:xfrm>
          <a:prstGeom prst="rect">
            <a:avLst/>
          </a:prstGeom>
        </p:spPr>
      </p:pic>
      <p:sp>
        <p:nvSpPr>
          <p:cNvPr id="15" name="TextBox 14"/>
          <p:cNvSpPr txBox="1"/>
          <p:nvPr/>
        </p:nvSpPr>
        <p:spPr>
          <a:xfrm>
            <a:off x="974360" y="6455323"/>
            <a:ext cx="5111646" cy="246221"/>
          </a:xfrm>
          <a:prstGeom prst="rect">
            <a:avLst/>
          </a:prstGeom>
          <a:noFill/>
        </p:spPr>
        <p:txBody>
          <a:bodyPr wrap="square" rtlCol="0">
            <a:spAutoFit/>
          </a:bodyPr>
          <a:lstStyle/>
          <a:p>
            <a:r>
              <a:rPr lang="en-US" sz="1000" dirty="0">
                <a:solidFill>
                  <a:schemeClr val="bg2">
                    <a:lumMod val="50000"/>
                  </a:schemeClr>
                </a:solidFill>
                <a:latin typeface="Arial" charset="0"/>
                <a:ea typeface="Arial" charset="0"/>
                <a:cs typeface="Arial" charset="0"/>
              </a:rPr>
              <a:t>© Young Citizens</a:t>
            </a:r>
          </a:p>
        </p:txBody>
      </p:sp>
      <p:sp>
        <p:nvSpPr>
          <p:cNvPr id="16" name="TextBox 15"/>
          <p:cNvSpPr txBox="1"/>
          <p:nvPr/>
        </p:nvSpPr>
        <p:spPr>
          <a:xfrm>
            <a:off x="450912" y="6293278"/>
            <a:ext cx="794478" cy="461665"/>
          </a:xfrm>
          <a:prstGeom prst="rect">
            <a:avLst/>
          </a:prstGeom>
          <a:noFill/>
        </p:spPr>
        <p:txBody>
          <a:bodyPr wrap="square" rtlCol="0">
            <a:spAutoFit/>
          </a:bodyPr>
          <a:lstStyle/>
          <a:p>
            <a:pPr defTabSz="342892"/>
            <a:r>
              <a:rPr lang="en-GB" sz="2400" b="1" dirty="0">
                <a:solidFill>
                  <a:schemeClr val="accent4"/>
                </a:solidFill>
                <a:latin typeface="Arial" panose="020B0604020202020204" pitchFamily="34" charset="0"/>
                <a:ea typeface="Verdana" panose="020B0604030504040204" pitchFamily="34" charset="0"/>
                <a:cs typeface="Arial" panose="020B0604020202020204" pitchFamily="34" charset="0"/>
              </a:rPr>
              <a:t>3</a:t>
            </a:r>
            <a:endPar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endParaRPr>
          </a:p>
        </p:txBody>
      </p:sp>
      <p:sp>
        <p:nvSpPr>
          <p:cNvPr id="2" name="TextBox 1"/>
          <p:cNvSpPr txBox="1"/>
          <p:nvPr/>
        </p:nvSpPr>
        <p:spPr>
          <a:xfrm>
            <a:off x="156410" y="1532701"/>
            <a:ext cx="8831179" cy="3908762"/>
          </a:xfrm>
          <a:prstGeom prst="rect">
            <a:avLst/>
          </a:prstGeom>
          <a:noFill/>
        </p:spPr>
        <p:txBody>
          <a:bodyPr wrap="square" rtlCol="0">
            <a:spAutoFit/>
          </a:bodyPr>
          <a:lstStyle/>
          <a:p>
            <a:pPr lvl="0">
              <a:buClr>
                <a:schemeClr val="dk1"/>
              </a:buClr>
              <a:buSzPts val="2800"/>
            </a:pPr>
            <a:r>
              <a:rPr lang="en-GB" sz="2800" dirty="0">
                <a:latin typeface="Arial" panose="020B0604020202020204" pitchFamily="34" charset="0"/>
                <a:cs typeface="Arial" panose="020B0604020202020204" pitchFamily="34" charset="0"/>
              </a:rPr>
              <a:t>Some young people think that the law has nothing to do with them, because they are not able to do lots of the things that adults can. </a:t>
            </a:r>
          </a:p>
          <a:p>
            <a:pPr lvl="0">
              <a:buClr>
                <a:schemeClr val="dk1"/>
              </a:buClr>
              <a:buSzPts val="2800"/>
            </a:pPr>
            <a:endParaRPr lang="en-GB" sz="2800" dirty="0">
              <a:latin typeface="Arial" panose="020B0604020202020204" pitchFamily="34" charset="0"/>
              <a:cs typeface="Arial" panose="020B0604020202020204" pitchFamily="34" charset="0"/>
            </a:endParaRPr>
          </a:p>
          <a:p>
            <a:pPr lvl="0">
              <a:buClr>
                <a:schemeClr val="dk1"/>
              </a:buClr>
              <a:buSzPts val="2800"/>
            </a:pPr>
            <a:r>
              <a:rPr lang="en-GB" sz="2800" dirty="0">
                <a:latin typeface="Arial" panose="020B0604020202020204" pitchFamily="34" charset="0"/>
                <a:cs typeface="Arial" panose="020B0604020202020204" pitchFamily="34" charset="0"/>
              </a:rPr>
              <a:t>But they’re wrong.</a:t>
            </a:r>
          </a:p>
          <a:p>
            <a:pPr lvl="0">
              <a:buClr>
                <a:schemeClr val="dk1"/>
              </a:buClr>
              <a:buSzPts val="2800"/>
            </a:pPr>
            <a:endParaRPr lang="en-GB" sz="2800" dirty="0">
              <a:latin typeface="Arial" panose="020B0604020202020204" pitchFamily="34" charset="0"/>
              <a:cs typeface="Arial" panose="020B0604020202020204" pitchFamily="34" charset="0"/>
            </a:endParaRPr>
          </a:p>
          <a:p>
            <a:pPr lvl="0">
              <a:buClr>
                <a:schemeClr val="dk1"/>
              </a:buClr>
              <a:buSzPts val="2800"/>
            </a:pPr>
            <a:r>
              <a:rPr lang="en-GB" sz="2800" dirty="0">
                <a:latin typeface="Arial" panose="020B0604020202020204" pitchFamily="34" charset="0"/>
                <a:cs typeface="Arial" panose="020B0604020202020204" pitchFamily="34" charset="0"/>
              </a:rPr>
              <a:t>The law affects everyone, </a:t>
            </a:r>
          </a:p>
          <a:p>
            <a:pPr lvl="0">
              <a:buClr>
                <a:schemeClr val="dk1"/>
              </a:buClr>
              <a:buSzPts val="2800"/>
            </a:pPr>
            <a:r>
              <a:rPr lang="en-GB" sz="2800" dirty="0">
                <a:latin typeface="Arial" panose="020B0604020202020204" pitchFamily="34" charset="0"/>
                <a:cs typeface="Arial" panose="020B0604020202020204" pitchFamily="34" charset="0"/>
              </a:rPr>
              <a:t>including you! </a:t>
            </a:r>
          </a:p>
          <a:p>
            <a:endParaRPr lang="en-GB" sz="2400" b="1" dirty="0">
              <a:latin typeface="Century Gothic" panose="020B0502020202020204" pitchFamily="34" charset="0"/>
            </a:endParaRPr>
          </a:p>
        </p:txBody>
      </p:sp>
      <p:pic>
        <p:nvPicPr>
          <p:cNvPr id="11" name="Picture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859619" y="1369716"/>
            <a:ext cx="6069665" cy="6069665"/>
          </a:xfrm>
          <a:prstGeom prst="rect">
            <a:avLst/>
          </a:prstGeom>
        </p:spPr>
      </p:pic>
    </p:spTree>
    <p:extLst>
      <p:ext uri="{BB962C8B-B14F-4D97-AF65-F5344CB8AC3E}">
        <p14:creationId xmlns:p14="http://schemas.microsoft.com/office/powerpoint/2010/main" val="6657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7C6BB"/>
        </a:solidFill>
        <a:effectLst/>
      </p:bgPr>
    </p:bg>
    <p:spTree>
      <p:nvGrpSpPr>
        <p:cNvPr id="1" name=""/>
        <p:cNvGrpSpPr/>
        <p:nvPr/>
      </p:nvGrpSpPr>
      <p:grpSpPr>
        <a:xfrm>
          <a:off x="0" y="0"/>
          <a:ext cx="0" cy="0"/>
          <a:chOff x="0" y="0"/>
          <a:chExt cx="0" cy="0"/>
        </a:xfrm>
      </p:grpSpPr>
      <p:sp>
        <p:nvSpPr>
          <p:cNvPr id="24" name="Freeform 23"/>
          <p:cNvSpPr/>
          <p:nvPr/>
        </p:nvSpPr>
        <p:spPr>
          <a:xfrm>
            <a:off x="0" y="661423"/>
            <a:ext cx="9144000" cy="5809601"/>
          </a:xfrm>
          <a:custGeom>
            <a:avLst/>
            <a:gdLst>
              <a:gd name="connsiteX0" fmla="*/ 1 w 9144000"/>
              <a:gd name="connsiteY0" fmla="*/ 0 h 5809601"/>
              <a:gd name="connsiteX1" fmla="*/ 9144000 w 9144000"/>
              <a:gd name="connsiteY1" fmla="*/ 0 h 5809601"/>
              <a:gd name="connsiteX2" fmla="*/ 9144000 w 9144000"/>
              <a:gd name="connsiteY2" fmla="*/ 1085143 h 5809601"/>
              <a:gd name="connsiteX3" fmla="*/ 9144000 w 9144000"/>
              <a:gd name="connsiteY3" fmla="*/ 1307632 h 5809601"/>
              <a:gd name="connsiteX4" fmla="*/ 9144000 w 9144000"/>
              <a:gd name="connsiteY4" fmla="*/ 1384548 h 5809601"/>
              <a:gd name="connsiteX5" fmla="*/ 4567954 w 9144000"/>
              <a:gd name="connsiteY5" fmla="*/ 1562731 h 5809601"/>
              <a:gd name="connsiteX6" fmla="*/ 4567954 w 9144000"/>
              <a:gd name="connsiteY6" fmla="*/ 5098145 h 5809601"/>
              <a:gd name="connsiteX7" fmla="*/ 9144000 w 9144000"/>
              <a:gd name="connsiteY7" fmla="*/ 4919962 h 5809601"/>
              <a:gd name="connsiteX8" fmla="*/ 9144000 w 9144000"/>
              <a:gd name="connsiteY8" fmla="*/ 5358412 h 5809601"/>
              <a:gd name="connsiteX9" fmla="*/ 9144000 w 9144000"/>
              <a:gd name="connsiteY9" fmla="*/ 5575417 h 5809601"/>
              <a:gd name="connsiteX10" fmla="*/ 9144000 w 9144000"/>
              <a:gd name="connsiteY10" fmla="*/ 5809601 h 5809601"/>
              <a:gd name="connsiteX11" fmla="*/ 0 w 9144000"/>
              <a:gd name="connsiteY11" fmla="*/ 5809601 h 5809601"/>
              <a:gd name="connsiteX12" fmla="*/ 0 w 9144000"/>
              <a:gd name="connsiteY12" fmla="*/ 5358412 h 5809601"/>
              <a:gd name="connsiteX13" fmla="*/ 0 w 9144000"/>
              <a:gd name="connsiteY13" fmla="*/ 5358412 h 5809601"/>
              <a:gd name="connsiteX14" fmla="*/ 0 w 9144000"/>
              <a:gd name="connsiteY14" fmla="*/ 5276012 h 5809601"/>
              <a:gd name="connsiteX15" fmla="*/ 1 w 9144000"/>
              <a:gd name="connsiteY15" fmla="*/ 5276012 h 5809601"/>
              <a:gd name="connsiteX16" fmla="*/ 1 w 9144000"/>
              <a:gd name="connsiteY16" fmla="*/ 1740598 h 5809601"/>
              <a:gd name="connsiteX17" fmla="*/ 0 w 9144000"/>
              <a:gd name="connsiteY17" fmla="*/ 1740598 h 5809601"/>
              <a:gd name="connsiteX18" fmla="*/ 0 w 9144000"/>
              <a:gd name="connsiteY18" fmla="*/ 1085143 h 5809601"/>
              <a:gd name="connsiteX19" fmla="*/ 1 w 9144000"/>
              <a:gd name="connsiteY19" fmla="*/ 1085143 h 5809601"/>
              <a:gd name="connsiteX20" fmla="*/ 1 w 9144000"/>
              <a:gd name="connsiteY20" fmla="*/ 904183 h 58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44000" h="5809601">
                <a:moveTo>
                  <a:pt x="1" y="0"/>
                </a:moveTo>
                <a:lnTo>
                  <a:pt x="9144000" y="0"/>
                </a:lnTo>
                <a:lnTo>
                  <a:pt x="9144000" y="1085143"/>
                </a:lnTo>
                <a:lnTo>
                  <a:pt x="9144000" y="1307632"/>
                </a:lnTo>
                <a:lnTo>
                  <a:pt x="9144000" y="1384548"/>
                </a:lnTo>
                <a:lnTo>
                  <a:pt x="4567954" y="1562731"/>
                </a:lnTo>
                <a:lnTo>
                  <a:pt x="4567954" y="5098145"/>
                </a:lnTo>
                <a:lnTo>
                  <a:pt x="9144000" y="4919962"/>
                </a:lnTo>
                <a:lnTo>
                  <a:pt x="9144000" y="5358412"/>
                </a:lnTo>
                <a:lnTo>
                  <a:pt x="9144000" y="5575417"/>
                </a:lnTo>
                <a:lnTo>
                  <a:pt x="9144000" y="5809601"/>
                </a:lnTo>
                <a:lnTo>
                  <a:pt x="0" y="5809601"/>
                </a:lnTo>
                <a:lnTo>
                  <a:pt x="0" y="5358412"/>
                </a:lnTo>
                <a:lnTo>
                  <a:pt x="0" y="5358412"/>
                </a:lnTo>
                <a:lnTo>
                  <a:pt x="0" y="5276012"/>
                </a:lnTo>
                <a:lnTo>
                  <a:pt x="1" y="5276012"/>
                </a:lnTo>
                <a:lnTo>
                  <a:pt x="1" y="1740598"/>
                </a:lnTo>
                <a:lnTo>
                  <a:pt x="0" y="1740598"/>
                </a:lnTo>
                <a:lnTo>
                  <a:pt x="0" y="1085143"/>
                </a:lnTo>
                <a:lnTo>
                  <a:pt x="1" y="1085143"/>
                </a:lnTo>
                <a:lnTo>
                  <a:pt x="1" y="904183"/>
                </a:lnTo>
                <a:close/>
              </a:path>
            </a:pathLst>
          </a:custGeom>
          <a:solidFill>
            <a:srgbClr val="67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0" y="5989764"/>
            <a:ext cx="9144000" cy="865668"/>
          </a:xfrm>
          <a:custGeom>
            <a:avLst/>
            <a:gdLst>
              <a:gd name="connsiteX0" fmla="*/ 9144000 w 9144000"/>
              <a:gd name="connsiteY0" fmla="*/ 0 h 865668"/>
              <a:gd name="connsiteX1" fmla="*/ 9144000 w 9144000"/>
              <a:gd name="connsiteY1" fmla="*/ 481259 h 865668"/>
              <a:gd name="connsiteX2" fmla="*/ 9144000 w 9144000"/>
              <a:gd name="connsiteY2" fmla="*/ 655455 h 865668"/>
              <a:gd name="connsiteX3" fmla="*/ 9144000 w 9144000"/>
              <a:gd name="connsiteY3" fmla="*/ 865668 h 865668"/>
              <a:gd name="connsiteX4" fmla="*/ 0 w 9144000"/>
              <a:gd name="connsiteY4" fmla="*/ 865668 h 865668"/>
              <a:gd name="connsiteX5" fmla="*/ 0 w 9144000"/>
              <a:gd name="connsiteY5" fmla="*/ 655455 h 865668"/>
              <a:gd name="connsiteX6" fmla="*/ 0 w 9144000"/>
              <a:gd name="connsiteY6" fmla="*/ 481259 h 865668"/>
              <a:gd name="connsiteX7" fmla="*/ 0 w 9144000"/>
              <a:gd name="connsiteY7" fmla="*/ 356050 h 86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865668">
                <a:moveTo>
                  <a:pt x="9144000" y="0"/>
                </a:moveTo>
                <a:lnTo>
                  <a:pt x="9144000" y="481259"/>
                </a:lnTo>
                <a:lnTo>
                  <a:pt x="9144000" y="655455"/>
                </a:lnTo>
                <a:lnTo>
                  <a:pt x="9144000" y="865668"/>
                </a:lnTo>
                <a:lnTo>
                  <a:pt x="0" y="865668"/>
                </a:lnTo>
                <a:lnTo>
                  <a:pt x="0" y="655455"/>
                </a:lnTo>
                <a:lnTo>
                  <a:pt x="0" y="481259"/>
                </a:lnTo>
                <a:lnTo>
                  <a:pt x="0" y="3560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0" y="1"/>
            <a:ext cx="9144000" cy="1140117"/>
          </a:xfrm>
          <a:custGeom>
            <a:avLst/>
            <a:gdLst>
              <a:gd name="connsiteX0" fmla="*/ 0 w 9144000"/>
              <a:gd name="connsiteY0" fmla="*/ 0 h 1140117"/>
              <a:gd name="connsiteX1" fmla="*/ 9144000 w 9144000"/>
              <a:gd name="connsiteY1" fmla="*/ 0 h 1140117"/>
              <a:gd name="connsiteX2" fmla="*/ 9144000 w 9144000"/>
              <a:gd name="connsiteY2" fmla="*/ 484662 h 1140117"/>
              <a:gd name="connsiteX3" fmla="*/ 9144000 w 9144000"/>
              <a:gd name="connsiteY3" fmla="*/ 760270 h 1140117"/>
              <a:gd name="connsiteX4" fmla="*/ 9144000 w 9144000"/>
              <a:gd name="connsiteY4" fmla="*/ 784067 h 1140117"/>
              <a:gd name="connsiteX5" fmla="*/ 0 w 9144000"/>
              <a:gd name="connsiteY5" fmla="*/ 1140117 h 1140117"/>
              <a:gd name="connsiteX6" fmla="*/ 0 w 9144000"/>
              <a:gd name="connsiteY6" fmla="*/ 760270 h 1140117"/>
              <a:gd name="connsiteX7" fmla="*/ 0 w 9144000"/>
              <a:gd name="connsiteY7" fmla="*/ 484662 h 11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1140117">
                <a:moveTo>
                  <a:pt x="0" y="0"/>
                </a:moveTo>
                <a:lnTo>
                  <a:pt x="9144000" y="0"/>
                </a:lnTo>
                <a:lnTo>
                  <a:pt x="9144000" y="484662"/>
                </a:lnTo>
                <a:lnTo>
                  <a:pt x="9144000" y="760270"/>
                </a:lnTo>
                <a:lnTo>
                  <a:pt x="9144000" y="784067"/>
                </a:lnTo>
                <a:lnTo>
                  <a:pt x="0" y="1140117"/>
                </a:lnTo>
                <a:lnTo>
                  <a:pt x="0" y="760270"/>
                </a:lnTo>
                <a:lnTo>
                  <a:pt x="0" y="4846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r:link="rId4" cstate="screen">
            <a:extLst>
              <a:ext uri="{28A0092B-C50C-407E-A947-70E740481C1C}">
                <a14:useLocalDpi xmlns:a14="http://schemas.microsoft.com/office/drawing/2010/main"/>
              </a:ext>
            </a:extLst>
          </a:blip>
          <a:stretch>
            <a:fillRect/>
          </a:stretch>
        </p:blipFill>
        <p:spPr>
          <a:xfrm>
            <a:off x="275445" y="268625"/>
            <a:ext cx="923769" cy="1033742"/>
          </a:xfrm>
          <a:prstGeom prst="rect">
            <a:avLst/>
          </a:prstGeom>
        </p:spPr>
      </p:pic>
      <p:sp>
        <p:nvSpPr>
          <p:cNvPr id="15" name="TextBox 14"/>
          <p:cNvSpPr txBox="1"/>
          <p:nvPr/>
        </p:nvSpPr>
        <p:spPr>
          <a:xfrm>
            <a:off x="974360" y="6455323"/>
            <a:ext cx="5111646" cy="246221"/>
          </a:xfrm>
          <a:prstGeom prst="rect">
            <a:avLst/>
          </a:prstGeom>
          <a:noFill/>
        </p:spPr>
        <p:txBody>
          <a:bodyPr wrap="square" rtlCol="0">
            <a:spAutoFit/>
          </a:bodyPr>
          <a:lstStyle/>
          <a:p>
            <a:r>
              <a:rPr lang="en-US" sz="1000" dirty="0">
                <a:solidFill>
                  <a:schemeClr val="bg2">
                    <a:lumMod val="50000"/>
                  </a:schemeClr>
                </a:solidFill>
                <a:latin typeface="Arial" charset="0"/>
                <a:ea typeface="Arial" charset="0"/>
                <a:cs typeface="Arial" charset="0"/>
              </a:rPr>
              <a:t>© Young Citizens</a:t>
            </a:r>
          </a:p>
        </p:txBody>
      </p:sp>
      <p:sp>
        <p:nvSpPr>
          <p:cNvPr id="16" name="TextBox 15"/>
          <p:cNvSpPr txBox="1"/>
          <p:nvPr/>
        </p:nvSpPr>
        <p:spPr>
          <a:xfrm>
            <a:off x="450912" y="6293278"/>
            <a:ext cx="794478" cy="461665"/>
          </a:xfrm>
          <a:prstGeom prst="rect">
            <a:avLst/>
          </a:prstGeom>
          <a:noFill/>
        </p:spPr>
        <p:txBody>
          <a:bodyPr wrap="square" rtlCol="0">
            <a:spAutoFit/>
          </a:bodyPr>
          <a:lstStyle/>
          <a:p>
            <a:pPr defTabSz="342892"/>
            <a:r>
              <a:rPr lang="en-GB" sz="2400" b="1" dirty="0">
                <a:solidFill>
                  <a:schemeClr val="accent4"/>
                </a:solidFill>
                <a:latin typeface="Arial" panose="020B0604020202020204" pitchFamily="34" charset="0"/>
                <a:ea typeface="Verdana" panose="020B0604030504040204" pitchFamily="34" charset="0"/>
                <a:cs typeface="Arial" panose="020B0604020202020204" pitchFamily="34" charset="0"/>
              </a:rPr>
              <a:t>4</a:t>
            </a:r>
            <a:endPar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endParaRPr>
          </a:p>
        </p:txBody>
      </p:sp>
      <p:sp>
        <p:nvSpPr>
          <p:cNvPr id="14" name="TextBox 13"/>
          <p:cNvSpPr txBox="1"/>
          <p:nvPr/>
        </p:nvSpPr>
        <p:spPr>
          <a:xfrm>
            <a:off x="177472" y="1509667"/>
            <a:ext cx="8749960" cy="480131"/>
          </a:xfrm>
          <a:prstGeom prst="rect">
            <a:avLst/>
          </a:prstGeom>
          <a:noFill/>
        </p:spPr>
        <p:txBody>
          <a:bodyPr wrap="square" rtlCol="0">
            <a:spAutoFit/>
          </a:bodyPr>
          <a:lstStyle/>
          <a:p>
            <a:pPr lvl="0">
              <a:lnSpc>
                <a:spcPct val="90000"/>
              </a:lnSpc>
              <a:buClr>
                <a:schemeClr val="dk1"/>
              </a:buClr>
              <a:buSzPts val="2800"/>
            </a:pPr>
            <a:r>
              <a:rPr lang="en-GB" sz="2800" b="1" dirty="0">
                <a:latin typeface="Arial" panose="020B0604020202020204" pitchFamily="34" charset="0"/>
                <a:cs typeface="Arial" panose="020B0604020202020204" pitchFamily="34" charset="0"/>
              </a:rPr>
              <a:t>Meet Sammy. Sammy is 16.</a:t>
            </a:r>
          </a:p>
        </p:txBody>
      </p:sp>
      <p:sp>
        <p:nvSpPr>
          <p:cNvPr id="3" name="TextBox 2"/>
          <p:cNvSpPr txBox="1"/>
          <p:nvPr/>
        </p:nvSpPr>
        <p:spPr>
          <a:xfrm>
            <a:off x="177472" y="2681111"/>
            <a:ext cx="5135699" cy="3534301"/>
          </a:xfrm>
          <a:prstGeom prst="rect">
            <a:avLst/>
          </a:prstGeom>
          <a:noFill/>
        </p:spPr>
        <p:txBody>
          <a:bodyPr wrap="square" rtlCol="0">
            <a:spAutoFit/>
          </a:bodyPr>
          <a:lstStyle/>
          <a:p>
            <a:pPr lvl="0">
              <a:lnSpc>
                <a:spcPct val="90000"/>
              </a:lnSpc>
              <a:buClr>
                <a:schemeClr val="dk1"/>
              </a:buClr>
              <a:buSzPts val="2800"/>
            </a:pPr>
            <a:r>
              <a:rPr lang="en-GB" sz="2400" dirty="0">
                <a:latin typeface="Arial" panose="020B0604020202020204" pitchFamily="34" charset="0"/>
                <a:cs typeface="Arial" panose="020B0604020202020204" pitchFamily="34" charset="0"/>
              </a:rPr>
              <a:t>Sammy wakes up, eats some chocolate cereal and gets ready for the day. </a:t>
            </a:r>
          </a:p>
          <a:p>
            <a:pPr lvl="0">
              <a:lnSpc>
                <a:spcPct val="90000"/>
              </a:lnSpc>
              <a:buClr>
                <a:schemeClr val="dk1"/>
              </a:buClr>
              <a:buSzPts val="2800"/>
            </a:pPr>
            <a:endParaRPr lang="en-GB" sz="2400" dirty="0">
              <a:latin typeface="Arial" panose="020B0604020202020204" pitchFamily="34" charset="0"/>
              <a:cs typeface="Arial" panose="020B0604020202020204" pitchFamily="34" charset="0"/>
            </a:endParaRPr>
          </a:p>
          <a:p>
            <a:pPr lvl="0">
              <a:lnSpc>
                <a:spcPct val="90000"/>
              </a:lnSpc>
              <a:buClr>
                <a:schemeClr val="dk1"/>
              </a:buClr>
              <a:buSzPts val="2800"/>
            </a:pPr>
            <a:r>
              <a:rPr lang="en-GB" sz="2400" dirty="0">
                <a:latin typeface="Arial" panose="020B0604020202020204" pitchFamily="34" charset="0"/>
                <a:cs typeface="Arial" panose="020B0604020202020204" pitchFamily="34" charset="0"/>
              </a:rPr>
              <a:t>At 8.00 Sammy gets ready to </a:t>
            </a:r>
          </a:p>
          <a:p>
            <a:pPr lvl="0">
              <a:lnSpc>
                <a:spcPct val="90000"/>
              </a:lnSpc>
              <a:buClr>
                <a:schemeClr val="dk1"/>
              </a:buClr>
              <a:buSzPts val="2800"/>
            </a:pPr>
            <a:r>
              <a:rPr lang="en-GB" sz="2400" dirty="0">
                <a:latin typeface="Arial" panose="020B0604020202020204" pitchFamily="34" charset="0"/>
                <a:cs typeface="Arial" panose="020B0604020202020204" pitchFamily="34" charset="0"/>
              </a:rPr>
              <a:t>leave the house and catch </a:t>
            </a:r>
          </a:p>
          <a:p>
            <a:pPr lvl="0">
              <a:lnSpc>
                <a:spcPct val="90000"/>
              </a:lnSpc>
              <a:buClr>
                <a:schemeClr val="dk1"/>
              </a:buClr>
              <a:buSzPts val="2800"/>
            </a:pPr>
            <a:r>
              <a:rPr lang="en-GB" sz="2400" dirty="0">
                <a:latin typeface="Arial" panose="020B0604020202020204" pitchFamily="34" charset="0"/>
                <a:cs typeface="Arial" panose="020B0604020202020204" pitchFamily="34" charset="0"/>
              </a:rPr>
              <a:t>the bus to school. </a:t>
            </a:r>
          </a:p>
          <a:p>
            <a:pPr lvl="0">
              <a:lnSpc>
                <a:spcPct val="90000"/>
              </a:lnSpc>
              <a:spcBef>
                <a:spcPts val="1000"/>
              </a:spcBef>
              <a:buClr>
                <a:schemeClr val="dk1"/>
              </a:buClr>
              <a:buSzPts val="2800"/>
            </a:pPr>
            <a:endParaRPr lang="en-GB" sz="2400" dirty="0"/>
          </a:p>
          <a:p>
            <a:pPr lvl="0">
              <a:lnSpc>
                <a:spcPct val="90000"/>
              </a:lnSpc>
              <a:spcBef>
                <a:spcPts val="1000"/>
              </a:spcBef>
              <a:buClr>
                <a:schemeClr val="dk1"/>
              </a:buClr>
              <a:buSzPts val="2800"/>
            </a:pPr>
            <a:endParaRPr lang="en-GB" dirty="0"/>
          </a:p>
          <a:p>
            <a:endParaRPr lang="en-GB" dirty="0"/>
          </a:p>
        </p:txBody>
      </p:sp>
      <p:pic>
        <p:nvPicPr>
          <p:cNvPr id="11" name="Picture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171795" y="2359347"/>
            <a:ext cx="4895416" cy="3718879"/>
          </a:xfrm>
          <a:prstGeom prst="rect">
            <a:avLst/>
          </a:prstGeom>
        </p:spPr>
      </p:pic>
    </p:spTree>
    <p:extLst>
      <p:ext uri="{BB962C8B-B14F-4D97-AF65-F5344CB8AC3E}">
        <p14:creationId xmlns:p14="http://schemas.microsoft.com/office/powerpoint/2010/main" val="3630426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7C6BB"/>
        </a:solidFill>
        <a:effectLst/>
      </p:bgPr>
    </p:bg>
    <p:spTree>
      <p:nvGrpSpPr>
        <p:cNvPr id="1" name=""/>
        <p:cNvGrpSpPr/>
        <p:nvPr/>
      </p:nvGrpSpPr>
      <p:grpSpPr>
        <a:xfrm>
          <a:off x="0" y="0"/>
          <a:ext cx="0" cy="0"/>
          <a:chOff x="0" y="0"/>
          <a:chExt cx="0" cy="0"/>
        </a:xfrm>
      </p:grpSpPr>
      <p:sp>
        <p:nvSpPr>
          <p:cNvPr id="24" name="Freeform 23"/>
          <p:cNvSpPr/>
          <p:nvPr/>
        </p:nvSpPr>
        <p:spPr>
          <a:xfrm>
            <a:off x="0" y="661423"/>
            <a:ext cx="9144000" cy="5809601"/>
          </a:xfrm>
          <a:custGeom>
            <a:avLst/>
            <a:gdLst>
              <a:gd name="connsiteX0" fmla="*/ 1 w 9144000"/>
              <a:gd name="connsiteY0" fmla="*/ 0 h 5809601"/>
              <a:gd name="connsiteX1" fmla="*/ 9144000 w 9144000"/>
              <a:gd name="connsiteY1" fmla="*/ 0 h 5809601"/>
              <a:gd name="connsiteX2" fmla="*/ 9144000 w 9144000"/>
              <a:gd name="connsiteY2" fmla="*/ 1085143 h 5809601"/>
              <a:gd name="connsiteX3" fmla="*/ 9144000 w 9144000"/>
              <a:gd name="connsiteY3" fmla="*/ 1307632 h 5809601"/>
              <a:gd name="connsiteX4" fmla="*/ 9144000 w 9144000"/>
              <a:gd name="connsiteY4" fmla="*/ 1384548 h 5809601"/>
              <a:gd name="connsiteX5" fmla="*/ 4567954 w 9144000"/>
              <a:gd name="connsiteY5" fmla="*/ 1562731 h 5809601"/>
              <a:gd name="connsiteX6" fmla="*/ 4567954 w 9144000"/>
              <a:gd name="connsiteY6" fmla="*/ 5098145 h 5809601"/>
              <a:gd name="connsiteX7" fmla="*/ 9144000 w 9144000"/>
              <a:gd name="connsiteY7" fmla="*/ 4919962 h 5809601"/>
              <a:gd name="connsiteX8" fmla="*/ 9144000 w 9144000"/>
              <a:gd name="connsiteY8" fmla="*/ 5358412 h 5809601"/>
              <a:gd name="connsiteX9" fmla="*/ 9144000 w 9144000"/>
              <a:gd name="connsiteY9" fmla="*/ 5575417 h 5809601"/>
              <a:gd name="connsiteX10" fmla="*/ 9144000 w 9144000"/>
              <a:gd name="connsiteY10" fmla="*/ 5809601 h 5809601"/>
              <a:gd name="connsiteX11" fmla="*/ 0 w 9144000"/>
              <a:gd name="connsiteY11" fmla="*/ 5809601 h 5809601"/>
              <a:gd name="connsiteX12" fmla="*/ 0 w 9144000"/>
              <a:gd name="connsiteY12" fmla="*/ 5358412 h 5809601"/>
              <a:gd name="connsiteX13" fmla="*/ 0 w 9144000"/>
              <a:gd name="connsiteY13" fmla="*/ 5358412 h 5809601"/>
              <a:gd name="connsiteX14" fmla="*/ 0 w 9144000"/>
              <a:gd name="connsiteY14" fmla="*/ 5276012 h 5809601"/>
              <a:gd name="connsiteX15" fmla="*/ 1 w 9144000"/>
              <a:gd name="connsiteY15" fmla="*/ 5276012 h 5809601"/>
              <a:gd name="connsiteX16" fmla="*/ 1 w 9144000"/>
              <a:gd name="connsiteY16" fmla="*/ 1740598 h 5809601"/>
              <a:gd name="connsiteX17" fmla="*/ 0 w 9144000"/>
              <a:gd name="connsiteY17" fmla="*/ 1740598 h 5809601"/>
              <a:gd name="connsiteX18" fmla="*/ 0 w 9144000"/>
              <a:gd name="connsiteY18" fmla="*/ 1085143 h 5809601"/>
              <a:gd name="connsiteX19" fmla="*/ 1 w 9144000"/>
              <a:gd name="connsiteY19" fmla="*/ 1085143 h 5809601"/>
              <a:gd name="connsiteX20" fmla="*/ 1 w 9144000"/>
              <a:gd name="connsiteY20" fmla="*/ 904183 h 58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44000" h="5809601">
                <a:moveTo>
                  <a:pt x="1" y="0"/>
                </a:moveTo>
                <a:lnTo>
                  <a:pt x="9144000" y="0"/>
                </a:lnTo>
                <a:lnTo>
                  <a:pt x="9144000" y="1085143"/>
                </a:lnTo>
                <a:lnTo>
                  <a:pt x="9144000" y="1307632"/>
                </a:lnTo>
                <a:lnTo>
                  <a:pt x="9144000" y="1384548"/>
                </a:lnTo>
                <a:lnTo>
                  <a:pt x="4567954" y="1562731"/>
                </a:lnTo>
                <a:lnTo>
                  <a:pt x="4567954" y="5098145"/>
                </a:lnTo>
                <a:lnTo>
                  <a:pt x="9144000" y="4919962"/>
                </a:lnTo>
                <a:lnTo>
                  <a:pt x="9144000" y="5358412"/>
                </a:lnTo>
                <a:lnTo>
                  <a:pt x="9144000" y="5575417"/>
                </a:lnTo>
                <a:lnTo>
                  <a:pt x="9144000" y="5809601"/>
                </a:lnTo>
                <a:lnTo>
                  <a:pt x="0" y="5809601"/>
                </a:lnTo>
                <a:lnTo>
                  <a:pt x="0" y="5358412"/>
                </a:lnTo>
                <a:lnTo>
                  <a:pt x="0" y="5358412"/>
                </a:lnTo>
                <a:lnTo>
                  <a:pt x="0" y="5276012"/>
                </a:lnTo>
                <a:lnTo>
                  <a:pt x="1" y="5276012"/>
                </a:lnTo>
                <a:lnTo>
                  <a:pt x="1" y="1740598"/>
                </a:lnTo>
                <a:lnTo>
                  <a:pt x="0" y="1740598"/>
                </a:lnTo>
                <a:lnTo>
                  <a:pt x="0" y="1085143"/>
                </a:lnTo>
                <a:lnTo>
                  <a:pt x="1" y="1085143"/>
                </a:lnTo>
                <a:lnTo>
                  <a:pt x="1" y="904183"/>
                </a:lnTo>
                <a:close/>
              </a:path>
            </a:pathLst>
          </a:custGeom>
          <a:solidFill>
            <a:srgbClr val="67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0" y="5989764"/>
            <a:ext cx="9144000" cy="865668"/>
          </a:xfrm>
          <a:custGeom>
            <a:avLst/>
            <a:gdLst>
              <a:gd name="connsiteX0" fmla="*/ 9144000 w 9144000"/>
              <a:gd name="connsiteY0" fmla="*/ 0 h 865668"/>
              <a:gd name="connsiteX1" fmla="*/ 9144000 w 9144000"/>
              <a:gd name="connsiteY1" fmla="*/ 481259 h 865668"/>
              <a:gd name="connsiteX2" fmla="*/ 9144000 w 9144000"/>
              <a:gd name="connsiteY2" fmla="*/ 655455 h 865668"/>
              <a:gd name="connsiteX3" fmla="*/ 9144000 w 9144000"/>
              <a:gd name="connsiteY3" fmla="*/ 865668 h 865668"/>
              <a:gd name="connsiteX4" fmla="*/ 0 w 9144000"/>
              <a:gd name="connsiteY4" fmla="*/ 865668 h 865668"/>
              <a:gd name="connsiteX5" fmla="*/ 0 w 9144000"/>
              <a:gd name="connsiteY5" fmla="*/ 655455 h 865668"/>
              <a:gd name="connsiteX6" fmla="*/ 0 w 9144000"/>
              <a:gd name="connsiteY6" fmla="*/ 481259 h 865668"/>
              <a:gd name="connsiteX7" fmla="*/ 0 w 9144000"/>
              <a:gd name="connsiteY7" fmla="*/ 356050 h 86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865668">
                <a:moveTo>
                  <a:pt x="9144000" y="0"/>
                </a:moveTo>
                <a:lnTo>
                  <a:pt x="9144000" y="481259"/>
                </a:lnTo>
                <a:lnTo>
                  <a:pt x="9144000" y="655455"/>
                </a:lnTo>
                <a:lnTo>
                  <a:pt x="9144000" y="865668"/>
                </a:lnTo>
                <a:lnTo>
                  <a:pt x="0" y="865668"/>
                </a:lnTo>
                <a:lnTo>
                  <a:pt x="0" y="655455"/>
                </a:lnTo>
                <a:lnTo>
                  <a:pt x="0" y="481259"/>
                </a:lnTo>
                <a:lnTo>
                  <a:pt x="0" y="3560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0" y="1"/>
            <a:ext cx="9144000" cy="1140117"/>
          </a:xfrm>
          <a:custGeom>
            <a:avLst/>
            <a:gdLst>
              <a:gd name="connsiteX0" fmla="*/ 0 w 9144000"/>
              <a:gd name="connsiteY0" fmla="*/ 0 h 1140117"/>
              <a:gd name="connsiteX1" fmla="*/ 9144000 w 9144000"/>
              <a:gd name="connsiteY1" fmla="*/ 0 h 1140117"/>
              <a:gd name="connsiteX2" fmla="*/ 9144000 w 9144000"/>
              <a:gd name="connsiteY2" fmla="*/ 484662 h 1140117"/>
              <a:gd name="connsiteX3" fmla="*/ 9144000 w 9144000"/>
              <a:gd name="connsiteY3" fmla="*/ 760270 h 1140117"/>
              <a:gd name="connsiteX4" fmla="*/ 9144000 w 9144000"/>
              <a:gd name="connsiteY4" fmla="*/ 784067 h 1140117"/>
              <a:gd name="connsiteX5" fmla="*/ 0 w 9144000"/>
              <a:gd name="connsiteY5" fmla="*/ 1140117 h 1140117"/>
              <a:gd name="connsiteX6" fmla="*/ 0 w 9144000"/>
              <a:gd name="connsiteY6" fmla="*/ 760270 h 1140117"/>
              <a:gd name="connsiteX7" fmla="*/ 0 w 9144000"/>
              <a:gd name="connsiteY7" fmla="*/ 484662 h 11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1140117">
                <a:moveTo>
                  <a:pt x="0" y="0"/>
                </a:moveTo>
                <a:lnTo>
                  <a:pt x="9144000" y="0"/>
                </a:lnTo>
                <a:lnTo>
                  <a:pt x="9144000" y="484662"/>
                </a:lnTo>
                <a:lnTo>
                  <a:pt x="9144000" y="760270"/>
                </a:lnTo>
                <a:lnTo>
                  <a:pt x="9144000" y="784067"/>
                </a:lnTo>
                <a:lnTo>
                  <a:pt x="0" y="1140117"/>
                </a:lnTo>
                <a:lnTo>
                  <a:pt x="0" y="760270"/>
                </a:lnTo>
                <a:lnTo>
                  <a:pt x="0" y="4846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r:link="rId4" cstate="screen">
            <a:extLst>
              <a:ext uri="{28A0092B-C50C-407E-A947-70E740481C1C}">
                <a14:useLocalDpi xmlns:a14="http://schemas.microsoft.com/office/drawing/2010/main"/>
              </a:ext>
            </a:extLst>
          </a:blip>
          <a:stretch>
            <a:fillRect/>
          </a:stretch>
        </p:blipFill>
        <p:spPr>
          <a:xfrm>
            <a:off x="275445" y="268625"/>
            <a:ext cx="923769" cy="1033742"/>
          </a:xfrm>
          <a:prstGeom prst="rect">
            <a:avLst/>
          </a:prstGeom>
        </p:spPr>
      </p:pic>
      <p:sp>
        <p:nvSpPr>
          <p:cNvPr id="15" name="TextBox 14"/>
          <p:cNvSpPr txBox="1"/>
          <p:nvPr/>
        </p:nvSpPr>
        <p:spPr>
          <a:xfrm>
            <a:off x="974360" y="6455323"/>
            <a:ext cx="5111646" cy="246221"/>
          </a:xfrm>
          <a:prstGeom prst="rect">
            <a:avLst/>
          </a:prstGeom>
          <a:noFill/>
        </p:spPr>
        <p:txBody>
          <a:bodyPr wrap="square" rtlCol="0">
            <a:spAutoFit/>
          </a:bodyPr>
          <a:lstStyle/>
          <a:p>
            <a:r>
              <a:rPr lang="en-US" sz="1000" dirty="0">
                <a:solidFill>
                  <a:schemeClr val="bg2">
                    <a:lumMod val="50000"/>
                  </a:schemeClr>
                </a:solidFill>
                <a:latin typeface="Arial" charset="0"/>
                <a:ea typeface="Arial" charset="0"/>
                <a:cs typeface="Arial" charset="0"/>
              </a:rPr>
              <a:t>© Young Citizens</a:t>
            </a:r>
          </a:p>
        </p:txBody>
      </p:sp>
      <p:sp>
        <p:nvSpPr>
          <p:cNvPr id="16" name="TextBox 15"/>
          <p:cNvSpPr txBox="1"/>
          <p:nvPr/>
        </p:nvSpPr>
        <p:spPr>
          <a:xfrm>
            <a:off x="450912" y="6293278"/>
            <a:ext cx="794478" cy="461665"/>
          </a:xfrm>
          <a:prstGeom prst="rect">
            <a:avLst/>
          </a:prstGeom>
          <a:noFill/>
        </p:spPr>
        <p:txBody>
          <a:bodyPr wrap="square" rtlCol="0">
            <a:spAutoFit/>
          </a:bodyPr>
          <a:lstStyle/>
          <a:p>
            <a:pPr defTabSz="342892"/>
            <a:r>
              <a:rPr lang="en-GB" sz="2400" b="1" dirty="0">
                <a:solidFill>
                  <a:schemeClr val="accent4"/>
                </a:solidFill>
                <a:latin typeface="Arial" panose="020B0604020202020204" pitchFamily="34" charset="0"/>
                <a:ea typeface="Verdana" panose="020B0604030504040204" pitchFamily="34" charset="0"/>
                <a:cs typeface="Arial" panose="020B0604020202020204" pitchFamily="34" charset="0"/>
              </a:rPr>
              <a:t>5</a:t>
            </a:r>
            <a:endPar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endParaRPr>
          </a:p>
        </p:txBody>
      </p:sp>
      <p:sp>
        <p:nvSpPr>
          <p:cNvPr id="3" name="TextBox 2"/>
          <p:cNvSpPr txBox="1"/>
          <p:nvPr/>
        </p:nvSpPr>
        <p:spPr>
          <a:xfrm>
            <a:off x="275445" y="1605677"/>
            <a:ext cx="5135699" cy="4337598"/>
          </a:xfrm>
          <a:prstGeom prst="rect">
            <a:avLst/>
          </a:prstGeom>
          <a:noFill/>
        </p:spPr>
        <p:txBody>
          <a:bodyPr wrap="square" rtlCol="0">
            <a:spAutoFit/>
          </a:bodyPr>
          <a:lstStyle/>
          <a:p>
            <a:pPr lvl="0">
              <a:lnSpc>
                <a:spcPct val="90000"/>
              </a:lnSpc>
              <a:spcBef>
                <a:spcPts val="1000"/>
              </a:spcBef>
              <a:buClr>
                <a:schemeClr val="dk1"/>
              </a:buClr>
              <a:buSzPts val="2800"/>
            </a:pPr>
            <a:r>
              <a:rPr lang="en-GB" sz="2400" dirty="0">
                <a:latin typeface="Arial" panose="020B0604020202020204" pitchFamily="34" charset="0"/>
                <a:cs typeface="Arial" panose="020B0604020202020204" pitchFamily="34" charset="0"/>
              </a:rPr>
              <a:t>The school day starts with tutor time and then Sammy heads off for double maths, followed by English, history, and PE. </a:t>
            </a:r>
          </a:p>
          <a:p>
            <a:pPr lvl="0">
              <a:lnSpc>
                <a:spcPct val="90000"/>
              </a:lnSpc>
              <a:spcBef>
                <a:spcPts val="1000"/>
              </a:spcBef>
              <a:buClr>
                <a:schemeClr val="dk1"/>
              </a:buClr>
              <a:buSzPts val="2800"/>
            </a:pPr>
            <a:endParaRPr lang="en-GB" sz="2400" dirty="0">
              <a:latin typeface="Arial" panose="020B0604020202020204" pitchFamily="34" charset="0"/>
              <a:cs typeface="Arial" panose="020B0604020202020204" pitchFamily="34" charset="0"/>
            </a:endParaRPr>
          </a:p>
          <a:p>
            <a:pPr lvl="0">
              <a:lnSpc>
                <a:spcPct val="90000"/>
              </a:lnSpc>
              <a:spcBef>
                <a:spcPts val="1000"/>
              </a:spcBef>
              <a:buClr>
                <a:schemeClr val="dk1"/>
              </a:buClr>
              <a:buSzPts val="2800"/>
            </a:pPr>
            <a:r>
              <a:rPr lang="en-GB" sz="2400" dirty="0">
                <a:latin typeface="Arial" panose="020B0604020202020204" pitchFamily="34" charset="0"/>
                <a:cs typeface="Arial" panose="020B0604020202020204" pitchFamily="34" charset="0"/>
              </a:rPr>
              <a:t>At lunch time Sammy attends an event organised by the careers office. There are lots of different people at the event including someone from the local college, someone from the local university and a range of different employers. </a:t>
            </a:r>
          </a:p>
        </p:txBody>
      </p:sp>
      <p:pic>
        <p:nvPicPr>
          <p:cNvPr id="19" name="Picture 18"/>
          <p:cNvPicPr>
            <a:picLocks noChangeAspect="1"/>
          </p:cNvPicPr>
          <p:nvPr/>
        </p:nvPicPr>
        <p:blipFill rotWithShape="1">
          <a:blip r:embed="rId5" cstate="screen">
            <a:extLst>
              <a:ext uri="{28A0092B-C50C-407E-A947-70E740481C1C}">
                <a14:useLocalDpi xmlns:a14="http://schemas.microsoft.com/office/drawing/2010/main"/>
              </a:ext>
            </a:extLst>
          </a:blip>
          <a:srcRect r="70437" b="62563"/>
          <a:stretch/>
        </p:blipFill>
        <p:spPr>
          <a:xfrm>
            <a:off x="7745250" y="461748"/>
            <a:ext cx="1071348" cy="1356739"/>
          </a:xfrm>
          <a:prstGeom prst="rect">
            <a:avLst/>
          </a:prstGeom>
        </p:spPr>
      </p:pic>
      <p:pic>
        <p:nvPicPr>
          <p:cNvPr id="20" name="Picture 19"/>
          <p:cNvPicPr>
            <a:picLocks noChangeAspect="1"/>
          </p:cNvPicPr>
          <p:nvPr/>
        </p:nvPicPr>
        <p:blipFill rotWithShape="1">
          <a:blip r:embed="rId6" cstate="screen">
            <a:extLst>
              <a:ext uri="{28A0092B-C50C-407E-A947-70E740481C1C}">
                <a14:useLocalDpi xmlns:a14="http://schemas.microsoft.com/office/drawing/2010/main"/>
              </a:ext>
            </a:extLst>
          </a:blip>
          <a:srcRect l="27687" t="13437" r="49063" b="64062"/>
          <a:stretch/>
        </p:blipFill>
        <p:spPr>
          <a:xfrm>
            <a:off x="5489309" y="2570116"/>
            <a:ext cx="842583" cy="815403"/>
          </a:xfrm>
          <a:prstGeom prst="rect">
            <a:avLst/>
          </a:prstGeom>
        </p:spPr>
      </p:pic>
      <p:pic>
        <p:nvPicPr>
          <p:cNvPr id="21" name="Picture 20"/>
          <p:cNvPicPr>
            <a:picLocks noChangeAspect="1"/>
          </p:cNvPicPr>
          <p:nvPr/>
        </p:nvPicPr>
        <p:blipFill rotWithShape="1">
          <a:blip r:embed="rId7" cstate="screen">
            <a:extLst>
              <a:ext uri="{28A0092B-C50C-407E-A947-70E740481C1C}">
                <a14:useLocalDpi xmlns:a14="http://schemas.microsoft.com/office/drawing/2010/main"/>
              </a:ext>
            </a:extLst>
          </a:blip>
          <a:srcRect l="49813" t="11187" r="27875" b="62563"/>
          <a:stretch/>
        </p:blipFill>
        <p:spPr>
          <a:xfrm>
            <a:off x="5737310" y="1140118"/>
            <a:ext cx="808608" cy="951303"/>
          </a:xfrm>
          <a:prstGeom prst="rect">
            <a:avLst/>
          </a:prstGeom>
        </p:spPr>
      </p:pic>
      <p:pic>
        <p:nvPicPr>
          <p:cNvPr id="22" name="Picture 21"/>
          <p:cNvPicPr>
            <a:picLocks noChangeAspect="1"/>
          </p:cNvPicPr>
          <p:nvPr/>
        </p:nvPicPr>
        <p:blipFill rotWithShape="1">
          <a:blip r:embed="rId8" cstate="screen">
            <a:extLst>
              <a:ext uri="{28A0092B-C50C-407E-A947-70E740481C1C}">
                <a14:useLocalDpi xmlns:a14="http://schemas.microsoft.com/office/drawing/2010/main"/>
              </a:ext>
            </a:extLst>
          </a:blip>
          <a:srcRect l="71188" b="64062"/>
          <a:stretch/>
        </p:blipFill>
        <p:spPr>
          <a:xfrm>
            <a:off x="8143530" y="1548602"/>
            <a:ext cx="1044168" cy="1302379"/>
          </a:xfrm>
          <a:prstGeom prst="rect">
            <a:avLst/>
          </a:prstGeom>
        </p:spPr>
      </p:pic>
      <p:pic>
        <p:nvPicPr>
          <p:cNvPr id="23" name="Picture 22"/>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6489779" y="1581564"/>
            <a:ext cx="1575586" cy="1575586"/>
          </a:xfrm>
          <a:prstGeom prst="rect">
            <a:avLst/>
          </a:prstGeom>
        </p:spPr>
      </p:pic>
      <p:pic>
        <p:nvPicPr>
          <p:cNvPr id="27" name="Picture 26"/>
          <p:cNvPicPr>
            <a:picLocks noChangeAspect="1"/>
          </p:cNvPicPr>
          <p:nvPr/>
        </p:nvPicPr>
        <p:blipFill rotWithShape="1">
          <a:blip r:embed="rId10" cstate="screen">
            <a:extLst>
              <a:ext uri="{28A0092B-C50C-407E-A947-70E740481C1C}">
                <a14:useLocalDpi xmlns:a14="http://schemas.microsoft.com/office/drawing/2010/main"/>
              </a:ext>
            </a:extLst>
          </a:blip>
          <a:srcRect l="21999" t="70667" r="56897" b="7500"/>
          <a:stretch/>
        </p:blipFill>
        <p:spPr>
          <a:xfrm>
            <a:off x="5024348" y="2778556"/>
            <a:ext cx="4637615" cy="3970768"/>
          </a:xfrm>
          <a:prstGeom prst="rect">
            <a:avLst/>
          </a:prstGeom>
        </p:spPr>
      </p:pic>
    </p:spTree>
    <p:extLst>
      <p:ext uri="{BB962C8B-B14F-4D97-AF65-F5344CB8AC3E}">
        <p14:creationId xmlns:p14="http://schemas.microsoft.com/office/powerpoint/2010/main" val="2098363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7C6BB"/>
        </a:solidFill>
        <a:effectLst/>
      </p:bgPr>
    </p:bg>
    <p:spTree>
      <p:nvGrpSpPr>
        <p:cNvPr id="1" name=""/>
        <p:cNvGrpSpPr/>
        <p:nvPr/>
      </p:nvGrpSpPr>
      <p:grpSpPr>
        <a:xfrm>
          <a:off x="0" y="0"/>
          <a:ext cx="0" cy="0"/>
          <a:chOff x="0" y="0"/>
          <a:chExt cx="0" cy="0"/>
        </a:xfrm>
      </p:grpSpPr>
      <p:sp>
        <p:nvSpPr>
          <p:cNvPr id="24" name="Freeform 23"/>
          <p:cNvSpPr/>
          <p:nvPr/>
        </p:nvSpPr>
        <p:spPr>
          <a:xfrm>
            <a:off x="0" y="661423"/>
            <a:ext cx="9144000" cy="5809601"/>
          </a:xfrm>
          <a:custGeom>
            <a:avLst/>
            <a:gdLst>
              <a:gd name="connsiteX0" fmla="*/ 1 w 9144000"/>
              <a:gd name="connsiteY0" fmla="*/ 0 h 5809601"/>
              <a:gd name="connsiteX1" fmla="*/ 9144000 w 9144000"/>
              <a:gd name="connsiteY1" fmla="*/ 0 h 5809601"/>
              <a:gd name="connsiteX2" fmla="*/ 9144000 w 9144000"/>
              <a:gd name="connsiteY2" fmla="*/ 1085143 h 5809601"/>
              <a:gd name="connsiteX3" fmla="*/ 9144000 w 9144000"/>
              <a:gd name="connsiteY3" fmla="*/ 1307632 h 5809601"/>
              <a:gd name="connsiteX4" fmla="*/ 9144000 w 9144000"/>
              <a:gd name="connsiteY4" fmla="*/ 1384548 h 5809601"/>
              <a:gd name="connsiteX5" fmla="*/ 4567954 w 9144000"/>
              <a:gd name="connsiteY5" fmla="*/ 1562731 h 5809601"/>
              <a:gd name="connsiteX6" fmla="*/ 4567954 w 9144000"/>
              <a:gd name="connsiteY6" fmla="*/ 5098145 h 5809601"/>
              <a:gd name="connsiteX7" fmla="*/ 9144000 w 9144000"/>
              <a:gd name="connsiteY7" fmla="*/ 4919962 h 5809601"/>
              <a:gd name="connsiteX8" fmla="*/ 9144000 w 9144000"/>
              <a:gd name="connsiteY8" fmla="*/ 5358412 h 5809601"/>
              <a:gd name="connsiteX9" fmla="*/ 9144000 w 9144000"/>
              <a:gd name="connsiteY9" fmla="*/ 5575417 h 5809601"/>
              <a:gd name="connsiteX10" fmla="*/ 9144000 w 9144000"/>
              <a:gd name="connsiteY10" fmla="*/ 5809601 h 5809601"/>
              <a:gd name="connsiteX11" fmla="*/ 0 w 9144000"/>
              <a:gd name="connsiteY11" fmla="*/ 5809601 h 5809601"/>
              <a:gd name="connsiteX12" fmla="*/ 0 w 9144000"/>
              <a:gd name="connsiteY12" fmla="*/ 5358412 h 5809601"/>
              <a:gd name="connsiteX13" fmla="*/ 0 w 9144000"/>
              <a:gd name="connsiteY13" fmla="*/ 5358412 h 5809601"/>
              <a:gd name="connsiteX14" fmla="*/ 0 w 9144000"/>
              <a:gd name="connsiteY14" fmla="*/ 5276012 h 5809601"/>
              <a:gd name="connsiteX15" fmla="*/ 1 w 9144000"/>
              <a:gd name="connsiteY15" fmla="*/ 5276012 h 5809601"/>
              <a:gd name="connsiteX16" fmla="*/ 1 w 9144000"/>
              <a:gd name="connsiteY16" fmla="*/ 1740598 h 5809601"/>
              <a:gd name="connsiteX17" fmla="*/ 0 w 9144000"/>
              <a:gd name="connsiteY17" fmla="*/ 1740598 h 5809601"/>
              <a:gd name="connsiteX18" fmla="*/ 0 w 9144000"/>
              <a:gd name="connsiteY18" fmla="*/ 1085143 h 5809601"/>
              <a:gd name="connsiteX19" fmla="*/ 1 w 9144000"/>
              <a:gd name="connsiteY19" fmla="*/ 1085143 h 5809601"/>
              <a:gd name="connsiteX20" fmla="*/ 1 w 9144000"/>
              <a:gd name="connsiteY20" fmla="*/ 904183 h 58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44000" h="5809601">
                <a:moveTo>
                  <a:pt x="1" y="0"/>
                </a:moveTo>
                <a:lnTo>
                  <a:pt x="9144000" y="0"/>
                </a:lnTo>
                <a:lnTo>
                  <a:pt x="9144000" y="1085143"/>
                </a:lnTo>
                <a:lnTo>
                  <a:pt x="9144000" y="1307632"/>
                </a:lnTo>
                <a:lnTo>
                  <a:pt x="9144000" y="1384548"/>
                </a:lnTo>
                <a:lnTo>
                  <a:pt x="4567954" y="1562731"/>
                </a:lnTo>
                <a:lnTo>
                  <a:pt x="4567954" y="5098145"/>
                </a:lnTo>
                <a:lnTo>
                  <a:pt x="9144000" y="4919962"/>
                </a:lnTo>
                <a:lnTo>
                  <a:pt x="9144000" y="5358412"/>
                </a:lnTo>
                <a:lnTo>
                  <a:pt x="9144000" y="5575417"/>
                </a:lnTo>
                <a:lnTo>
                  <a:pt x="9144000" y="5809601"/>
                </a:lnTo>
                <a:lnTo>
                  <a:pt x="0" y="5809601"/>
                </a:lnTo>
                <a:lnTo>
                  <a:pt x="0" y="5358412"/>
                </a:lnTo>
                <a:lnTo>
                  <a:pt x="0" y="5358412"/>
                </a:lnTo>
                <a:lnTo>
                  <a:pt x="0" y="5276012"/>
                </a:lnTo>
                <a:lnTo>
                  <a:pt x="1" y="5276012"/>
                </a:lnTo>
                <a:lnTo>
                  <a:pt x="1" y="1740598"/>
                </a:lnTo>
                <a:lnTo>
                  <a:pt x="0" y="1740598"/>
                </a:lnTo>
                <a:lnTo>
                  <a:pt x="0" y="1085143"/>
                </a:lnTo>
                <a:lnTo>
                  <a:pt x="1" y="1085143"/>
                </a:lnTo>
                <a:lnTo>
                  <a:pt x="1" y="904183"/>
                </a:lnTo>
                <a:close/>
              </a:path>
            </a:pathLst>
          </a:custGeom>
          <a:solidFill>
            <a:srgbClr val="67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0" y="5989764"/>
            <a:ext cx="9144000" cy="865668"/>
          </a:xfrm>
          <a:custGeom>
            <a:avLst/>
            <a:gdLst>
              <a:gd name="connsiteX0" fmla="*/ 9144000 w 9144000"/>
              <a:gd name="connsiteY0" fmla="*/ 0 h 865668"/>
              <a:gd name="connsiteX1" fmla="*/ 9144000 w 9144000"/>
              <a:gd name="connsiteY1" fmla="*/ 481259 h 865668"/>
              <a:gd name="connsiteX2" fmla="*/ 9144000 w 9144000"/>
              <a:gd name="connsiteY2" fmla="*/ 655455 h 865668"/>
              <a:gd name="connsiteX3" fmla="*/ 9144000 w 9144000"/>
              <a:gd name="connsiteY3" fmla="*/ 865668 h 865668"/>
              <a:gd name="connsiteX4" fmla="*/ 0 w 9144000"/>
              <a:gd name="connsiteY4" fmla="*/ 865668 h 865668"/>
              <a:gd name="connsiteX5" fmla="*/ 0 w 9144000"/>
              <a:gd name="connsiteY5" fmla="*/ 655455 h 865668"/>
              <a:gd name="connsiteX6" fmla="*/ 0 w 9144000"/>
              <a:gd name="connsiteY6" fmla="*/ 481259 h 865668"/>
              <a:gd name="connsiteX7" fmla="*/ 0 w 9144000"/>
              <a:gd name="connsiteY7" fmla="*/ 356050 h 86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865668">
                <a:moveTo>
                  <a:pt x="9144000" y="0"/>
                </a:moveTo>
                <a:lnTo>
                  <a:pt x="9144000" y="481259"/>
                </a:lnTo>
                <a:lnTo>
                  <a:pt x="9144000" y="655455"/>
                </a:lnTo>
                <a:lnTo>
                  <a:pt x="9144000" y="865668"/>
                </a:lnTo>
                <a:lnTo>
                  <a:pt x="0" y="865668"/>
                </a:lnTo>
                <a:lnTo>
                  <a:pt x="0" y="655455"/>
                </a:lnTo>
                <a:lnTo>
                  <a:pt x="0" y="481259"/>
                </a:lnTo>
                <a:lnTo>
                  <a:pt x="0" y="3560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0" y="1"/>
            <a:ext cx="9144000" cy="1140117"/>
          </a:xfrm>
          <a:custGeom>
            <a:avLst/>
            <a:gdLst>
              <a:gd name="connsiteX0" fmla="*/ 0 w 9144000"/>
              <a:gd name="connsiteY0" fmla="*/ 0 h 1140117"/>
              <a:gd name="connsiteX1" fmla="*/ 9144000 w 9144000"/>
              <a:gd name="connsiteY1" fmla="*/ 0 h 1140117"/>
              <a:gd name="connsiteX2" fmla="*/ 9144000 w 9144000"/>
              <a:gd name="connsiteY2" fmla="*/ 484662 h 1140117"/>
              <a:gd name="connsiteX3" fmla="*/ 9144000 w 9144000"/>
              <a:gd name="connsiteY3" fmla="*/ 760270 h 1140117"/>
              <a:gd name="connsiteX4" fmla="*/ 9144000 w 9144000"/>
              <a:gd name="connsiteY4" fmla="*/ 784067 h 1140117"/>
              <a:gd name="connsiteX5" fmla="*/ 0 w 9144000"/>
              <a:gd name="connsiteY5" fmla="*/ 1140117 h 1140117"/>
              <a:gd name="connsiteX6" fmla="*/ 0 w 9144000"/>
              <a:gd name="connsiteY6" fmla="*/ 760270 h 1140117"/>
              <a:gd name="connsiteX7" fmla="*/ 0 w 9144000"/>
              <a:gd name="connsiteY7" fmla="*/ 484662 h 11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1140117">
                <a:moveTo>
                  <a:pt x="0" y="0"/>
                </a:moveTo>
                <a:lnTo>
                  <a:pt x="9144000" y="0"/>
                </a:lnTo>
                <a:lnTo>
                  <a:pt x="9144000" y="484662"/>
                </a:lnTo>
                <a:lnTo>
                  <a:pt x="9144000" y="760270"/>
                </a:lnTo>
                <a:lnTo>
                  <a:pt x="9144000" y="784067"/>
                </a:lnTo>
                <a:lnTo>
                  <a:pt x="0" y="1140117"/>
                </a:lnTo>
                <a:lnTo>
                  <a:pt x="0" y="760270"/>
                </a:lnTo>
                <a:lnTo>
                  <a:pt x="0" y="4846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r:link="rId4" cstate="screen">
            <a:extLst>
              <a:ext uri="{28A0092B-C50C-407E-A947-70E740481C1C}">
                <a14:useLocalDpi xmlns:a14="http://schemas.microsoft.com/office/drawing/2010/main"/>
              </a:ext>
            </a:extLst>
          </a:blip>
          <a:stretch>
            <a:fillRect/>
          </a:stretch>
        </p:blipFill>
        <p:spPr>
          <a:xfrm>
            <a:off x="275445" y="268625"/>
            <a:ext cx="923769" cy="1033742"/>
          </a:xfrm>
          <a:prstGeom prst="rect">
            <a:avLst/>
          </a:prstGeom>
        </p:spPr>
      </p:pic>
      <p:sp>
        <p:nvSpPr>
          <p:cNvPr id="15" name="TextBox 14"/>
          <p:cNvSpPr txBox="1"/>
          <p:nvPr/>
        </p:nvSpPr>
        <p:spPr>
          <a:xfrm>
            <a:off x="974360" y="6455323"/>
            <a:ext cx="5111646" cy="246221"/>
          </a:xfrm>
          <a:prstGeom prst="rect">
            <a:avLst/>
          </a:prstGeom>
          <a:noFill/>
        </p:spPr>
        <p:txBody>
          <a:bodyPr wrap="square" rtlCol="0">
            <a:spAutoFit/>
          </a:bodyPr>
          <a:lstStyle/>
          <a:p>
            <a:r>
              <a:rPr lang="en-US" sz="1000" dirty="0">
                <a:solidFill>
                  <a:schemeClr val="bg2">
                    <a:lumMod val="50000"/>
                  </a:schemeClr>
                </a:solidFill>
                <a:latin typeface="Arial" charset="0"/>
                <a:ea typeface="Arial" charset="0"/>
                <a:cs typeface="Arial" charset="0"/>
              </a:rPr>
              <a:t>© Young Citizens</a:t>
            </a:r>
          </a:p>
        </p:txBody>
      </p:sp>
      <p:sp>
        <p:nvSpPr>
          <p:cNvPr id="16" name="TextBox 15"/>
          <p:cNvSpPr txBox="1"/>
          <p:nvPr/>
        </p:nvSpPr>
        <p:spPr>
          <a:xfrm>
            <a:off x="450912" y="6293278"/>
            <a:ext cx="794478" cy="461665"/>
          </a:xfrm>
          <a:prstGeom prst="rect">
            <a:avLst/>
          </a:prstGeom>
          <a:noFill/>
        </p:spPr>
        <p:txBody>
          <a:bodyPr wrap="square" rtlCol="0">
            <a:spAutoFit/>
          </a:bodyPr>
          <a:lstStyle/>
          <a:p>
            <a:pPr defTabSz="342892"/>
            <a:r>
              <a:rPr lang="en-GB" sz="2400" b="1" dirty="0">
                <a:solidFill>
                  <a:schemeClr val="accent4"/>
                </a:solidFill>
                <a:latin typeface="Arial" panose="020B0604020202020204" pitchFamily="34" charset="0"/>
                <a:ea typeface="Verdana" panose="020B0604030504040204" pitchFamily="34" charset="0"/>
                <a:cs typeface="Arial" panose="020B0604020202020204" pitchFamily="34" charset="0"/>
              </a:rPr>
              <a:t>6</a:t>
            </a:r>
            <a:endPar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endParaRPr>
          </a:p>
        </p:txBody>
      </p:sp>
      <p:sp>
        <p:nvSpPr>
          <p:cNvPr id="3" name="TextBox 2"/>
          <p:cNvSpPr txBox="1"/>
          <p:nvPr/>
        </p:nvSpPr>
        <p:spPr>
          <a:xfrm>
            <a:off x="275445" y="1605677"/>
            <a:ext cx="5135699" cy="3468642"/>
          </a:xfrm>
          <a:prstGeom prst="rect">
            <a:avLst/>
          </a:prstGeom>
          <a:noFill/>
        </p:spPr>
        <p:txBody>
          <a:bodyPr wrap="square" rtlCol="0">
            <a:spAutoFit/>
          </a:bodyPr>
          <a:lstStyle/>
          <a:p>
            <a:pPr lvl="0">
              <a:lnSpc>
                <a:spcPct val="90000"/>
              </a:lnSpc>
              <a:spcBef>
                <a:spcPts val="1000"/>
              </a:spcBef>
              <a:buClr>
                <a:schemeClr val="dk1"/>
              </a:buClr>
              <a:buSzPts val="2800"/>
            </a:pPr>
            <a:r>
              <a:rPr lang="en-GB" sz="2400" dirty="0">
                <a:latin typeface="Arial" panose="020B0604020202020204" pitchFamily="34" charset="0"/>
                <a:cs typeface="Arial" panose="020B0604020202020204" pitchFamily="34" charset="0"/>
              </a:rPr>
              <a:t>After school Sammy gets on the bus and heads to the café where they work. </a:t>
            </a:r>
          </a:p>
          <a:p>
            <a:pPr lvl="0">
              <a:lnSpc>
                <a:spcPct val="90000"/>
              </a:lnSpc>
              <a:spcBef>
                <a:spcPts val="1000"/>
              </a:spcBef>
              <a:buClr>
                <a:schemeClr val="dk1"/>
              </a:buClr>
              <a:buSzPts val="2800"/>
            </a:pPr>
            <a:endParaRPr lang="en-GB" sz="2400" dirty="0">
              <a:latin typeface="Arial" panose="020B0604020202020204" pitchFamily="34" charset="0"/>
              <a:cs typeface="Arial" panose="020B0604020202020204" pitchFamily="34" charset="0"/>
            </a:endParaRPr>
          </a:p>
          <a:p>
            <a:pPr lvl="0">
              <a:lnSpc>
                <a:spcPct val="90000"/>
              </a:lnSpc>
              <a:spcBef>
                <a:spcPts val="1000"/>
              </a:spcBef>
              <a:buClr>
                <a:schemeClr val="dk1"/>
              </a:buClr>
              <a:buSzPts val="2800"/>
            </a:pPr>
            <a:r>
              <a:rPr lang="en-GB" sz="2400" dirty="0">
                <a:latin typeface="Arial" panose="020B0604020202020204" pitchFamily="34" charset="0"/>
                <a:cs typeface="Arial" panose="020B0604020202020204" pitchFamily="34" charset="0"/>
              </a:rPr>
              <a:t>On the way Sammy stops at a shop to look at options for a new mobile phone. Whilst in the shop Sammy also purchases a new game. </a:t>
            </a:r>
          </a:p>
          <a:p>
            <a:pPr lvl="0">
              <a:lnSpc>
                <a:spcPct val="90000"/>
              </a:lnSpc>
              <a:spcBef>
                <a:spcPts val="1000"/>
              </a:spcBef>
              <a:buClr>
                <a:schemeClr val="dk1"/>
              </a:buClr>
              <a:buSzPts val="2800"/>
            </a:pPr>
            <a:endParaRPr lang="en-GB" sz="2400" dirty="0"/>
          </a:p>
        </p:txBody>
      </p:sp>
      <p:pic>
        <p:nvPicPr>
          <p:cNvPr id="11" name="Picture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rot="1301949">
            <a:off x="5384684" y="4017832"/>
            <a:ext cx="1734927" cy="1103305"/>
          </a:xfrm>
          <a:prstGeom prst="rect">
            <a:avLst/>
          </a:prstGeom>
        </p:spPr>
      </p:pic>
      <p:pic>
        <p:nvPicPr>
          <p:cNvPr id="2" name="Picture 1"/>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flipH="1">
            <a:off x="7703703" y="3716762"/>
            <a:ext cx="1163257" cy="2042482"/>
          </a:xfrm>
          <a:prstGeom prst="rect">
            <a:avLst/>
          </a:prstGeom>
        </p:spPr>
      </p:pic>
      <p:pic>
        <p:nvPicPr>
          <p:cNvPr id="5" name="Picture 4"/>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flipH="1">
            <a:off x="5426605" y="172626"/>
            <a:ext cx="3824077" cy="3824077"/>
          </a:xfrm>
          <a:prstGeom prst="rect">
            <a:avLst/>
          </a:prstGeom>
        </p:spPr>
      </p:pic>
    </p:spTree>
    <p:extLst>
      <p:ext uri="{BB962C8B-B14F-4D97-AF65-F5344CB8AC3E}">
        <p14:creationId xmlns:p14="http://schemas.microsoft.com/office/powerpoint/2010/main" val="2598541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7C6BB"/>
        </a:solidFill>
        <a:effectLst/>
      </p:bgPr>
    </p:bg>
    <p:spTree>
      <p:nvGrpSpPr>
        <p:cNvPr id="1" name=""/>
        <p:cNvGrpSpPr/>
        <p:nvPr/>
      </p:nvGrpSpPr>
      <p:grpSpPr>
        <a:xfrm>
          <a:off x="0" y="0"/>
          <a:ext cx="0" cy="0"/>
          <a:chOff x="0" y="0"/>
          <a:chExt cx="0" cy="0"/>
        </a:xfrm>
      </p:grpSpPr>
      <p:sp>
        <p:nvSpPr>
          <p:cNvPr id="24" name="Freeform 23"/>
          <p:cNvSpPr/>
          <p:nvPr/>
        </p:nvSpPr>
        <p:spPr>
          <a:xfrm>
            <a:off x="0" y="661423"/>
            <a:ext cx="9144000" cy="5809601"/>
          </a:xfrm>
          <a:custGeom>
            <a:avLst/>
            <a:gdLst>
              <a:gd name="connsiteX0" fmla="*/ 1 w 9144000"/>
              <a:gd name="connsiteY0" fmla="*/ 0 h 5809601"/>
              <a:gd name="connsiteX1" fmla="*/ 9144000 w 9144000"/>
              <a:gd name="connsiteY1" fmla="*/ 0 h 5809601"/>
              <a:gd name="connsiteX2" fmla="*/ 9144000 w 9144000"/>
              <a:gd name="connsiteY2" fmla="*/ 1085143 h 5809601"/>
              <a:gd name="connsiteX3" fmla="*/ 9144000 w 9144000"/>
              <a:gd name="connsiteY3" fmla="*/ 1307632 h 5809601"/>
              <a:gd name="connsiteX4" fmla="*/ 9144000 w 9144000"/>
              <a:gd name="connsiteY4" fmla="*/ 1384548 h 5809601"/>
              <a:gd name="connsiteX5" fmla="*/ 4567954 w 9144000"/>
              <a:gd name="connsiteY5" fmla="*/ 1562731 h 5809601"/>
              <a:gd name="connsiteX6" fmla="*/ 4567954 w 9144000"/>
              <a:gd name="connsiteY6" fmla="*/ 5098145 h 5809601"/>
              <a:gd name="connsiteX7" fmla="*/ 9144000 w 9144000"/>
              <a:gd name="connsiteY7" fmla="*/ 4919962 h 5809601"/>
              <a:gd name="connsiteX8" fmla="*/ 9144000 w 9144000"/>
              <a:gd name="connsiteY8" fmla="*/ 5358412 h 5809601"/>
              <a:gd name="connsiteX9" fmla="*/ 9144000 w 9144000"/>
              <a:gd name="connsiteY9" fmla="*/ 5575417 h 5809601"/>
              <a:gd name="connsiteX10" fmla="*/ 9144000 w 9144000"/>
              <a:gd name="connsiteY10" fmla="*/ 5809601 h 5809601"/>
              <a:gd name="connsiteX11" fmla="*/ 0 w 9144000"/>
              <a:gd name="connsiteY11" fmla="*/ 5809601 h 5809601"/>
              <a:gd name="connsiteX12" fmla="*/ 0 w 9144000"/>
              <a:gd name="connsiteY12" fmla="*/ 5358412 h 5809601"/>
              <a:gd name="connsiteX13" fmla="*/ 0 w 9144000"/>
              <a:gd name="connsiteY13" fmla="*/ 5358412 h 5809601"/>
              <a:gd name="connsiteX14" fmla="*/ 0 w 9144000"/>
              <a:gd name="connsiteY14" fmla="*/ 5276012 h 5809601"/>
              <a:gd name="connsiteX15" fmla="*/ 1 w 9144000"/>
              <a:gd name="connsiteY15" fmla="*/ 5276012 h 5809601"/>
              <a:gd name="connsiteX16" fmla="*/ 1 w 9144000"/>
              <a:gd name="connsiteY16" fmla="*/ 1740598 h 5809601"/>
              <a:gd name="connsiteX17" fmla="*/ 0 w 9144000"/>
              <a:gd name="connsiteY17" fmla="*/ 1740598 h 5809601"/>
              <a:gd name="connsiteX18" fmla="*/ 0 w 9144000"/>
              <a:gd name="connsiteY18" fmla="*/ 1085143 h 5809601"/>
              <a:gd name="connsiteX19" fmla="*/ 1 w 9144000"/>
              <a:gd name="connsiteY19" fmla="*/ 1085143 h 5809601"/>
              <a:gd name="connsiteX20" fmla="*/ 1 w 9144000"/>
              <a:gd name="connsiteY20" fmla="*/ 904183 h 58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44000" h="5809601">
                <a:moveTo>
                  <a:pt x="1" y="0"/>
                </a:moveTo>
                <a:lnTo>
                  <a:pt x="9144000" y="0"/>
                </a:lnTo>
                <a:lnTo>
                  <a:pt x="9144000" y="1085143"/>
                </a:lnTo>
                <a:lnTo>
                  <a:pt x="9144000" y="1307632"/>
                </a:lnTo>
                <a:lnTo>
                  <a:pt x="9144000" y="1384548"/>
                </a:lnTo>
                <a:lnTo>
                  <a:pt x="4567954" y="1562731"/>
                </a:lnTo>
                <a:lnTo>
                  <a:pt x="4567954" y="5098145"/>
                </a:lnTo>
                <a:lnTo>
                  <a:pt x="9144000" y="4919962"/>
                </a:lnTo>
                <a:lnTo>
                  <a:pt x="9144000" y="5358412"/>
                </a:lnTo>
                <a:lnTo>
                  <a:pt x="9144000" y="5575417"/>
                </a:lnTo>
                <a:lnTo>
                  <a:pt x="9144000" y="5809601"/>
                </a:lnTo>
                <a:lnTo>
                  <a:pt x="0" y="5809601"/>
                </a:lnTo>
                <a:lnTo>
                  <a:pt x="0" y="5358412"/>
                </a:lnTo>
                <a:lnTo>
                  <a:pt x="0" y="5358412"/>
                </a:lnTo>
                <a:lnTo>
                  <a:pt x="0" y="5276012"/>
                </a:lnTo>
                <a:lnTo>
                  <a:pt x="1" y="5276012"/>
                </a:lnTo>
                <a:lnTo>
                  <a:pt x="1" y="1740598"/>
                </a:lnTo>
                <a:lnTo>
                  <a:pt x="0" y="1740598"/>
                </a:lnTo>
                <a:lnTo>
                  <a:pt x="0" y="1085143"/>
                </a:lnTo>
                <a:lnTo>
                  <a:pt x="1" y="1085143"/>
                </a:lnTo>
                <a:lnTo>
                  <a:pt x="1" y="904183"/>
                </a:lnTo>
                <a:close/>
              </a:path>
            </a:pathLst>
          </a:custGeom>
          <a:solidFill>
            <a:srgbClr val="67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0" y="5989764"/>
            <a:ext cx="9144000" cy="865668"/>
          </a:xfrm>
          <a:custGeom>
            <a:avLst/>
            <a:gdLst>
              <a:gd name="connsiteX0" fmla="*/ 9144000 w 9144000"/>
              <a:gd name="connsiteY0" fmla="*/ 0 h 865668"/>
              <a:gd name="connsiteX1" fmla="*/ 9144000 w 9144000"/>
              <a:gd name="connsiteY1" fmla="*/ 481259 h 865668"/>
              <a:gd name="connsiteX2" fmla="*/ 9144000 w 9144000"/>
              <a:gd name="connsiteY2" fmla="*/ 655455 h 865668"/>
              <a:gd name="connsiteX3" fmla="*/ 9144000 w 9144000"/>
              <a:gd name="connsiteY3" fmla="*/ 865668 h 865668"/>
              <a:gd name="connsiteX4" fmla="*/ 0 w 9144000"/>
              <a:gd name="connsiteY4" fmla="*/ 865668 h 865668"/>
              <a:gd name="connsiteX5" fmla="*/ 0 w 9144000"/>
              <a:gd name="connsiteY5" fmla="*/ 655455 h 865668"/>
              <a:gd name="connsiteX6" fmla="*/ 0 w 9144000"/>
              <a:gd name="connsiteY6" fmla="*/ 481259 h 865668"/>
              <a:gd name="connsiteX7" fmla="*/ 0 w 9144000"/>
              <a:gd name="connsiteY7" fmla="*/ 356050 h 86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865668">
                <a:moveTo>
                  <a:pt x="9144000" y="0"/>
                </a:moveTo>
                <a:lnTo>
                  <a:pt x="9144000" y="481259"/>
                </a:lnTo>
                <a:lnTo>
                  <a:pt x="9144000" y="655455"/>
                </a:lnTo>
                <a:lnTo>
                  <a:pt x="9144000" y="865668"/>
                </a:lnTo>
                <a:lnTo>
                  <a:pt x="0" y="865668"/>
                </a:lnTo>
                <a:lnTo>
                  <a:pt x="0" y="655455"/>
                </a:lnTo>
                <a:lnTo>
                  <a:pt x="0" y="481259"/>
                </a:lnTo>
                <a:lnTo>
                  <a:pt x="0" y="3560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0" y="1"/>
            <a:ext cx="9144000" cy="1140117"/>
          </a:xfrm>
          <a:custGeom>
            <a:avLst/>
            <a:gdLst>
              <a:gd name="connsiteX0" fmla="*/ 0 w 9144000"/>
              <a:gd name="connsiteY0" fmla="*/ 0 h 1140117"/>
              <a:gd name="connsiteX1" fmla="*/ 9144000 w 9144000"/>
              <a:gd name="connsiteY1" fmla="*/ 0 h 1140117"/>
              <a:gd name="connsiteX2" fmla="*/ 9144000 w 9144000"/>
              <a:gd name="connsiteY2" fmla="*/ 484662 h 1140117"/>
              <a:gd name="connsiteX3" fmla="*/ 9144000 w 9144000"/>
              <a:gd name="connsiteY3" fmla="*/ 760270 h 1140117"/>
              <a:gd name="connsiteX4" fmla="*/ 9144000 w 9144000"/>
              <a:gd name="connsiteY4" fmla="*/ 784067 h 1140117"/>
              <a:gd name="connsiteX5" fmla="*/ 0 w 9144000"/>
              <a:gd name="connsiteY5" fmla="*/ 1140117 h 1140117"/>
              <a:gd name="connsiteX6" fmla="*/ 0 w 9144000"/>
              <a:gd name="connsiteY6" fmla="*/ 760270 h 1140117"/>
              <a:gd name="connsiteX7" fmla="*/ 0 w 9144000"/>
              <a:gd name="connsiteY7" fmla="*/ 484662 h 11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1140117">
                <a:moveTo>
                  <a:pt x="0" y="0"/>
                </a:moveTo>
                <a:lnTo>
                  <a:pt x="9144000" y="0"/>
                </a:lnTo>
                <a:lnTo>
                  <a:pt x="9144000" y="484662"/>
                </a:lnTo>
                <a:lnTo>
                  <a:pt x="9144000" y="760270"/>
                </a:lnTo>
                <a:lnTo>
                  <a:pt x="9144000" y="784067"/>
                </a:lnTo>
                <a:lnTo>
                  <a:pt x="0" y="1140117"/>
                </a:lnTo>
                <a:lnTo>
                  <a:pt x="0" y="760270"/>
                </a:lnTo>
                <a:lnTo>
                  <a:pt x="0" y="4846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r:link="rId4" cstate="screen">
            <a:extLst>
              <a:ext uri="{28A0092B-C50C-407E-A947-70E740481C1C}">
                <a14:useLocalDpi xmlns:a14="http://schemas.microsoft.com/office/drawing/2010/main"/>
              </a:ext>
            </a:extLst>
          </a:blip>
          <a:stretch>
            <a:fillRect/>
          </a:stretch>
        </p:blipFill>
        <p:spPr>
          <a:xfrm>
            <a:off x="275445" y="268625"/>
            <a:ext cx="923769" cy="1033742"/>
          </a:xfrm>
          <a:prstGeom prst="rect">
            <a:avLst/>
          </a:prstGeom>
        </p:spPr>
      </p:pic>
      <p:sp>
        <p:nvSpPr>
          <p:cNvPr id="15" name="TextBox 14"/>
          <p:cNvSpPr txBox="1"/>
          <p:nvPr/>
        </p:nvSpPr>
        <p:spPr>
          <a:xfrm>
            <a:off x="974360" y="6455323"/>
            <a:ext cx="5111646" cy="246221"/>
          </a:xfrm>
          <a:prstGeom prst="rect">
            <a:avLst/>
          </a:prstGeom>
          <a:noFill/>
        </p:spPr>
        <p:txBody>
          <a:bodyPr wrap="square" rtlCol="0">
            <a:spAutoFit/>
          </a:bodyPr>
          <a:lstStyle/>
          <a:p>
            <a:r>
              <a:rPr lang="en-US" sz="1000" dirty="0">
                <a:solidFill>
                  <a:schemeClr val="bg2">
                    <a:lumMod val="50000"/>
                  </a:schemeClr>
                </a:solidFill>
                <a:latin typeface="Arial" charset="0"/>
                <a:ea typeface="Arial" charset="0"/>
                <a:cs typeface="Arial" charset="0"/>
              </a:rPr>
              <a:t>© Young Citizens</a:t>
            </a:r>
          </a:p>
        </p:txBody>
      </p:sp>
      <p:sp>
        <p:nvSpPr>
          <p:cNvPr id="16" name="TextBox 15"/>
          <p:cNvSpPr txBox="1"/>
          <p:nvPr/>
        </p:nvSpPr>
        <p:spPr>
          <a:xfrm>
            <a:off x="450912" y="6293278"/>
            <a:ext cx="794478" cy="461665"/>
          </a:xfrm>
          <a:prstGeom prst="rect">
            <a:avLst/>
          </a:prstGeom>
          <a:noFill/>
        </p:spPr>
        <p:txBody>
          <a:bodyPr wrap="square" rtlCol="0">
            <a:spAutoFit/>
          </a:bodyPr>
          <a:lstStyle/>
          <a:p>
            <a:pPr defTabSz="342892"/>
            <a:r>
              <a:rPr lang="en-GB" sz="2400" b="1" dirty="0">
                <a:solidFill>
                  <a:schemeClr val="accent4"/>
                </a:solidFill>
                <a:latin typeface="Arial" panose="020B0604020202020204" pitchFamily="34" charset="0"/>
                <a:ea typeface="Verdana" panose="020B0604030504040204" pitchFamily="34" charset="0"/>
                <a:cs typeface="Arial" panose="020B0604020202020204" pitchFamily="34" charset="0"/>
              </a:rPr>
              <a:t>7</a:t>
            </a:r>
            <a:endPar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endParaRPr>
          </a:p>
        </p:txBody>
      </p:sp>
      <p:sp>
        <p:nvSpPr>
          <p:cNvPr id="3" name="TextBox 2"/>
          <p:cNvSpPr txBox="1"/>
          <p:nvPr/>
        </p:nvSpPr>
        <p:spPr>
          <a:xfrm>
            <a:off x="275445" y="1605677"/>
            <a:ext cx="5135699" cy="2677656"/>
          </a:xfrm>
          <a:prstGeom prst="rect">
            <a:avLst/>
          </a:prstGeom>
          <a:noFill/>
        </p:spPr>
        <p:txBody>
          <a:bodyPr wrap="square" rtlCol="0">
            <a:spAutoFit/>
          </a:bodyPr>
          <a:lstStyle/>
          <a:p>
            <a:pPr lvl="0">
              <a:buSzPts val="2800"/>
            </a:pPr>
            <a:r>
              <a:rPr lang="en-GB" sz="2400" dirty="0">
                <a:latin typeface="Arial" panose="020B0604020202020204" pitchFamily="34" charset="0"/>
                <a:cs typeface="Arial" panose="020B0604020202020204" pitchFamily="34" charset="0"/>
              </a:rPr>
              <a:t>After work Sammy heads home and tries out the new game before spending some time online. </a:t>
            </a:r>
          </a:p>
          <a:p>
            <a:pPr lvl="0">
              <a:buSzPts val="2800"/>
            </a:pPr>
            <a:endParaRPr lang="en-GB" sz="2400" dirty="0">
              <a:latin typeface="Arial" panose="020B0604020202020204" pitchFamily="34" charset="0"/>
              <a:cs typeface="Arial" panose="020B0604020202020204" pitchFamily="34" charset="0"/>
            </a:endParaRPr>
          </a:p>
          <a:p>
            <a:pPr lvl="0">
              <a:buSzPts val="2800"/>
            </a:pPr>
            <a:r>
              <a:rPr lang="en-GB" sz="2400" dirty="0">
                <a:latin typeface="Arial" panose="020B0604020202020204" pitchFamily="34" charset="0"/>
                <a:cs typeface="Arial" panose="020B0604020202020204" pitchFamily="34" charset="0"/>
              </a:rPr>
              <a:t>Sammy has some dinner and heads to bed.</a:t>
            </a:r>
          </a:p>
          <a:p>
            <a:pPr lvl="0">
              <a:buSzPts val="2800"/>
            </a:pPr>
            <a:endParaRPr lang="en-GB" sz="2400" dirty="0">
              <a:latin typeface="Arial" panose="020B0604020202020204" pitchFamily="34" charset="0"/>
              <a:cs typeface="Arial" panose="020B0604020202020204" pitchFamily="34" charset="0"/>
            </a:endParaRPr>
          </a:p>
        </p:txBody>
      </p:sp>
      <p:sp>
        <p:nvSpPr>
          <p:cNvPr id="5" name="TextBox 4"/>
          <p:cNvSpPr txBox="1"/>
          <p:nvPr/>
        </p:nvSpPr>
        <p:spPr>
          <a:xfrm>
            <a:off x="275445" y="4156752"/>
            <a:ext cx="8507048" cy="738664"/>
          </a:xfrm>
          <a:prstGeom prst="rect">
            <a:avLst/>
          </a:prstGeom>
          <a:noFill/>
        </p:spPr>
        <p:txBody>
          <a:bodyPr wrap="square" rtlCol="0">
            <a:spAutoFit/>
          </a:bodyPr>
          <a:lstStyle/>
          <a:p>
            <a:endParaRPr lang="en-GB" dirty="0"/>
          </a:p>
          <a:p>
            <a:r>
              <a:rPr lang="en-GB" sz="2400" b="1" dirty="0">
                <a:latin typeface="Arial" panose="020B0604020202020204" pitchFamily="34" charset="0"/>
                <a:cs typeface="Arial" panose="020B0604020202020204" pitchFamily="34" charset="0"/>
              </a:rPr>
              <a:t>Q: How do you think the law has affected Sammy’s day?</a:t>
            </a:r>
          </a:p>
        </p:txBody>
      </p:sp>
      <p:pic>
        <p:nvPicPr>
          <p:cNvPr id="11" name="Picture 10"/>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381586" y="1172311"/>
            <a:ext cx="1405650" cy="1426171"/>
          </a:xfrm>
          <a:prstGeom prst="rect">
            <a:avLst/>
          </a:prstGeom>
        </p:spPr>
      </p:pic>
      <p:pic>
        <p:nvPicPr>
          <p:cNvPr id="12" name="Picture 11"/>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7208305" y="2467183"/>
            <a:ext cx="1405650" cy="1405650"/>
          </a:xfrm>
          <a:prstGeom prst="rect">
            <a:avLst/>
          </a:prstGeom>
        </p:spPr>
      </p:pic>
      <p:pic>
        <p:nvPicPr>
          <p:cNvPr id="13" name="Picture 12"/>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5535038" y="2662217"/>
            <a:ext cx="1405650" cy="1298136"/>
          </a:xfrm>
          <a:prstGeom prst="rect">
            <a:avLst/>
          </a:prstGeom>
        </p:spPr>
      </p:pic>
    </p:spTree>
    <p:extLst>
      <p:ext uri="{BB962C8B-B14F-4D97-AF65-F5344CB8AC3E}">
        <p14:creationId xmlns:p14="http://schemas.microsoft.com/office/powerpoint/2010/main" val="1925151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7C6BB"/>
        </a:solidFill>
        <a:effectLst/>
      </p:bgPr>
    </p:bg>
    <p:spTree>
      <p:nvGrpSpPr>
        <p:cNvPr id="1" name=""/>
        <p:cNvGrpSpPr/>
        <p:nvPr/>
      </p:nvGrpSpPr>
      <p:grpSpPr>
        <a:xfrm>
          <a:off x="0" y="0"/>
          <a:ext cx="0" cy="0"/>
          <a:chOff x="0" y="0"/>
          <a:chExt cx="0" cy="0"/>
        </a:xfrm>
      </p:grpSpPr>
      <p:sp>
        <p:nvSpPr>
          <p:cNvPr id="24" name="Freeform 23"/>
          <p:cNvSpPr/>
          <p:nvPr/>
        </p:nvSpPr>
        <p:spPr>
          <a:xfrm>
            <a:off x="0" y="661423"/>
            <a:ext cx="9144000" cy="5809601"/>
          </a:xfrm>
          <a:custGeom>
            <a:avLst/>
            <a:gdLst>
              <a:gd name="connsiteX0" fmla="*/ 1 w 9144000"/>
              <a:gd name="connsiteY0" fmla="*/ 0 h 5809601"/>
              <a:gd name="connsiteX1" fmla="*/ 9144000 w 9144000"/>
              <a:gd name="connsiteY1" fmla="*/ 0 h 5809601"/>
              <a:gd name="connsiteX2" fmla="*/ 9144000 w 9144000"/>
              <a:gd name="connsiteY2" fmla="*/ 1085143 h 5809601"/>
              <a:gd name="connsiteX3" fmla="*/ 9144000 w 9144000"/>
              <a:gd name="connsiteY3" fmla="*/ 1307632 h 5809601"/>
              <a:gd name="connsiteX4" fmla="*/ 9144000 w 9144000"/>
              <a:gd name="connsiteY4" fmla="*/ 1384548 h 5809601"/>
              <a:gd name="connsiteX5" fmla="*/ 4567954 w 9144000"/>
              <a:gd name="connsiteY5" fmla="*/ 1562731 h 5809601"/>
              <a:gd name="connsiteX6" fmla="*/ 4567954 w 9144000"/>
              <a:gd name="connsiteY6" fmla="*/ 5098145 h 5809601"/>
              <a:gd name="connsiteX7" fmla="*/ 9144000 w 9144000"/>
              <a:gd name="connsiteY7" fmla="*/ 4919962 h 5809601"/>
              <a:gd name="connsiteX8" fmla="*/ 9144000 w 9144000"/>
              <a:gd name="connsiteY8" fmla="*/ 5358412 h 5809601"/>
              <a:gd name="connsiteX9" fmla="*/ 9144000 w 9144000"/>
              <a:gd name="connsiteY9" fmla="*/ 5575417 h 5809601"/>
              <a:gd name="connsiteX10" fmla="*/ 9144000 w 9144000"/>
              <a:gd name="connsiteY10" fmla="*/ 5809601 h 5809601"/>
              <a:gd name="connsiteX11" fmla="*/ 0 w 9144000"/>
              <a:gd name="connsiteY11" fmla="*/ 5809601 h 5809601"/>
              <a:gd name="connsiteX12" fmla="*/ 0 w 9144000"/>
              <a:gd name="connsiteY12" fmla="*/ 5358412 h 5809601"/>
              <a:gd name="connsiteX13" fmla="*/ 0 w 9144000"/>
              <a:gd name="connsiteY13" fmla="*/ 5358412 h 5809601"/>
              <a:gd name="connsiteX14" fmla="*/ 0 w 9144000"/>
              <a:gd name="connsiteY14" fmla="*/ 5276012 h 5809601"/>
              <a:gd name="connsiteX15" fmla="*/ 1 w 9144000"/>
              <a:gd name="connsiteY15" fmla="*/ 5276012 h 5809601"/>
              <a:gd name="connsiteX16" fmla="*/ 1 w 9144000"/>
              <a:gd name="connsiteY16" fmla="*/ 1740598 h 5809601"/>
              <a:gd name="connsiteX17" fmla="*/ 0 w 9144000"/>
              <a:gd name="connsiteY17" fmla="*/ 1740598 h 5809601"/>
              <a:gd name="connsiteX18" fmla="*/ 0 w 9144000"/>
              <a:gd name="connsiteY18" fmla="*/ 1085143 h 5809601"/>
              <a:gd name="connsiteX19" fmla="*/ 1 w 9144000"/>
              <a:gd name="connsiteY19" fmla="*/ 1085143 h 5809601"/>
              <a:gd name="connsiteX20" fmla="*/ 1 w 9144000"/>
              <a:gd name="connsiteY20" fmla="*/ 904183 h 58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44000" h="5809601">
                <a:moveTo>
                  <a:pt x="1" y="0"/>
                </a:moveTo>
                <a:lnTo>
                  <a:pt x="9144000" y="0"/>
                </a:lnTo>
                <a:lnTo>
                  <a:pt x="9144000" y="1085143"/>
                </a:lnTo>
                <a:lnTo>
                  <a:pt x="9144000" y="1307632"/>
                </a:lnTo>
                <a:lnTo>
                  <a:pt x="9144000" y="1384548"/>
                </a:lnTo>
                <a:lnTo>
                  <a:pt x="4567954" y="1562731"/>
                </a:lnTo>
                <a:lnTo>
                  <a:pt x="4567954" y="5098145"/>
                </a:lnTo>
                <a:lnTo>
                  <a:pt x="9144000" y="4919962"/>
                </a:lnTo>
                <a:lnTo>
                  <a:pt x="9144000" y="5358412"/>
                </a:lnTo>
                <a:lnTo>
                  <a:pt x="9144000" y="5575417"/>
                </a:lnTo>
                <a:lnTo>
                  <a:pt x="9144000" y="5809601"/>
                </a:lnTo>
                <a:lnTo>
                  <a:pt x="0" y="5809601"/>
                </a:lnTo>
                <a:lnTo>
                  <a:pt x="0" y="5358412"/>
                </a:lnTo>
                <a:lnTo>
                  <a:pt x="0" y="5358412"/>
                </a:lnTo>
                <a:lnTo>
                  <a:pt x="0" y="5276012"/>
                </a:lnTo>
                <a:lnTo>
                  <a:pt x="1" y="5276012"/>
                </a:lnTo>
                <a:lnTo>
                  <a:pt x="1" y="1740598"/>
                </a:lnTo>
                <a:lnTo>
                  <a:pt x="0" y="1740598"/>
                </a:lnTo>
                <a:lnTo>
                  <a:pt x="0" y="1085143"/>
                </a:lnTo>
                <a:lnTo>
                  <a:pt x="1" y="1085143"/>
                </a:lnTo>
                <a:lnTo>
                  <a:pt x="1" y="904183"/>
                </a:lnTo>
                <a:close/>
              </a:path>
            </a:pathLst>
          </a:custGeom>
          <a:solidFill>
            <a:srgbClr val="67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0" y="5989764"/>
            <a:ext cx="9144000" cy="865668"/>
          </a:xfrm>
          <a:custGeom>
            <a:avLst/>
            <a:gdLst>
              <a:gd name="connsiteX0" fmla="*/ 9144000 w 9144000"/>
              <a:gd name="connsiteY0" fmla="*/ 0 h 865668"/>
              <a:gd name="connsiteX1" fmla="*/ 9144000 w 9144000"/>
              <a:gd name="connsiteY1" fmla="*/ 481259 h 865668"/>
              <a:gd name="connsiteX2" fmla="*/ 9144000 w 9144000"/>
              <a:gd name="connsiteY2" fmla="*/ 655455 h 865668"/>
              <a:gd name="connsiteX3" fmla="*/ 9144000 w 9144000"/>
              <a:gd name="connsiteY3" fmla="*/ 865668 h 865668"/>
              <a:gd name="connsiteX4" fmla="*/ 0 w 9144000"/>
              <a:gd name="connsiteY4" fmla="*/ 865668 h 865668"/>
              <a:gd name="connsiteX5" fmla="*/ 0 w 9144000"/>
              <a:gd name="connsiteY5" fmla="*/ 655455 h 865668"/>
              <a:gd name="connsiteX6" fmla="*/ 0 w 9144000"/>
              <a:gd name="connsiteY6" fmla="*/ 481259 h 865668"/>
              <a:gd name="connsiteX7" fmla="*/ 0 w 9144000"/>
              <a:gd name="connsiteY7" fmla="*/ 356050 h 86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865668">
                <a:moveTo>
                  <a:pt x="9144000" y="0"/>
                </a:moveTo>
                <a:lnTo>
                  <a:pt x="9144000" y="481259"/>
                </a:lnTo>
                <a:lnTo>
                  <a:pt x="9144000" y="655455"/>
                </a:lnTo>
                <a:lnTo>
                  <a:pt x="9144000" y="865668"/>
                </a:lnTo>
                <a:lnTo>
                  <a:pt x="0" y="865668"/>
                </a:lnTo>
                <a:lnTo>
                  <a:pt x="0" y="655455"/>
                </a:lnTo>
                <a:lnTo>
                  <a:pt x="0" y="481259"/>
                </a:lnTo>
                <a:lnTo>
                  <a:pt x="0" y="3560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0" y="1"/>
            <a:ext cx="9144000" cy="1140117"/>
          </a:xfrm>
          <a:custGeom>
            <a:avLst/>
            <a:gdLst>
              <a:gd name="connsiteX0" fmla="*/ 0 w 9144000"/>
              <a:gd name="connsiteY0" fmla="*/ 0 h 1140117"/>
              <a:gd name="connsiteX1" fmla="*/ 9144000 w 9144000"/>
              <a:gd name="connsiteY1" fmla="*/ 0 h 1140117"/>
              <a:gd name="connsiteX2" fmla="*/ 9144000 w 9144000"/>
              <a:gd name="connsiteY2" fmla="*/ 484662 h 1140117"/>
              <a:gd name="connsiteX3" fmla="*/ 9144000 w 9144000"/>
              <a:gd name="connsiteY3" fmla="*/ 760270 h 1140117"/>
              <a:gd name="connsiteX4" fmla="*/ 9144000 w 9144000"/>
              <a:gd name="connsiteY4" fmla="*/ 784067 h 1140117"/>
              <a:gd name="connsiteX5" fmla="*/ 0 w 9144000"/>
              <a:gd name="connsiteY5" fmla="*/ 1140117 h 1140117"/>
              <a:gd name="connsiteX6" fmla="*/ 0 w 9144000"/>
              <a:gd name="connsiteY6" fmla="*/ 760270 h 1140117"/>
              <a:gd name="connsiteX7" fmla="*/ 0 w 9144000"/>
              <a:gd name="connsiteY7" fmla="*/ 484662 h 11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1140117">
                <a:moveTo>
                  <a:pt x="0" y="0"/>
                </a:moveTo>
                <a:lnTo>
                  <a:pt x="9144000" y="0"/>
                </a:lnTo>
                <a:lnTo>
                  <a:pt x="9144000" y="484662"/>
                </a:lnTo>
                <a:lnTo>
                  <a:pt x="9144000" y="760270"/>
                </a:lnTo>
                <a:lnTo>
                  <a:pt x="9144000" y="784067"/>
                </a:lnTo>
                <a:lnTo>
                  <a:pt x="0" y="1140117"/>
                </a:lnTo>
                <a:lnTo>
                  <a:pt x="0" y="760270"/>
                </a:lnTo>
                <a:lnTo>
                  <a:pt x="0" y="4846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r:link="rId4" cstate="screen">
            <a:extLst>
              <a:ext uri="{28A0092B-C50C-407E-A947-70E740481C1C}">
                <a14:useLocalDpi xmlns:a14="http://schemas.microsoft.com/office/drawing/2010/main"/>
              </a:ext>
            </a:extLst>
          </a:blip>
          <a:stretch>
            <a:fillRect/>
          </a:stretch>
        </p:blipFill>
        <p:spPr>
          <a:xfrm>
            <a:off x="275445" y="268625"/>
            <a:ext cx="923769" cy="1033742"/>
          </a:xfrm>
          <a:prstGeom prst="rect">
            <a:avLst/>
          </a:prstGeom>
        </p:spPr>
      </p:pic>
      <p:sp>
        <p:nvSpPr>
          <p:cNvPr id="15" name="TextBox 14"/>
          <p:cNvSpPr txBox="1"/>
          <p:nvPr/>
        </p:nvSpPr>
        <p:spPr>
          <a:xfrm>
            <a:off x="974360" y="6455323"/>
            <a:ext cx="5111646" cy="246221"/>
          </a:xfrm>
          <a:prstGeom prst="rect">
            <a:avLst/>
          </a:prstGeom>
          <a:noFill/>
        </p:spPr>
        <p:txBody>
          <a:bodyPr wrap="square" rtlCol="0">
            <a:spAutoFit/>
          </a:bodyPr>
          <a:lstStyle/>
          <a:p>
            <a:r>
              <a:rPr lang="en-US" sz="1000" dirty="0">
                <a:solidFill>
                  <a:schemeClr val="bg2">
                    <a:lumMod val="50000"/>
                  </a:schemeClr>
                </a:solidFill>
                <a:latin typeface="Arial" charset="0"/>
                <a:ea typeface="Arial" charset="0"/>
                <a:cs typeface="Arial" charset="0"/>
              </a:rPr>
              <a:t>© Young Citizens</a:t>
            </a:r>
          </a:p>
        </p:txBody>
      </p:sp>
      <p:sp>
        <p:nvSpPr>
          <p:cNvPr id="16" name="TextBox 15"/>
          <p:cNvSpPr txBox="1"/>
          <p:nvPr/>
        </p:nvSpPr>
        <p:spPr>
          <a:xfrm>
            <a:off x="450912" y="6293278"/>
            <a:ext cx="794478" cy="461665"/>
          </a:xfrm>
          <a:prstGeom prst="rect">
            <a:avLst/>
          </a:prstGeom>
          <a:noFill/>
        </p:spPr>
        <p:txBody>
          <a:bodyPr wrap="square" rtlCol="0">
            <a:spAutoFit/>
          </a:bodyPr>
          <a:lstStyle/>
          <a:p>
            <a:pPr defTabSz="342892"/>
            <a:r>
              <a:rPr lang="en-GB" sz="2400" b="1" dirty="0">
                <a:solidFill>
                  <a:schemeClr val="accent4"/>
                </a:solidFill>
                <a:latin typeface="Arial" panose="020B0604020202020204" pitchFamily="34" charset="0"/>
                <a:ea typeface="Verdana" panose="020B0604030504040204" pitchFamily="34" charset="0"/>
                <a:cs typeface="Arial" panose="020B0604020202020204" pitchFamily="34" charset="0"/>
              </a:rPr>
              <a:t>8</a:t>
            </a:r>
            <a:endPar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endParaRPr>
          </a:p>
        </p:txBody>
      </p:sp>
      <p:sp>
        <p:nvSpPr>
          <p:cNvPr id="4" name="Rectangle 3"/>
          <p:cNvSpPr/>
          <p:nvPr/>
        </p:nvSpPr>
        <p:spPr>
          <a:xfrm>
            <a:off x="-62080" y="2508782"/>
            <a:ext cx="5368630" cy="1200329"/>
          </a:xfrm>
          <a:prstGeom prst="rect">
            <a:avLst/>
          </a:prstGeom>
        </p:spPr>
        <p:txBody>
          <a:bodyPr wrap="square">
            <a:spAutoFit/>
          </a:bodyPr>
          <a:lstStyle/>
          <a:p>
            <a:pPr marL="114300" indent="0">
              <a:buNone/>
            </a:pPr>
            <a:r>
              <a:rPr lang="en-GB" sz="2400" dirty="0">
                <a:latin typeface="Arial" panose="020B0604020202020204" pitchFamily="34" charset="0"/>
                <a:cs typeface="Arial" panose="020B0604020202020204" pitchFamily="34" charset="0"/>
              </a:rPr>
              <a:t>Use worksheet 1 to explore all the ways that the law impacted </a:t>
            </a:r>
          </a:p>
          <a:p>
            <a:pPr marL="114300" indent="0">
              <a:buNone/>
            </a:pPr>
            <a:r>
              <a:rPr lang="en-GB" sz="2400" dirty="0">
                <a:latin typeface="Arial" panose="020B0604020202020204" pitchFamily="34" charset="0"/>
                <a:cs typeface="Arial" panose="020B0604020202020204" pitchFamily="34" charset="0"/>
              </a:rPr>
              <a:t>Sammy’s day. </a:t>
            </a:r>
          </a:p>
        </p:txBody>
      </p:sp>
      <p:sp>
        <p:nvSpPr>
          <p:cNvPr id="6" name="TextBox 5"/>
          <p:cNvSpPr txBox="1"/>
          <p:nvPr/>
        </p:nvSpPr>
        <p:spPr>
          <a:xfrm>
            <a:off x="115956" y="1274659"/>
            <a:ext cx="8590548" cy="1200329"/>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The Big Legal Lesson </a:t>
            </a:r>
          </a:p>
          <a:p>
            <a:r>
              <a:rPr lang="en-GB" sz="3600" b="1" dirty="0">
                <a:latin typeface="Arial" panose="020B0604020202020204" pitchFamily="34" charset="0"/>
                <a:cs typeface="Arial" panose="020B0604020202020204" pitchFamily="34" charset="0"/>
              </a:rPr>
              <a:t>Big Challenge</a:t>
            </a:r>
          </a:p>
        </p:txBody>
      </p:sp>
      <p:pic>
        <p:nvPicPr>
          <p:cNvPr id="27" name="Picture 26">
            <a:extLst>
              <a:ext uri="{FF2B5EF4-FFF2-40B4-BE49-F238E27FC236}">
                <a16:creationId xmlns:a16="http://schemas.microsoft.com/office/drawing/2014/main" id="{42CC633A-4AE9-4551-AF5E-50BBC4E986C2}"/>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959311" y="3729979"/>
            <a:ext cx="2792319" cy="2121228"/>
          </a:xfrm>
          <a:prstGeom prst="rect">
            <a:avLst/>
          </a:prstGeom>
        </p:spPr>
      </p:pic>
      <p:pic>
        <p:nvPicPr>
          <p:cNvPr id="3" name="Picture 2">
            <a:extLst>
              <a:ext uri="{FF2B5EF4-FFF2-40B4-BE49-F238E27FC236}">
                <a16:creationId xmlns:a16="http://schemas.microsoft.com/office/drawing/2014/main" id="{83120C7F-7A38-47B7-8F6E-2E8819E751EE}"/>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511727" y="1140118"/>
            <a:ext cx="3427096" cy="4819868"/>
          </a:xfrm>
          <a:prstGeom prst="rect">
            <a:avLst/>
          </a:prstGeom>
        </p:spPr>
      </p:pic>
    </p:spTree>
    <p:extLst>
      <p:ext uri="{BB962C8B-B14F-4D97-AF65-F5344CB8AC3E}">
        <p14:creationId xmlns:p14="http://schemas.microsoft.com/office/powerpoint/2010/main" val="3151334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7C6BB"/>
        </a:solidFill>
        <a:effectLst/>
      </p:bgPr>
    </p:bg>
    <p:spTree>
      <p:nvGrpSpPr>
        <p:cNvPr id="1" name=""/>
        <p:cNvGrpSpPr/>
        <p:nvPr/>
      </p:nvGrpSpPr>
      <p:grpSpPr>
        <a:xfrm>
          <a:off x="0" y="0"/>
          <a:ext cx="0" cy="0"/>
          <a:chOff x="0" y="0"/>
          <a:chExt cx="0" cy="0"/>
        </a:xfrm>
      </p:grpSpPr>
      <p:sp>
        <p:nvSpPr>
          <p:cNvPr id="24" name="Freeform 23"/>
          <p:cNvSpPr/>
          <p:nvPr/>
        </p:nvSpPr>
        <p:spPr>
          <a:xfrm>
            <a:off x="0" y="661423"/>
            <a:ext cx="9144000" cy="5809601"/>
          </a:xfrm>
          <a:custGeom>
            <a:avLst/>
            <a:gdLst>
              <a:gd name="connsiteX0" fmla="*/ 1 w 9144000"/>
              <a:gd name="connsiteY0" fmla="*/ 0 h 5809601"/>
              <a:gd name="connsiteX1" fmla="*/ 9144000 w 9144000"/>
              <a:gd name="connsiteY1" fmla="*/ 0 h 5809601"/>
              <a:gd name="connsiteX2" fmla="*/ 9144000 w 9144000"/>
              <a:gd name="connsiteY2" fmla="*/ 1085143 h 5809601"/>
              <a:gd name="connsiteX3" fmla="*/ 9144000 w 9144000"/>
              <a:gd name="connsiteY3" fmla="*/ 1307632 h 5809601"/>
              <a:gd name="connsiteX4" fmla="*/ 9144000 w 9144000"/>
              <a:gd name="connsiteY4" fmla="*/ 1384548 h 5809601"/>
              <a:gd name="connsiteX5" fmla="*/ 4567954 w 9144000"/>
              <a:gd name="connsiteY5" fmla="*/ 1562731 h 5809601"/>
              <a:gd name="connsiteX6" fmla="*/ 4567954 w 9144000"/>
              <a:gd name="connsiteY6" fmla="*/ 5098145 h 5809601"/>
              <a:gd name="connsiteX7" fmla="*/ 9144000 w 9144000"/>
              <a:gd name="connsiteY7" fmla="*/ 4919962 h 5809601"/>
              <a:gd name="connsiteX8" fmla="*/ 9144000 w 9144000"/>
              <a:gd name="connsiteY8" fmla="*/ 5358412 h 5809601"/>
              <a:gd name="connsiteX9" fmla="*/ 9144000 w 9144000"/>
              <a:gd name="connsiteY9" fmla="*/ 5575417 h 5809601"/>
              <a:gd name="connsiteX10" fmla="*/ 9144000 w 9144000"/>
              <a:gd name="connsiteY10" fmla="*/ 5809601 h 5809601"/>
              <a:gd name="connsiteX11" fmla="*/ 0 w 9144000"/>
              <a:gd name="connsiteY11" fmla="*/ 5809601 h 5809601"/>
              <a:gd name="connsiteX12" fmla="*/ 0 w 9144000"/>
              <a:gd name="connsiteY12" fmla="*/ 5358412 h 5809601"/>
              <a:gd name="connsiteX13" fmla="*/ 0 w 9144000"/>
              <a:gd name="connsiteY13" fmla="*/ 5358412 h 5809601"/>
              <a:gd name="connsiteX14" fmla="*/ 0 w 9144000"/>
              <a:gd name="connsiteY14" fmla="*/ 5276012 h 5809601"/>
              <a:gd name="connsiteX15" fmla="*/ 1 w 9144000"/>
              <a:gd name="connsiteY15" fmla="*/ 5276012 h 5809601"/>
              <a:gd name="connsiteX16" fmla="*/ 1 w 9144000"/>
              <a:gd name="connsiteY16" fmla="*/ 1740598 h 5809601"/>
              <a:gd name="connsiteX17" fmla="*/ 0 w 9144000"/>
              <a:gd name="connsiteY17" fmla="*/ 1740598 h 5809601"/>
              <a:gd name="connsiteX18" fmla="*/ 0 w 9144000"/>
              <a:gd name="connsiteY18" fmla="*/ 1085143 h 5809601"/>
              <a:gd name="connsiteX19" fmla="*/ 1 w 9144000"/>
              <a:gd name="connsiteY19" fmla="*/ 1085143 h 5809601"/>
              <a:gd name="connsiteX20" fmla="*/ 1 w 9144000"/>
              <a:gd name="connsiteY20" fmla="*/ 904183 h 580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44000" h="5809601">
                <a:moveTo>
                  <a:pt x="1" y="0"/>
                </a:moveTo>
                <a:lnTo>
                  <a:pt x="9144000" y="0"/>
                </a:lnTo>
                <a:lnTo>
                  <a:pt x="9144000" y="1085143"/>
                </a:lnTo>
                <a:lnTo>
                  <a:pt x="9144000" y="1307632"/>
                </a:lnTo>
                <a:lnTo>
                  <a:pt x="9144000" y="1384548"/>
                </a:lnTo>
                <a:lnTo>
                  <a:pt x="4567954" y="1562731"/>
                </a:lnTo>
                <a:lnTo>
                  <a:pt x="4567954" y="5098145"/>
                </a:lnTo>
                <a:lnTo>
                  <a:pt x="9144000" y="4919962"/>
                </a:lnTo>
                <a:lnTo>
                  <a:pt x="9144000" y="5358412"/>
                </a:lnTo>
                <a:lnTo>
                  <a:pt x="9144000" y="5575417"/>
                </a:lnTo>
                <a:lnTo>
                  <a:pt x="9144000" y="5809601"/>
                </a:lnTo>
                <a:lnTo>
                  <a:pt x="0" y="5809601"/>
                </a:lnTo>
                <a:lnTo>
                  <a:pt x="0" y="5358412"/>
                </a:lnTo>
                <a:lnTo>
                  <a:pt x="0" y="5358412"/>
                </a:lnTo>
                <a:lnTo>
                  <a:pt x="0" y="5276012"/>
                </a:lnTo>
                <a:lnTo>
                  <a:pt x="1" y="5276012"/>
                </a:lnTo>
                <a:lnTo>
                  <a:pt x="1" y="1740598"/>
                </a:lnTo>
                <a:lnTo>
                  <a:pt x="0" y="1740598"/>
                </a:lnTo>
                <a:lnTo>
                  <a:pt x="0" y="1085143"/>
                </a:lnTo>
                <a:lnTo>
                  <a:pt x="1" y="1085143"/>
                </a:lnTo>
                <a:lnTo>
                  <a:pt x="1" y="904183"/>
                </a:lnTo>
                <a:close/>
              </a:path>
            </a:pathLst>
          </a:custGeom>
          <a:solidFill>
            <a:srgbClr val="67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0" y="5989764"/>
            <a:ext cx="9144000" cy="865668"/>
          </a:xfrm>
          <a:custGeom>
            <a:avLst/>
            <a:gdLst>
              <a:gd name="connsiteX0" fmla="*/ 9144000 w 9144000"/>
              <a:gd name="connsiteY0" fmla="*/ 0 h 865668"/>
              <a:gd name="connsiteX1" fmla="*/ 9144000 w 9144000"/>
              <a:gd name="connsiteY1" fmla="*/ 481259 h 865668"/>
              <a:gd name="connsiteX2" fmla="*/ 9144000 w 9144000"/>
              <a:gd name="connsiteY2" fmla="*/ 655455 h 865668"/>
              <a:gd name="connsiteX3" fmla="*/ 9144000 w 9144000"/>
              <a:gd name="connsiteY3" fmla="*/ 865668 h 865668"/>
              <a:gd name="connsiteX4" fmla="*/ 0 w 9144000"/>
              <a:gd name="connsiteY4" fmla="*/ 865668 h 865668"/>
              <a:gd name="connsiteX5" fmla="*/ 0 w 9144000"/>
              <a:gd name="connsiteY5" fmla="*/ 655455 h 865668"/>
              <a:gd name="connsiteX6" fmla="*/ 0 w 9144000"/>
              <a:gd name="connsiteY6" fmla="*/ 481259 h 865668"/>
              <a:gd name="connsiteX7" fmla="*/ 0 w 9144000"/>
              <a:gd name="connsiteY7" fmla="*/ 356050 h 865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865668">
                <a:moveTo>
                  <a:pt x="9144000" y="0"/>
                </a:moveTo>
                <a:lnTo>
                  <a:pt x="9144000" y="481259"/>
                </a:lnTo>
                <a:lnTo>
                  <a:pt x="9144000" y="655455"/>
                </a:lnTo>
                <a:lnTo>
                  <a:pt x="9144000" y="865668"/>
                </a:lnTo>
                <a:lnTo>
                  <a:pt x="0" y="865668"/>
                </a:lnTo>
                <a:lnTo>
                  <a:pt x="0" y="655455"/>
                </a:lnTo>
                <a:lnTo>
                  <a:pt x="0" y="481259"/>
                </a:lnTo>
                <a:lnTo>
                  <a:pt x="0" y="3560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a:off x="0" y="1"/>
            <a:ext cx="9144000" cy="1140117"/>
          </a:xfrm>
          <a:custGeom>
            <a:avLst/>
            <a:gdLst>
              <a:gd name="connsiteX0" fmla="*/ 0 w 9144000"/>
              <a:gd name="connsiteY0" fmla="*/ 0 h 1140117"/>
              <a:gd name="connsiteX1" fmla="*/ 9144000 w 9144000"/>
              <a:gd name="connsiteY1" fmla="*/ 0 h 1140117"/>
              <a:gd name="connsiteX2" fmla="*/ 9144000 w 9144000"/>
              <a:gd name="connsiteY2" fmla="*/ 484662 h 1140117"/>
              <a:gd name="connsiteX3" fmla="*/ 9144000 w 9144000"/>
              <a:gd name="connsiteY3" fmla="*/ 760270 h 1140117"/>
              <a:gd name="connsiteX4" fmla="*/ 9144000 w 9144000"/>
              <a:gd name="connsiteY4" fmla="*/ 784067 h 1140117"/>
              <a:gd name="connsiteX5" fmla="*/ 0 w 9144000"/>
              <a:gd name="connsiteY5" fmla="*/ 1140117 h 1140117"/>
              <a:gd name="connsiteX6" fmla="*/ 0 w 9144000"/>
              <a:gd name="connsiteY6" fmla="*/ 760270 h 1140117"/>
              <a:gd name="connsiteX7" fmla="*/ 0 w 9144000"/>
              <a:gd name="connsiteY7" fmla="*/ 484662 h 11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44000" h="1140117">
                <a:moveTo>
                  <a:pt x="0" y="0"/>
                </a:moveTo>
                <a:lnTo>
                  <a:pt x="9144000" y="0"/>
                </a:lnTo>
                <a:lnTo>
                  <a:pt x="9144000" y="484662"/>
                </a:lnTo>
                <a:lnTo>
                  <a:pt x="9144000" y="760270"/>
                </a:lnTo>
                <a:lnTo>
                  <a:pt x="9144000" y="784067"/>
                </a:lnTo>
                <a:lnTo>
                  <a:pt x="0" y="1140117"/>
                </a:lnTo>
                <a:lnTo>
                  <a:pt x="0" y="760270"/>
                </a:lnTo>
                <a:lnTo>
                  <a:pt x="0" y="48466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r:link="rId4" cstate="screen">
            <a:extLst>
              <a:ext uri="{28A0092B-C50C-407E-A947-70E740481C1C}">
                <a14:useLocalDpi xmlns:a14="http://schemas.microsoft.com/office/drawing/2010/main"/>
              </a:ext>
            </a:extLst>
          </a:blip>
          <a:stretch>
            <a:fillRect/>
          </a:stretch>
        </p:blipFill>
        <p:spPr>
          <a:xfrm>
            <a:off x="275445" y="268625"/>
            <a:ext cx="923769" cy="1033742"/>
          </a:xfrm>
          <a:prstGeom prst="rect">
            <a:avLst/>
          </a:prstGeom>
        </p:spPr>
      </p:pic>
      <p:sp>
        <p:nvSpPr>
          <p:cNvPr id="15" name="TextBox 14"/>
          <p:cNvSpPr txBox="1"/>
          <p:nvPr/>
        </p:nvSpPr>
        <p:spPr>
          <a:xfrm>
            <a:off x="974360" y="6455323"/>
            <a:ext cx="5111646" cy="246221"/>
          </a:xfrm>
          <a:prstGeom prst="rect">
            <a:avLst/>
          </a:prstGeom>
          <a:noFill/>
        </p:spPr>
        <p:txBody>
          <a:bodyPr wrap="square" rtlCol="0">
            <a:spAutoFit/>
          </a:bodyPr>
          <a:lstStyle/>
          <a:p>
            <a:r>
              <a:rPr lang="en-US" sz="1000" dirty="0">
                <a:solidFill>
                  <a:schemeClr val="bg2">
                    <a:lumMod val="50000"/>
                  </a:schemeClr>
                </a:solidFill>
                <a:latin typeface="Arial" charset="0"/>
                <a:ea typeface="Arial" charset="0"/>
                <a:cs typeface="Arial" charset="0"/>
              </a:rPr>
              <a:t>© Young Citizens</a:t>
            </a:r>
          </a:p>
        </p:txBody>
      </p:sp>
      <p:sp>
        <p:nvSpPr>
          <p:cNvPr id="16" name="TextBox 15"/>
          <p:cNvSpPr txBox="1"/>
          <p:nvPr/>
        </p:nvSpPr>
        <p:spPr>
          <a:xfrm>
            <a:off x="450912" y="6293278"/>
            <a:ext cx="794478" cy="461665"/>
          </a:xfrm>
          <a:prstGeom prst="rect">
            <a:avLst/>
          </a:prstGeom>
          <a:noFill/>
        </p:spPr>
        <p:txBody>
          <a:bodyPr wrap="square" rtlCol="0">
            <a:spAutoFit/>
          </a:bodyPr>
          <a:lstStyle/>
          <a:p>
            <a:pPr defTabSz="342892"/>
            <a:r>
              <a:rPr lang="en-GB" sz="2400" b="1" dirty="0">
                <a:solidFill>
                  <a:schemeClr val="accent4"/>
                </a:solidFill>
                <a:latin typeface="Arial" panose="020B0604020202020204" pitchFamily="34" charset="0"/>
                <a:ea typeface="Verdana" panose="020B0604030504040204" pitchFamily="34" charset="0"/>
                <a:cs typeface="Arial" panose="020B0604020202020204" pitchFamily="34" charset="0"/>
              </a:rPr>
              <a:t>9</a:t>
            </a:r>
            <a:endParaRPr lang="en-US" sz="2400" b="1" dirty="0">
              <a:solidFill>
                <a:schemeClr val="accent4"/>
              </a:solidFill>
              <a:latin typeface="Arial" panose="020B0604020202020204" pitchFamily="34" charset="0"/>
              <a:ea typeface="Verdana" panose="020B0604030504040204" pitchFamily="34" charset="0"/>
              <a:cs typeface="Arial" panose="020B0604020202020204" pitchFamily="34" charset="0"/>
            </a:endParaRPr>
          </a:p>
        </p:txBody>
      </p:sp>
      <p:sp>
        <p:nvSpPr>
          <p:cNvPr id="4" name="Rectangle 3"/>
          <p:cNvSpPr/>
          <p:nvPr/>
        </p:nvSpPr>
        <p:spPr>
          <a:xfrm>
            <a:off x="143097" y="2024932"/>
            <a:ext cx="8590548" cy="523220"/>
          </a:xfrm>
          <a:prstGeom prst="rect">
            <a:avLst/>
          </a:prstGeom>
        </p:spPr>
        <p:txBody>
          <a:bodyPr wrap="square">
            <a:spAutoFit/>
          </a:bodyPr>
          <a:lstStyle/>
          <a:p>
            <a:pPr marL="114300" indent="0">
              <a:buNone/>
            </a:pPr>
            <a:r>
              <a:rPr lang="en-GB" sz="2800" b="1" dirty="0">
                <a:latin typeface="Arial" panose="020B0604020202020204" pitchFamily="34" charset="0"/>
                <a:cs typeface="Arial" panose="020B0604020202020204" pitchFamily="34" charset="0"/>
              </a:rPr>
              <a:t>Q: How does the law affect your daily life?</a:t>
            </a:r>
          </a:p>
        </p:txBody>
      </p:sp>
      <p:sp>
        <p:nvSpPr>
          <p:cNvPr id="6" name="TextBox 5"/>
          <p:cNvSpPr txBox="1"/>
          <p:nvPr/>
        </p:nvSpPr>
        <p:spPr>
          <a:xfrm>
            <a:off x="275445" y="1274659"/>
            <a:ext cx="8590548" cy="646331"/>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The Big Legal Lesson Big Challenge</a:t>
            </a:r>
          </a:p>
        </p:txBody>
      </p:sp>
      <p:sp>
        <p:nvSpPr>
          <p:cNvPr id="7" name="TextBox 6"/>
          <p:cNvSpPr txBox="1"/>
          <p:nvPr/>
        </p:nvSpPr>
        <p:spPr>
          <a:xfrm>
            <a:off x="-295099" y="5362436"/>
            <a:ext cx="2860644" cy="369332"/>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Interests?</a:t>
            </a:r>
          </a:p>
        </p:txBody>
      </p:sp>
      <p:sp>
        <p:nvSpPr>
          <p:cNvPr id="14" name="TextBox 13"/>
          <p:cNvSpPr txBox="1"/>
          <p:nvPr/>
        </p:nvSpPr>
        <p:spPr>
          <a:xfrm>
            <a:off x="1711356" y="5427810"/>
            <a:ext cx="2860644" cy="369332"/>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Travel?</a:t>
            </a:r>
          </a:p>
        </p:txBody>
      </p:sp>
      <p:sp>
        <p:nvSpPr>
          <p:cNvPr id="17" name="TextBox 16"/>
          <p:cNvSpPr txBox="1"/>
          <p:nvPr/>
        </p:nvSpPr>
        <p:spPr>
          <a:xfrm>
            <a:off x="4016907" y="5362436"/>
            <a:ext cx="2860644" cy="369332"/>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Education?</a:t>
            </a:r>
          </a:p>
        </p:txBody>
      </p:sp>
      <p:sp>
        <p:nvSpPr>
          <p:cNvPr id="18" name="TextBox 17"/>
          <p:cNvSpPr txBox="1"/>
          <p:nvPr/>
        </p:nvSpPr>
        <p:spPr>
          <a:xfrm>
            <a:off x="6283356" y="5396436"/>
            <a:ext cx="2860644" cy="369332"/>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Socialising? </a:t>
            </a:r>
          </a:p>
        </p:txBody>
      </p:sp>
      <p:pic>
        <p:nvPicPr>
          <p:cNvPr id="8" name="Picture 7"/>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555190" y="4074876"/>
            <a:ext cx="1784078" cy="1230735"/>
          </a:xfrm>
          <a:prstGeom prst="rect">
            <a:avLst/>
          </a:prstGeom>
        </p:spPr>
      </p:pic>
      <p:pic>
        <p:nvPicPr>
          <p:cNvPr id="9" name="Picture 8"/>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584278" y="3993500"/>
            <a:ext cx="1103897" cy="1297510"/>
          </a:xfrm>
          <a:prstGeom prst="rect">
            <a:avLst/>
          </a:prstGeom>
        </p:spPr>
      </p:pic>
      <p:pic>
        <p:nvPicPr>
          <p:cNvPr id="11" name="Picture 10"/>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450912" y="4209189"/>
            <a:ext cx="1368622" cy="1120559"/>
          </a:xfrm>
          <a:prstGeom prst="rect">
            <a:avLst/>
          </a:prstGeom>
        </p:spPr>
      </p:pic>
      <p:sp>
        <p:nvSpPr>
          <p:cNvPr id="20" name="TextBox 19"/>
          <p:cNvSpPr txBox="1"/>
          <p:nvPr/>
        </p:nvSpPr>
        <p:spPr>
          <a:xfrm>
            <a:off x="275445" y="2784341"/>
            <a:ext cx="8458200" cy="1107996"/>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Challenge: </a:t>
            </a:r>
            <a:r>
              <a:rPr lang="en-GB" sz="2400" dirty="0">
                <a:latin typeface="Arial" panose="020B0604020202020204" pitchFamily="34" charset="0"/>
                <a:cs typeface="Arial" panose="020B0604020202020204" pitchFamily="34" charset="0"/>
              </a:rPr>
              <a:t>Draw out a timeline of your day today. Highlight all the ways you will interact with the law. </a:t>
            </a:r>
          </a:p>
          <a:p>
            <a:endParaRPr lang="en-GB" dirty="0"/>
          </a:p>
        </p:txBody>
      </p:sp>
      <p:pic>
        <p:nvPicPr>
          <p:cNvPr id="21" name="Picture 20"/>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flipH="1">
            <a:off x="7078966" y="3829446"/>
            <a:ext cx="800634" cy="1566990"/>
          </a:xfrm>
          <a:prstGeom prst="rect">
            <a:avLst/>
          </a:prstGeom>
        </p:spPr>
      </p:pic>
      <p:pic>
        <p:nvPicPr>
          <p:cNvPr id="22" name="Picture 21"/>
          <p:cNvPicPr>
            <a:picLocks noChangeAspect="1"/>
          </p:cNvPicPr>
          <p:nvPr/>
        </p:nvPicPr>
        <p:blipFill rotWithShape="1">
          <a:blip r:embed="rId9" cstate="screen">
            <a:extLst>
              <a:ext uri="{28A0092B-C50C-407E-A947-70E740481C1C}">
                <a14:useLocalDpi xmlns:a14="http://schemas.microsoft.com/office/drawing/2010/main"/>
              </a:ext>
            </a:extLst>
          </a:blip>
          <a:srcRect l="-1644"/>
          <a:stretch/>
        </p:blipFill>
        <p:spPr>
          <a:xfrm>
            <a:off x="7965552" y="3825733"/>
            <a:ext cx="682140" cy="728026"/>
          </a:xfrm>
          <a:prstGeom prst="rect">
            <a:avLst/>
          </a:prstGeom>
        </p:spPr>
      </p:pic>
      <p:pic>
        <p:nvPicPr>
          <p:cNvPr id="23" name="Picture 22"/>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7879600" y="4625871"/>
            <a:ext cx="710828" cy="721205"/>
          </a:xfrm>
          <a:prstGeom prst="rect">
            <a:avLst/>
          </a:prstGeom>
        </p:spPr>
      </p:pic>
    </p:spTree>
    <p:extLst>
      <p:ext uri="{BB962C8B-B14F-4D97-AF65-F5344CB8AC3E}">
        <p14:creationId xmlns:p14="http://schemas.microsoft.com/office/powerpoint/2010/main" val="3227908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P spid="17" grpId="0"/>
      <p:bldP spid="18" grpId="0"/>
      <p:bldP spid="20" grpId="0"/>
    </p:bldLst>
  </p:timing>
</p:sld>
</file>

<file path=ppt/theme/theme1.xml><?xml version="1.0" encoding="utf-8"?>
<a:theme xmlns:a="http://schemas.openxmlformats.org/drawingml/2006/main" name="Office Theme">
  <a:themeElements>
    <a:clrScheme name="Custom 1">
      <a:dk1>
        <a:srgbClr val="000000"/>
      </a:dk1>
      <a:lt1>
        <a:srgbClr val="FFFFFF"/>
      </a:lt1>
      <a:dk2>
        <a:srgbClr val="165393"/>
      </a:dk2>
      <a:lt2>
        <a:srgbClr val="E7E6E6"/>
      </a:lt2>
      <a:accent1>
        <a:srgbClr val="FFF14F"/>
      </a:accent1>
      <a:accent2>
        <a:srgbClr val="F1613F"/>
      </a:accent2>
      <a:accent3>
        <a:srgbClr val="E34597"/>
      </a:accent3>
      <a:accent4>
        <a:srgbClr val="67C3BB"/>
      </a:accent4>
      <a:accent5>
        <a:srgbClr val="5BFFFF"/>
      </a:accent5>
      <a:accent6>
        <a:srgbClr val="70FF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8cbfd63-0c0c-4a40-b6c2-91397a63e293">
      <Terms xmlns="http://schemas.microsoft.com/office/infopath/2007/PartnerControls"/>
    </lcf76f155ced4ddcb4097134ff3c332f>
    <TaxCatchAll xmlns="5aa87c49-2c72-4e82-8118-859c387cbb8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41C7568EC5AA644A4E9847DAEDC84D0" ma:contentTypeVersion="14" ma:contentTypeDescription="Create a new document." ma:contentTypeScope="" ma:versionID="b9b46ebdf400299dc4022b75093bec7e">
  <xsd:schema xmlns:xsd="http://www.w3.org/2001/XMLSchema" xmlns:xs="http://www.w3.org/2001/XMLSchema" xmlns:p="http://schemas.microsoft.com/office/2006/metadata/properties" xmlns:ns2="78cbfd63-0c0c-4a40-b6c2-91397a63e293" xmlns:ns3="5aa87c49-2c72-4e82-8118-859c387cbb83" targetNamespace="http://schemas.microsoft.com/office/2006/metadata/properties" ma:root="true" ma:fieldsID="d5a409ee4b13edca2e9f4ba580d25138" ns2:_="" ns3:_="">
    <xsd:import namespace="78cbfd63-0c0c-4a40-b6c2-91397a63e293"/>
    <xsd:import namespace="5aa87c49-2c72-4e82-8118-859c387cbb8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OCR"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cbfd63-0c0c-4a40-b6c2-91397a63e2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a384c4c-9704-46bd-9fbe-cc5170dd740d" ma:termSetId="09814cd3-568e-fe90-9814-8d621ff8fb84" ma:anchorId="fba54fb3-c3e1-fe81-a776-ca4b69148c4d" ma:open="true" ma:isKeyword="false">
      <xsd:complexType>
        <xsd:sequence>
          <xsd:element ref="pc:Terms" minOccurs="0" maxOccurs="1"/>
        </xsd:sequence>
      </xsd:complexType>
    </xsd:element>
    <xsd:element name="MediaServiceLocation" ma:index="15" nillable="true" ma:displayName="Location" ma:indexed="true"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aa87c49-2c72-4e82-8118-859c387cbb83"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0fec1b0-5220-4cae-8c34-67c9ade9cdf4}" ma:internalName="TaxCatchAll" ma:showField="CatchAllData" ma:web="5aa87c49-2c72-4e82-8118-859c387cbb83">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5A4048-1223-4FB1-AB8F-EC75505B9A34}">
  <ds:schemaRefs>
    <ds:schemaRef ds:uri="http://schemas.microsoft.com/office/2006/metadata/properties"/>
    <ds:schemaRef ds:uri="http://schemas.microsoft.com/office/infopath/2007/PartnerControls"/>
    <ds:schemaRef ds:uri="78cbfd63-0c0c-4a40-b6c2-91397a63e293"/>
    <ds:schemaRef ds:uri="5aa87c49-2c72-4e82-8118-859c387cbb83"/>
  </ds:schemaRefs>
</ds:datastoreItem>
</file>

<file path=customXml/itemProps2.xml><?xml version="1.0" encoding="utf-8"?>
<ds:datastoreItem xmlns:ds="http://schemas.openxmlformats.org/officeDocument/2006/customXml" ds:itemID="{5E2ADC9F-1C28-4BEF-AAD2-93D14E41B775}">
  <ds:schemaRefs>
    <ds:schemaRef ds:uri="http://schemas.microsoft.com/sharepoint/v3/contenttype/forms"/>
  </ds:schemaRefs>
</ds:datastoreItem>
</file>

<file path=customXml/itemProps3.xml><?xml version="1.0" encoding="utf-8"?>
<ds:datastoreItem xmlns:ds="http://schemas.openxmlformats.org/officeDocument/2006/customXml" ds:itemID="{6F58D6DA-F3DF-4809-AB40-32FFFAD87A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cbfd63-0c0c-4a40-b6c2-91397a63e293"/>
    <ds:schemaRef ds:uri="5aa87c49-2c72-4e82-8118-859c387cbb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2849</TotalTime>
  <Words>409</Words>
  <Application>Microsoft Office PowerPoint</Application>
  <PresentationFormat>On-screen Show (4:3)</PresentationFormat>
  <Paragraphs>80</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Naomi Kennedy</dc:creator>
  <cp:lastModifiedBy>Naomi Kennedy</cp:lastModifiedBy>
  <cp:revision>200</cp:revision>
  <dcterms:created xsi:type="dcterms:W3CDTF">1899-12-31T23:00:00Z</dcterms:created>
  <dcterms:modified xsi:type="dcterms:W3CDTF">2023-10-03T14:50:42Z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0x010100841C7568EC5AA644A4E9847DAEDC84D0</vt:lpwstr>
  </property>
  <property fmtid="{D5CDD505-2E9C-101B-9397-08002B2CF9AE}" pid="3" name="Order">
    <vt:r8>7023000</vt:r8>
  </property>
  <property fmtid="{D5CDD505-2E9C-101B-9397-08002B2CF9AE}" pid="4" name="MediaServiceImageTags">
    <vt:lpwstr/>
  </property>
</Properties>
</file>