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7"/>
  </p:notesMasterIdLst>
  <p:sldIdLst>
    <p:sldId id="284" r:id="rId5"/>
    <p:sldId id="328" r:id="rId6"/>
    <p:sldId id="257" r:id="rId7"/>
    <p:sldId id="330" r:id="rId8"/>
    <p:sldId id="354" r:id="rId9"/>
    <p:sldId id="355" r:id="rId10"/>
    <p:sldId id="332" r:id="rId11"/>
    <p:sldId id="342" r:id="rId12"/>
    <p:sldId id="343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4C14EB-B186-9A17-00E9-3B5ED8F2572F}" name="Yvonne Richards" initials="YR" userId="S::yvonne.richards@youngcitizens.org::642200f8-8d11-41fa-95e4-7bee6370f3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omi Kennedy" initials="NK" lastIdx="6" clrIdx="0">
    <p:extLst>
      <p:ext uri="{19B8F6BF-5375-455C-9EA6-DF929625EA0E}">
        <p15:presenceInfo xmlns:p15="http://schemas.microsoft.com/office/powerpoint/2012/main" userId="S-1-5-21-600606445-897779884-259006233-7092" providerId="AD"/>
      </p:ext>
    </p:extLst>
  </p:cmAuthor>
  <p:cmAuthor id="2" name="Baker McKenzie" initials="BMcK" lastIdx="1" clrIdx="1">
    <p:extLst>
      <p:ext uri="{19B8F6BF-5375-455C-9EA6-DF929625EA0E}">
        <p15:presenceInfo xmlns:p15="http://schemas.microsoft.com/office/powerpoint/2012/main" userId="Baker McKenzie" providerId="None"/>
      </p:ext>
    </p:extLst>
  </p:cmAuthor>
  <p:cmAuthor id="3" name="Thomas Roberts" initials="TR" lastIdx="1" clrIdx="2">
    <p:extLst>
      <p:ext uri="{19B8F6BF-5375-455C-9EA6-DF929625EA0E}">
        <p15:presenceInfo xmlns:p15="http://schemas.microsoft.com/office/powerpoint/2012/main" userId="Thomas Roberts" providerId="None"/>
      </p:ext>
    </p:extLst>
  </p:cmAuthor>
  <p:cmAuthor id="4" name="Yvonne Richards" initials="YR" lastIdx="9" clrIdx="3">
    <p:extLst>
      <p:ext uri="{19B8F6BF-5375-455C-9EA6-DF929625EA0E}">
        <p15:presenceInfo xmlns:p15="http://schemas.microsoft.com/office/powerpoint/2012/main" userId="S-1-5-21-600606445-897779884-259006233-8609" providerId="AD"/>
      </p:ext>
    </p:extLst>
  </p:cmAuthor>
  <p:cmAuthor id="5" name="Sarah Jasmi" initials="SJ" lastIdx="1" clrIdx="4">
    <p:extLst>
      <p:ext uri="{19B8F6BF-5375-455C-9EA6-DF929625EA0E}">
        <p15:presenceInfo xmlns:p15="http://schemas.microsoft.com/office/powerpoint/2012/main" userId="S-1-5-21-600606445-897779884-259006233-146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9553" autoAdjust="0"/>
  </p:normalViewPr>
  <p:slideViewPr>
    <p:cSldViewPr snapToGrid="0" snapToObjects="1">
      <p:cViewPr varScale="1">
        <p:scale>
          <a:sx n="49" d="100"/>
          <a:sy n="49" d="100"/>
        </p:scale>
        <p:origin x="1708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CBC14-A2D9-460C-A9DD-217D4520391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5CAAD-AA59-4DDC-BC5E-C0495C07A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94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020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022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926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86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521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461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49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669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38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22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178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899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523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7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8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69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467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382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30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45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6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DB7CA-CC1E-2746-BA2A-FDA54CE4A80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s://www.youtube.com/embed/iM4CKYCrW7Y" TargetMode="Externa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1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openxmlformats.org/officeDocument/2006/relationships/hyperlink" Target="https://www.surveymonkey.com/r/TBLL_2024_Voluntee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rveymonkey.com/r/TBLL_2024_Teacher" TargetMode="External"/><Relationship Id="rId5" Type="http://schemas.openxmlformats.org/officeDocument/2006/relationships/hyperlink" Target="https://www.surveymonkey.com/r/TBLL2024_Student" TargetMode="External"/><Relationship Id="rId10" Type="http://schemas.openxmlformats.org/officeDocument/2006/relationships/image" Target="../media/image54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87" y="0"/>
            <a:ext cx="9142413" cy="6858000"/>
          </a:xfrm>
          <a:prstGeom prst="rect">
            <a:avLst/>
          </a:pr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-560866" y="-1812577"/>
            <a:ext cx="10283823" cy="9150079"/>
          </a:xfrm>
          <a:custGeom>
            <a:avLst/>
            <a:gdLst>
              <a:gd name="connsiteX0" fmla="*/ 5151863 w 5151863"/>
              <a:gd name="connsiteY0" fmla="*/ 0 h 5006898"/>
              <a:gd name="connsiteX1" fmla="*/ 3724507 w 5151863"/>
              <a:gd name="connsiteY1" fmla="*/ 0 h 5006898"/>
              <a:gd name="connsiteX2" fmla="*/ 0 w 5151863"/>
              <a:gd name="connsiteY2" fmla="*/ 5006898 h 5006898"/>
              <a:gd name="connsiteX3" fmla="*/ 724829 w 5151863"/>
              <a:gd name="connsiteY3" fmla="*/ 5006898 h 5006898"/>
              <a:gd name="connsiteX4" fmla="*/ 5140712 w 5151863"/>
              <a:gd name="connsiteY4" fmla="*/ 2787805 h 5006898"/>
              <a:gd name="connsiteX5" fmla="*/ 5151863 w 5151863"/>
              <a:gd name="connsiteY5" fmla="*/ 0 h 5006898"/>
              <a:gd name="connsiteX0" fmla="*/ 5151863 w 5157737"/>
              <a:gd name="connsiteY0" fmla="*/ 0 h 5006898"/>
              <a:gd name="connsiteX1" fmla="*/ 3724507 w 5157737"/>
              <a:gd name="connsiteY1" fmla="*/ 0 h 5006898"/>
              <a:gd name="connsiteX2" fmla="*/ 0 w 5157737"/>
              <a:gd name="connsiteY2" fmla="*/ 5006898 h 5006898"/>
              <a:gd name="connsiteX3" fmla="*/ 724829 w 5157737"/>
              <a:gd name="connsiteY3" fmla="*/ 5006898 h 5006898"/>
              <a:gd name="connsiteX4" fmla="*/ 5157737 w 5157737"/>
              <a:gd name="connsiteY4" fmla="*/ 2770905 h 5006898"/>
              <a:gd name="connsiteX5" fmla="*/ 5151863 w 5157737"/>
              <a:gd name="connsiteY5" fmla="*/ 0 h 5006898"/>
              <a:gd name="connsiteX0" fmla="*/ 5151863 w 5153481"/>
              <a:gd name="connsiteY0" fmla="*/ 0 h 5006898"/>
              <a:gd name="connsiteX1" fmla="*/ 3724507 w 5153481"/>
              <a:gd name="connsiteY1" fmla="*/ 0 h 5006898"/>
              <a:gd name="connsiteX2" fmla="*/ 0 w 5153481"/>
              <a:gd name="connsiteY2" fmla="*/ 5006898 h 5006898"/>
              <a:gd name="connsiteX3" fmla="*/ 724829 w 5153481"/>
              <a:gd name="connsiteY3" fmla="*/ 5006898 h 5006898"/>
              <a:gd name="connsiteX4" fmla="*/ 5153481 w 5153481"/>
              <a:gd name="connsiteY4" fmla="*/ 2779355 h 5006898"/>
              <a:gd name="connsiteX5" fmla="*/ 5151863 w 5153481"/>
              <a:gd name="connsiteY5" fmla="*/ 0 h 500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3481" h="5006898">
                <a:moveTo>
                  <a:pt x="5151863" y="0"/>
                </a:moveTo>
                <a:lnTo>
                  <a:pt x="3724507" y="0"/>
                </a:lnTo>
                <a:lnTo>
                  <a:pt x="0" y="5006898"/>
                </a:lnTo>
                <a:lnTo>
                  <a:pt x="724829" y="5006898"/>
                </a:lnTo>
                <a:lnTo>
                  <a:pt x="5153481" y="2779355"/>
                </a:lnTo>
                <a:cubicBezTo>
                  <a:pt x="5152942" y="1852903"/>
                  <a:pt x="5152402" y="926452"/>
                  <a:pt x="51518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97098" y="2087831"/>
            <a:ext cx="3024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32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What’s the law got to do with me?</a:t>
            </a:r>
          </a:p>
        </p:txBody>
      </p:sp>
      <p:sp>
        <p:nvSpPr>
          <p:cNvPr id="17" name="Freeform 16"/>
          <p:cNvSpPr/>
          <p:nvPr/>
        </p:nvSpPr>
        <p:spPr>
          <a:xfrm>
            <a:off x="3360668" y="3496033"/>
            <a:ext cx="2108847" cy="2811392"/>
          </a:xfrm>
          <a:custGeom>
            <a:avLst/>
            <a:gdLst>
              <a:gd name="connsiteX0" fmla="*/ 2720898 w 2720898"/>
              <a:gd name="connsiteY0" fmla="*/ 0 h 3334215"/>
              <a:gd name="connsiteX1" fmla="*/ 2720898 w 2720898"/>
              <a:gd name="connsiteY1" fmla="*/ 3334215 h 3334215"/>
              <a:gd name="connsiteX2" fmla="*/ 0 w 2720898"/>
              <a:gd name="connsiteY2" fmla="*/ 3334215 h 3334215"/>
              <a:gd name="connsiteX3" fmla="*/ 2720898 w 2720898"/>
              <a:gd name="connsiteY3" fmla="*/ 0 h 33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0898" h="3334215">
                <a:moveTo>
                  <a:pt x="2720898" y="0"/>
                </a:moveTo>
                <a:lnTo>
                  <a:pt x="2720898" y="3334215"/>
                </a:lnTo>
                <a:lnTo>
                  <a:pt x="0" y="3334215"/>
                </a:lnTo>
                <a:lnTo>
                  <a:pt x="27208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-2480018" y="-600203"/>
            <a:ext cx="7396312" cy="7458203"/>
          </a:xfrm>
          <a:custGeom>
            <a:avLst/>
            <a:gdLst>
              <a:gd name="connsiteX0" fmla="*/ 0 w 4600876"/>
              <a:gd name="connsiteY0" fmla="*/ 0 h 4639377"/>
              <a:gd name="connsiteX1" fmla="*/ 4600876 w 4600876"/>
              <a:gd name="connsiteY1" fmla="*/ 2377440 h 4639377"/>
              <a:gd name="connsiteX2" fmla="*/ 4600876 w 4600876"/>
              <a:gd name="connsiteY2" fmla="*/ 4639377 h 4639377"/>
              <a:gd name="connsiteX3" fmla="*/ 3455470 w 4600876"/>
              <a:gd name="connsiteY3" fmla="*/ 4639377 h 4639377"/>
              <a:gd name="connsiteX4" fmla="*/ 0 w 4600876"/>
              <a:gd name="connsiteY4" fmla="*/ 0 h 463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876" h="4639377">
                <a:moveTo>
                  <a:pt x="0" y="0"/>
                </a:moveTo>
                <a:lnTo>
                  <a:pt x="4600876" y="2377440"/>
                </a:lnTo>
                <a:lnTo>
                  <a:pt x="4600876" y="4639377"/>
                </a:lnTo>
                <a:lnTo>
                  <a:pt x="3455470" y="46393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356821" y="3496033"/>
            <a:ext cx="2108847" cy="2811392"/>
          </a:xfrm>
          <a:custGeom>
            <a:avLst/>
            <a:gdLst>
              <a:gd name="connsiteX0" fmla="*/ 2720898 w 2720898"/>
              <a:gd name="connsiteY0" fmla="*/ 0 h 3334215"/>
              <a:gd name="connsiteX1" fmla="*/ 2720898 w 2720898"/>
              <a:gd name="connsiteY1" fmla="*/ 3334215 h 3334215"/>
              <a:gd name="connsiteX2" fmla="*/ 0 w 2720898"/>
              <a:gd name="connsiteY2" fmla="*/ 3334215 h 3334215"/>
              <a:gd name="connsiteX3" fmla="*/ 2720898 w 2720898"/>
              <a:gd name="connsiteY3" fmla="*/ 0 h 33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0898" h="3334215">
                <a:moveTo>
                  <a:pt x="2720898" y="0"/>
                </a:moveTo>
                <a:lnTo>
                  <a:pt x="2720898" y="3334215"/>
                </a:lnTo>
                <a:lnTo>
                  <a:pt x="0" y="3334215"/>
                </a:lnTo>
                <a:lnTo>
                  <a:pt x="2720898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868" y="6307423"/>
            <a:ext cx="3279448" cy="4523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11532" y="5827921"/>
            <a:ext cx="309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Sponsored by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8907" y="392907"/>
            <a:ext cx="1438040" cy="1438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265" y="233395"/>
            <a:ext cx="1595283" cy="15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1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806" y="1386341"/>
            <a:ext cx="5135699" cy="59380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school day starts with tutor time and then Remy heads off for science followed by maths.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maths, it’s break time followed by PE, then lunch. 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ts val="2800"/>
            </a:pPr>
            <a:r>
              <a:rPr lang="en-GB" sz="2400" dirty="0">
                <a:effectLst/>
                <a:latin typeface="Arial"/>
                <a:ea typeface="ArialMT"/>
                <a:cs typeface="Arial"/>
              </a:rPr>
              <a:t>In the afternoon Remy has a </a:t>
            </a:r>
          </a:p>
          <a:p>
            <a:pPr>
              <a:buClr>
                <a:schemeClr val="dk1"/>
              </a:buClr>
              <a:buSzPts val="2800"/>
            </a:pPr>
            <a:r>
              <a:rPr lang="en-GB" sz="2400" dirty="0">
                <a:latin typeface="Arial"/>
                <a:ea typeface="ArialMT"/>
                <a:cs typeface="Arial"/>
              </a:rPr>
              <a:t>30-minute </a:t>
            </a:r>
            <a:r>
              <a:rPr lang="en-GB" sz="2400" dirty="0">
                <a:effectLst/>
                <a:latin typeface="Arial"/>
                <a:ea typeface="ArialMT"/>
                <a:cs typeface="Arial"/>
              </a:rPr>
              <a:t>appointment with the school’s careers adviser. They talk about what options Remy wants to pick for GCSE.</a:t>
            </a:r>
            <a:r>
              <a:rPr lang="en-GB" sz="2400" dirty="0">
                <a:latin typeface="Arial"/>
                <a:ea typeface="ArialMT"/>
                <a:cs typeface="Arial"/>
              </a:rPr>
              <a:t> 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437" b="62563"/>
          <a:stretch/>
        </p:blipFill>
        <p:spPr>
          <a:xfrm>
            <a:off x="7745250" y="461748"/>
            <a:ext cx="1071348" cy="1356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87" t="13437" r="49063" b="64062"/>
          <a:stretch/>
        </p:blipFill>
        <p:spPr>
          <a:xfrm>
            <a:off x="5489309" y="2570116"/>
            <a:ext cx="842583" cy="8154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13" t="11187" r="27875" b="62563"/>
          <a:stretch/>
        </p:blipFill>
        <p:spPr>
          <a:xfrm>
            <a:off x="5737310" y="1140118"/>
            <a:ext cx="808608" cy="9513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88" b="64062"/>
          <a:stretch/>
        </p:blipFill>
        <p:spPr>
          <a:xfrm>
            <a:off x="8143530" y="1548602"/>
            <a:ext cx="1044168" cy="1302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99" t="70667" r="56897" b="7500"/>
          <a:stretch/>
        </p:blipFill>
        <p:spPr>
          <a:xfrm>
            <a:off x="5024348" y="2778556"/>
            <a:ext cx="4637615" cy="3970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B18D70-3C3D-4F8B-9A12-07768E11314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769" y="1517967"/>
            <a:ext cx="1664967" cy="18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63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445" y="1605677"/>
            <a:ext cx="5135699" cy="40259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school Remy gets the bus home, grabs their bike and heads off to do their paper round.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Arial"/>
                <a:ea typeface="Calibri"/>
                <a:cs typeface="Arial"/>
              </a:rPr>
              <a:t>When Remy gets home</a:t>
            </a:r>
            <a:r>
              <a:rPr lang="en-GB" sz="2400" dirty="0">
                <a:latin typeface="Arial"/>
                <a:ea typeface="Calibri"/>
                <a:cs typeface="Arial"/>
              </a:rPr>
              <a:t>,</a:t>
            </a:r>
            <a:r>
              <a:rPr lang="en-GB" sz="2400" dirty="0">
                <a:effectLst/>
                <a:latin typeface="Arial"/>
                <a:ea typeface="Calibri"/>
                <a:cs typeface="Arial"/>
              </a:rPr>
              <a:t> they have some French and English homework to do before they can relax.</a:t>
            </a:r>
            <a:r>
              <a:rPr lang="en-GB" sz="2400" dirty="0">
                <a:latin typeface="Arial"/>
                <a:ea typeface="Calibri"/>
                <a:cs typeface="Arial"/>
              </a:rPr>
              <a:t> 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165D9E-D8D4-4592-885D-AB727F66A7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110" y="1302367"/>
            <a:ext cx="1744061" cy="1982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3117B9-A84A-4DB1-BA34-4FB454357E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328" y="3790727"/>
            <a:ext cx="2007624" cy="172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4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445" y="1605677"/>
            <a:ext cx="5135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2800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After dinner Remy spends some time chatting with friends online before heading to bed.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445" y="4156752"/>
            <a:ext cx="8194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</a:rPr>
              <a:t>Task: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Complete </a:t>
            </a: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</a:rPr>
              <a:t>worksheet 1b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, matching the parts of Remy's day to the law.  </a:t>
            </a:r>
            <a:endParaRPr lang="en-GB" sz="2400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1586" y="1172311"/>
            <a:ext cx="1405650" cy="1426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305" y="2467183"/>
            <a:ext cx="1405650" cy="1405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038" y="2662217"/>
            <a:ext cx="1405650" cy="12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5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097" y="2024932"/>
            <a:ext cx="8590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Q: How does the law affect your daily life?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445" y="1274659"/>
            <a:ext cx="572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2: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95099" y="5427810"/>
            <a:ext cx="286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Interests?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1356" y="5427810"/>
            <a:ext cx="286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Travel?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6907" y="5362436"/>
            <a:ext cx="286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Education?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83356" y="5396436"/>
            <a:ext cx="286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Socialising?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190" y="4074876"/>
            <a:ext cx="1784078" cy="1230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278" y="3993500"/>
            <a:ext cx="1103897" cy="1297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12" y="4209189"/>
            <a:ext cx="1368622" cy="11205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78966" y="3829446"/>
            <a:ext cx="800634" cy="15669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5445" y="2784341"/>
            <a:ext cx="84582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latin typeface="Arial"/>
                <a:cs typeface="Arial"/>
              </a:rPr>
              <a:t>Challenge: </a:t>
            </a:r>
            <a:r>
              <a:rPr lang="en-GB" sz="2400" dirty="0">
                <a:latin typeface="Arial"/>
                <a:cs typeface="Arial"/>
              </a:rPr>
              <a:t>Use </a:t>
            </a:r>
            <a:r>
              <a:rPr lang="en-GB" sz="2400" b="1" dirty="0">
                <a:latin typeface="Arial"/>
                <a:cs typeface="Arial"/>
              </a:rPr>
              <a:t>worksheet 1c </a:t>
            </a:r>
            <a:r>
              <a:rPr lang="en-GB" sz="2400" dirty="0">
                <a:latin typeface="Arial"/>
                <a:cs typeface="Arial"/>
              </a:rPr>
              <a:t>to write a timeline of your day, describing all the ways you will interact with the law.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4"/>
          <a:stretch/>
        </p:blipFill>
        <p:spPr>
          <a:xfrm>
            <a:off x="7965552" y="3825733"/>
            <a:ext cx="682140" cy="728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9600" y="4625871"/>
            <a:ext cx="710828" cy="7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34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14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097" y="2024932"/>
            <a:ext cx="85905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With a partner list all the people or institutions you think are involved in making and changing the law in the UK.</a:t>
            </a:r>
            <a:endParaRPr lang="en-GB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445" y="1274659"/>
            <a:ext cx="572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3: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67939D-2140-4CD8-B382-6484AA7C48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7" y="3465207"/>
            <a:ext cx="1637614" cy="18371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3F4DF3-B421-4870-B5B7-508F1A3CBE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935" y="3486989"/>
            <a:ext cx="1637614" cy="18371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29AF06-406F-480D-A13B-3AF898600B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77981" y="3894493"/>
            <a:ext cx="1537907" cy="21031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50D3C6-2856-4105-9DB9-7E25892F1E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8318" y="3827113"/>
            <a:ext cx="791908" cy="20957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833BC2-840A-4B35-900C-F1DAB52A10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0258" y="4000655"/>
            <a:ext cx="855264" cy="19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66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444" y="1274659"/>
            <a:ext cx="830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3: Who makes the law?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F02EDB-A96D-49DE-AF27-612DED01B9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510" y="2027275"/>
            <a:ext cx="2537524" cy="1594044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205580-F9A0-4B45-84C7-DC509473C9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370" y="2027275"/>
            <a:ext cx="1758214" cy="1594044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6786C4-80BB-4986-882F-B277FFE542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490" y="2027275"/>
            <a:ext cx="2390322" cy="1594044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28" name="TextBox 6">
            <a:extLst>
              <a:ext uri="{FF2B5EF4-FFF2-40B4-BE49-F238E27FC236}">
                <a16:creationId xmlns:a16="http://schemas.microsoft.com/office/drawing/2014/main" id="{755916B4-EEF1-4907-B51D-826502588B42}"/>
              </a:ext>
            </a:extLst>
          </p:cNvPr>
          <p:cNvSpPr txBox="1"/>
          <p:nvPr/>
        </p:nvSpPr>
        <p:spPr>
          <a:xfrm>
            <a:off x="377837" y="3715598"/>
            <a:ext cx="1513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Prime Minister?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ABE35DF8-1584-4703-B00E-A414E8193458}"/>
              </a:ext>
            </a:extLst>
          </p:cNvPr>
          <p:cNvSpPr txBox="1"/>
          <p:nvPr/>
        </p:nvSpPr>
        <p:spPr>
          <a:xfrm>
            <a:off x="2663030" y="3708022"/>
            <a:ext cx="1694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MPs in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House of Commons?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A1E2A8E3-9F2E-4F9F-A57C-323D5B864ABD}"/>
              </a:ext>
            </a:extLst>
          </p:cNvPr>
          <p:cNvSpPr txBox="1"/>
          <p:nvPr/>
        </p:nvSpPr>
        <p:spPr>
          <a:xfrm>
            <a:off x="4710917" y="3680097"/>
            <a:ext cx="169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King?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id="{0B850AF4-DCD6-4B0A-9488-1607A19F112C}"/>
              </a:ext>
            </a:extLst>
          </p:cNvPr>
          <p:cNvSpPr txBox="1"/>
          <p:nvPr/>
        </p:nvSpPr>
        <p:spPr>
          <a:xfrm>
            <a:off x="6778284" y="3665015"/>
            <a:ext cx="169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House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Lords?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7C5331-4C1F-4305-8151-3DA9941B0B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39945" y="4411283"/>
            <a:ext cx="1081185" cy="1478543"/>
          </a:xfrm>
          <a:prstGeom prst="rect">
            <a:avLst/>
          </a:prstGeom>
        </p:spPr>
      </p:pic>
      <p:sp>
        <p:nvSpPr>
          <p:cNvPr id="33" name="TextBox 31">
            <a:extLst>
              <a:ext uri="{FF2B5EF4-FFF2-40B4-BE49-F238E27FC236}">
                <a16:creationId xmlns:a16="http://schemas.microsoft.com/office/drawing/2014/main" id="{A1A10E0A-8794-4332-B16E-C18194792441}"/>
              </a:ext>
            </a:extLst>
          </p:cNvPr>
          <p:cNvSpPr txBox="1"/>
          <p:nvPr/>
        </p:nvSpPr>
        <p:spPr>
          <a:xfrm>
            <a:off x="7621130" y="4940860"/>
            <a:ext cx="1513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general public?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4A2EA26-79EC-437B-AE2C-472BBA05EB7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58" y="1984873"/>
            <a:ext cx="1819770" cy="1848255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2" name="TextBox 1"/>
          <p:cNvSpPr txBox="1"/>
          <p:nvPr/>
        </p:nvSpPr>
        <p:spPr>
          <a:xfrm>
            <a:off x="181858" y="4852681"/>
            <a:ext cx="631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Task: </a:t>
            </a:r>
          </a:p>
          <a:p>
            <a:pPr defTabSz="457200"/>
            <a:r>
              <a:rPr lang="en-GB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Match the role to the correct description.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17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228E58-415C-48D7-AF08-2EDB5A504A93}"/>
              </a:ext>
            </a:extLst>
          </p:cNvPr>
          <p:cNvSpPr txBox="1"/>
          <p:nvPr/>
        </p:nvSpPr>
        <p:spPr>
          <a:xfrm>
            <a:off x="318375" y="1520856"/>
            <a:ext cx="86035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GB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Which of the roles has the power to make and change laws? Order the cards from most to least influential. </a:t>
            </a:r>
          </a:p>
          <a:p>
            <a:pPr defTabSz="457200"/>
            <a:endParaRPr lang="en-GB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457200"/>
            <a:endParaRPr lang="en-GB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GB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Arrow: Left-Right 5">
            <a:extLst>
              <a:ext uri="{FF2B5EF4-FFF2-40B4-BE49-F238E27FC236}">
                <a16:creationId xmlns:a16="http://schemas.microsoft.com/office/drawing/2014/main" id="{18D6F4AF-9E22-44A2-83DE-94E641150C48}"/>
              </a:ext>
            </a:extLst>
          </p:cNvPr>
          <p:cNvSpPr/>
          <p:nvPr/>
        </p:nvSpPr>
        <p:spPr>
          <a:xfrm>
            <a:off x="580953" y="2967395"/>
            <a:ext cx="8078346" cy="1776599"/>
          </a:xfrm>
          <a:prstGeom prst="leftRightArrow">
            <a:avLst/>
          </a:prstGeom>
          <a:solidFill>
            <a:schemeClr val="accent2"/>
          </a:solidFill>
          <a:ln>
            <a:solidFill>
              <a:srgbClr val="67C6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18375" y="4893079"/>
            <a:ext cx="237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Least influential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45179" y="4778904"/>
            <a:ext cx="237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Most influential </a:t>
            </a:r>
          </a:p>
        </p:txBody>
      </p:sp>
    </p:spTree>
    <p:extLst>
      <p:ext uri="{BB962C8B-B14F-4D97-AF65-F5344CB8AC3E}">
        <p14:creationId xmlns:p14="http://schemas.microsoft.com/office/powerpoint/2010/main" val="1811305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17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675" y="1350697"/>
            <a:ext cx="886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No single person has the power to make and change the law. It is the role of parliament to do this. </a:t>
            </a: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B47F411C-566C-4469-BE30-C64C927C3AA5}"/>
              </a:ext>
            </a:extLst>
          </p:cNvPr>
          <p:cNvSpPr txBox="1"/>
          <p:nvPr/>
        </p:nvSpPr>
        <p:spPr>
          <a:xfrm>
            <a:off x="2800086" y="2542917"/>
            <a:ext cx="359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House of Lords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EBDBA334-2178-455C-9212-32066E40D3DD}"/>
              </a:ext>
            </a:extLst>
          </p:cNvPr>
          <p:cNvSpPr txBox="1"/>
          <p:nvPr/>
        </p:nvSpPr>
        <p:spPr>
          <a:xfrm>
            <a:off x="376183" y="2535889"/>
            <a:ext cx="272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House of Commons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59F2136F-43C3-4EA8-98E4-77427AD402FF}"/>
              </a:ext>
            </a:extLst>
          </p:cNvPr>
          <p:cNvSpPr txBox="1"/>
          <p:nvPr/>
        </p:nvSpPr>
        <p:spPr>
          <a:xfrm>
            <a:off x="6501806" y="2500211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Monarchy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5A19F4F0-9FDB-455D-BBB6-7C780F981B21}"/>
              </a:ext>
            </a:extLst>
          </p:cNvPr>
          <p:cNvSpPr txBox="1"/>
          <p:nvPr/>
        </p:nvSpPr>
        <p:spPr>
          <a:xfrm>
            <a:off x="295162" y="4751523"/>
            <a:ext cx="277632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latin typeface="Arial"/>
                <a:cs typeface="Arial"/>
              </a:rPr>
              <a:t>650 elected MPs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debate and vote on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changes to the law.</a:t>
            </a: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537CF4B3-C0C9-40E6-A72E-74E0187DB293}"/>
              </a:ext>
            </a:extLst>
          </p:cNvPr>
          <p:cNvSpPr txBox="1"/>
          <p:nvPr/>
        </p:nvSpPr>
        <p:spPr>
          <a:xfrm>
            <a:off x="3071484" y="4616590"/>
            <a:ext cx="327080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latin typeface="Arial"/>
                <a:cs typeface="Arial"/>
              </a:rPr>
              <a:t>800 appointed Lords and Baronesses check and 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challenge the government, debate suggested changes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to the law.  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B40963BA-22B9-49B8-8CBB-FED0430FFBD2}"/>
              </a:ext>
            </a:extLst>
          </p:cNvPr>
          <p:cNvSpPr txBox="1"/>
          <p:nvPr/>
        </p:nvSpPr>
        <p:spPr>
          <a:xfrm>
            <a:off x="6596361" y="4638440"/>
            <a:ext cx="252224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latin typeface="Arial"/>
                <a:cs typeface="Arial"/>
              </a:rPr>
              <a:t>The King</a:t>
            </a:r>
          </a:p>
          <a:p>
            <a:pPr algn="ctr"/>
            <a:r>
              <a:rPr lang="en-GB" sz="1600">
                <a:latin typeface="Arial"/>
                <a:cs typeface="Arial"/>
              </a:rPr>
              <a:t>gives Royal </a:t>
            </a:r>
            <a:r>
              <a:rPr lang="en-GB" sz="1600" dirty="0">
                <a:latin typeface="Arial"/>
                <a:cs typeface="Arial"/>
              </a:rPr>
              <a:t>A</a:t>
            </a:r>
            <a:r>
              <a:rPr lang="en-GB" sz="1600">
                <a:latin typeface="Arial"/>
                <a:cs typeface="Arial"/>
              </a:rPr>
              <a:t>ssent </a:t>
            </a:r>
            <a:r>
              <a:rPr lang="en-GB" sz="1600" dirty="0">
                <a:latin typeface="Arial"/>
                <a:cs typeface="Arial"/>
              </a:rPr>
              <a:t>to new laws. (The last time they refused was 1708!)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455AFF8-559E-4933-9817-A83B89976AD4}"/>
              </a:ext>
            </a:extLst>
          </p:cNvPr>
          <p:cNvCxnSpPr/>
          <p:nvPr/>
        </p:nvCxnSpPr>
        <p:spPr>
          <a:xfrm>
            <a:off x="1683323" y="4159251"/>
            <a:ext cx="0" cy="4435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4723265-BDCF-46E7-AEF9-D26C4A60A710}"/>
              </a:ext>
            </a:extLst>
          </p:cNvPr>
          <p:cNvCxnSpPr/>
          <p:nvPr/>
        </p:nvCxnSpPr>
        <p:spPr>
          <a:xfrm>
            <a:off x="4725231" y="4107820"/>
            <a:ext cx="0" cy="4435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00FA43A-94D4-4738-9CA9-064EB147AA3E}"/>
              </a:ext>
            </a:extLst>
          </p:cNvPr>
          <p:cNvCxnSpPr/>
          <p:nvPr/>
        </p:nvCxnSpPr>
        <p:spPr>
          <a:xfrm>
            <a:off x="7644807" y="4121550"/>
            <a:ext cx="0" cy="4435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812" y="3040670"/>
            <a:ext cx="975990" cy="9515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57" y="2860963"/>
            <a:ext cx="2063372" cy="120114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1084" y="2875217"/>
            <a:ext cx="2063372" cy="12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1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912" y="1450372"/>
            <a:ext cx="5733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Watch this video to find out more about how laws are made -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video link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/>
            <a:endParaRPr lang="en-US" sz="2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lvl="0"/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Q: Why do you think the power to </a:t>
            </a:r>
          </a:p>
          <a:p>
            <a:pPr lvl="0"/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     change the law sits with more than</a:t>
            </a:r>
          </a:p>
          <a:p>
            <a:pPr lvl="0"/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     one group of people? </a:t>
            </a:r>
          </a:p>
          <a:p>
            <a:pPr lvl="0"/>
            <a:endParaRPr lang="en-US" sz="2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lvl="0"/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Q: Whilst you and me don’t have </a:t>
            </a:r>
          </a:p>
          <a:p>
            <a:pPr lvl="0"/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     direct power to change the law we</a:t>
            </a:r>
          </a:p>
          <a:p>
            <a:pPr lvl="0"/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     can still influence it. What actions </a:t>
            </a:r>
          </a:p>
          <a:p>
            <a:pPr lvl="0"/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     could you take to influence the </a:t>
            </a:r>
          </a:p>
          <a:p>
            <a:pPr lvl="0"/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     law? </a:t>
            </a:r>
            <a:endParaRPr lang="en-GB" sz="2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3F4DF3-B421-4870-B5B7-508F1A3CBE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335" y="1101208"/>
            <a:ext cx="1637614" cy="1837113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>
          <a:xfrm>
            <a:off x="3715025" y="1230826"/>
            <a:ext cx="5128186" cy="5171098"/>
          </a:xfrm>
          <a:custGeom>
            <a:avLst/>
            <a:gdLst>
              <a:gd name="connsiteX0" fmla="*/ 0 w 4600876"/>
              <a:gd name="connsiteY0" fmla="*/ 0 h 4639377"/>
              <a:gd name="connsiteX1" fmla="*/ 4600876 w 4600876"/>
              <a:gd name="connsiteY1" fmla="*/ 2377440 h 4639377"/>
              <a:gd name="connsiteX2" fmla="*/ 4600876 w 4600876"/>
              <a:gd name="connsiteY2" fmla="*/ 4639377 h 4639377"/>
              <a:gd name="connsiteX3" fmla="*/ 3455470 w 4600876"/>
              <a:gd name="connsiteY3" fmla="*/ 4639377 h 4639377"/>
              <a:gd name="connsiteX4" fmla="*/ 0 w 4600876"/>
              <a:gd name="connsiteY4" fmla="*/ 0 h 463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876" h="4639377">
                <a:moveTo>
                  <a:pt x="0" y="0"/>
                </a:moveTo>
                <a:lnTo>
                  <a:pt x="4600876" y="2377440"/>
                </a:lnTo>
                <a:lnTo>
                  <a:pt x="4600876" y="4639377"/>
                </a:lnTo>
                <a:lnTo>
                  <a:pt x="3455470" y="463937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2274" t="36435" b="108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69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193" y="1274659"/>
            <a:ext cx="7172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4: The changing law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A7575-B11E-440C-A310-5CAAE258BBE2}"/>
              </a:ext>
            </a:extLst>
          </p:cNvPr>
          <p:cNvSpPr txBox="1"/>
          <p:nvPr/>
        </p:nvSpPr>
        <p:spPr>
          <a:xfrm>
            <a:off x="179193" y="2007028"/>
            <a:ext cx="9301691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b="1" dirty="0">
                <a:latin typeface="Arial"/>
                <a:cs typeface="Arial"/>
              </a:rPr>
              <a:t>At any one time there can be hundreds of bills being examined in parliament. </a:t>
            </a:r>
            <a:r>
              <a:rPr lang="en-GB" sz="2200" dirty="0">
                <a:latin typeface="Arial"/>
                <a:cs typeface="Arial"/>
              </a:rPr>
              <a:t>Changes could be anything from the introduction of a new law, to a tiny amendment to an existing one. 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/>
                <a:cs typeface="Arial"/>
              </a:rPr>
              <a:t>What impact do these changes have? Read the information on </a:t>
            </a:r>
            <a:r>
              <a:rPr lang="en-GB" sz="2200" b="1" dirty="0">
                <a:latin typeface="Arial"/>
                <a:cs typeface="Arial"/>
              </a:rPr>
              <a:t>worksheet 3 </a:t>
            </a:r>
            <a:r>
              <a:rPr lang="en-GB" sz="2200" dirty="0">
                <a:latin typeface="Arial"/>
                <a:cs typeface="Arial"/>
              </a:rPr>
              <a:t>and consider: 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Q: Why was the law changed?</a:t>
            </a:r>
          </a:p>
          <a:p>
            <a:r>
              <a:rPr lang="en-GB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Q: What impact will the change have on the characters described? </a:t>
            </a:r>
          </a:p>
          <a:p>
            <a:r>
              <a:rPr lang="en-GB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Q: Who else might be impacted by the change?</a:t>
            </a:r>
          </a:p>
          <a:p>
            <a:r>
              <a:rPr lang="en-GB" sz="2200" b="1" dirty="0">
                <a:latin typeface="Arial"/>
                <a:ea typeface="Calibri"/>
                <a:cs typeface="Arial"/>
              </a:rPr>
              <a:t>Q: Do you agree with the change? Why/why not?</a:t>
            </a:r>
            <a:endParaRPr lang="en-GB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3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09474" y="1050228"/>
            <a:ext cx="5142786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1200" b="1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 national campaign to teach young people about the law.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b="1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  <a:sym typeface="Helvetica Neue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chemeClr val="accent4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445" y="1140118"/>
            <a:ext cx="2419629" cy="24196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826" y="3518627"/>
            <a:ext cx="6642713" cy="294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Thousands of teachers and 200,000 young people have taken part so far. Now it’s your turn to get involved.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Join the conversation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@</a:t>
            </a:r>
            <a:r>
              <a:rPr lang="en-GB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YoungCitizensUK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#</a:t>
            </a:r>
            <a:r>
              <a:rPr lang="en-GB" sz="2400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TheBigLegalLesson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en-US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778" y="4198352"/>
            <a:ext cx="1726656" cy="15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444" y="1274659"/>
            <a:ext cx="830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5: Making your voice heard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A7575-B11E-440C-A310-5CAAE258BBE2}"/>
              </a:ext>
            </a:extLst>
          </p:cNvPr>
          <p:cNvSpPr txBox="1"/>
          <p:nvPr/>
        </p:nvSpPr>
        <p:spPr>
          <a:xfrm>
            <a:off x="275446" y="1992563"/>
            <a:ext cx="8110566" cy="2584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Using all you have learnt, think about one change to the law you would like to see.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worksheet 5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plan how you could effectively communicate with people in power about this change.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 dirty="0"/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3F4DF3-B421-4870-B5B7-508F1A3CBE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172" y="4392470"/>
            <a:ext cx="1400493" cy="1571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60" y="4061682"/>
            <a:ext cx="2241884" cy="2241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3240" y="4392470"/>
            <a:ext cx="2487220" cy="14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59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21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59" y="1274659"/>
            <a:ext cx="830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A7575-B11E-440C-A310-5CAAE258BBE2}"/>
              </a:ext>
            </a:extLst>
          </p:cNvPr>
          <p:cNvSpPr txBox="1"/>
          <p:nvPr/>
        </p:nvSpPr>
        <p:spPr>
          <a:xfrm>
            <a:off x="167159" y="2083035"/>
            <a:ext cx="8736207" cy="35814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Arial"/>
                <a:cs typeface="Arial"/>
              </a:rPr>
              <a:t>Look back at the definitions and facts you wrote in Activity 1.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Q: Do you need to change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    any of your facts?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Q: What new facts could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you add?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 dirty="0"/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70" b="90000" l="9991" r="97826">
                        <a14:foregroundMark x1="31221" y1="62364" x2="31221" y2="62364"/>
                        <a14:foregroundMark x1="28076" y1="69152" x2="28076" y2="69152"/>
                        <a14:foregroundMark x1="26364" y1="62788" x2="26364" y2="62788"/>
                        <a14:foregroundMark x1="36864" y1="35697" x2="36864" y2="35697"/>
                        <a14:foregroundMark x1="27845" y1="34848" x2="27845" y2="34848"/>
                        <a14:foregroundMark x1="40888" y1="19697" x2="40888" y2="19697"/>
                        <a14:foregroundMark x1="55597" y1="31939" x2="55597" y2="31939"/>
                        <a14:foregroundMark x1="69195" y1="32788" x2="69195" y2="32788"/>
                        <a14:foregroundMark x1="78400" y1="23758" x2="78400" y2="23758"/>
                        <a14:foregroundMark x1="61563" y1="34182" x2="61563" y2="34182"/>
                        <a14:foregroundMark x1="79463" y1="20000" x2="79463" y2="20000"/>
                        <a14:foregroundMark x1="80435" y1="19152" x2="80435" y2="19152"/>
                        <a14:foregroundMark x1="80527" y1="21394" x2="80527" y2="21394"/>
                        <a14:foregroundMark x1="80759" y1="22909" x2="80759" y2="22909"/>
                        <a14:foregroundMark x1="86864" y1="13333" x2="86864" y2="13333"/>
                        <a14:foregroundMark x1="84320" y1="20000" x2="84320" y2="20000"/>
                        <a14:foregroundMark x1="87650" y1="17091" x2="87650" y2="17091"/>
                        <a14:foregroundMark x1="84043" y1="17091" x2="84043" y2="17091"/>
                        <a14:foregroundMark x1="88390" y1="10000" x2="88390" y2="10000"/>
                        <a14:foregroundMark x1="81267" y1="12485" x2="81267" y2="12485"/>
                        <a14:foregroundMark x1="92599" y1="16970" x2="92599" y2="16970"/>
                        <a14:foregroundMark x1="71508" y1="31515" x2="71508" y2="31515"/>
                        <a14:foregroundMark x1="87188" y1="35394" x2="87188" y2="35394"/>
                        <a14:foregroundMark x1="91674" y1="31697" x2="91674" y2="31697"/>
                        <a14:foregroundMark x1="84551" y1="31273" x2="84551" y2="31273"/>
                        <a14:foregroundMark x1="81591" y1="11091" x2="81591" y2="11091"/>
                        <a14:foregroundMark x1="82007" y1="9333" x2="82007" y2="9333"/>
                        <a14:foregroundMark x1="65356" y1="24303" x2="65356" y2="24303"/>
                        <a14:foregroundMark x1="71323" y1="23333" x2="71323" y2="23333"/>
                        <a14:foregroundMark x1="72063" y1="26970" x2="72063" y2="26970"/>
                        <a14:foregroundMark x1="76272" y1="24606" x2="76272" y2="24606"/>
                        <a14:foregroundMark x1="76272" y1="26000" x2="76272" y2="26000"/>
                        <a14:foregroundMark x1="78215" y1="25818" x2="78215" y2="25818"/>
                        <a14:foregroundMark x1="69704" y1="26970" x2="69704" y2="26970"/>
                        <a14:foregroundMark x1="69288" y1="23212" x2="69288" y2="23212"/>
                        <a14:foregroundMark x1="79232" y1="31273" x2="79232" y2="31273"/>
                        <a14:foregroundMark x1="42599" y1="37333" x2="42599" y2="37333"/>
                        <a14:foregroundMark x1="50093" y1="24727" x2="50093" y2="24727"/>
                        <a14:foregroundMark x1="30296" y1="30848" x2="30296" y2="30848"/>
                        <a14:foregroundMark x1="51249" y1="37939" x2="51249" y2="37939"/>
                        <a14:foregroundMark x1="51156" y1="33455" x2="51156" y2="33455"/>
                        <a14:foregroundMark x1="37280" y1="25697" x2="37280" y2="25697"/>
                        <a14:foregroundMark x1="31684" y1="26242" x2="31684" y2="26242"/>
                        <a14:foregroundMark x1="46485" y1="25030" x2="46485" y2="25030"/>
                        <a14:foregroundMark x1="47132" y1="28182" x2="47132" y2="28182"/>
                        <a14:foregroundMark x1="41628" y1="27636" x2="41628" y2="27636"/>
                        <a14:foregroundMark x1="57401" y1="45576" x2="57401" y2="45576"/>
                        <a14:foregroundMark x1="75347" y1="55030" x2="75347" y2="55030"/>
                        <a14:foregroundMark x1="82655" y1="50667" x2="82655" y2="50667"/>
                        <a14:foregroundMark x1="85615" y1="65030" x2="85615" y2="65030"/>
                        <a14:foregroundMark x1="73636" y1="51697" x2="73636" y2="51697"/>
                        <a14:foregroundMark x1="79880" y1="45152" x2="79880" y2="45152"/>
                        <a14:foregroundMark x1="74607" y1="67091" x2="74607" y2="67091"/>
                        <a14:foregroundMark x1="71600" y1="56667" x2="71600" y2="56667"/>
                        <a14:foregroundMark x1="85106" y1="49455" x2="85106" y2="49455"/>
                        <a14:foregroundMark x1="85615" y1="46970" x2="85615" y2="46970"/>
                        <a14:foregroundMark x1="88899" y1="53636" x2="88899" y2="53636"/>
                        <a14:foregroundMark x1="86031" y1="51515" x2="86031" y2="51515"/>
                        <a14:foregroundMark x1="82239" y1="48606" x2="82239" y2="48606"/>
                        <a14:foregroundMark x1="80759" y1="46121" x2="80759" y2="46121"/>
                        <a14:foregroundMark x1="79047" y1="55818" x2="79047" y2="55818"/>
                        <a14:foregroundMark x1="50093" y1="50121" x2="50093" y2="50121"/>
                        <a14:foregroundMark x1="46809" y1="44000" x2="46809" y2="44000"/>
                        <a14:foregroundMark x1="47965" y1="46545" x2="47965" y2="46545"/>
                        <a14:foregroundMark x1="49676" y1="49576" x2="49676" y2="49576"/>
                        <a14:foregroundMark x1="35245" y1="51394" x2="35245" y2="51394"/>
                        <a14:foregroundMark x1="37697" y1="43636" x2="37697" y2="43636"/>
                        <a14:foregroundMark x1="37049" y1="45697" x2="37049" y2="45697"/>
                        <a14:foregroundMark x1="36448" y1="46788" x2="36448" y2="46788"/>
                        <a14:foregroundMark x1="35800" y1="48909" x2="35800" y2="48909"/>
                        <a14:foregroundMark x1="36216" y1="62364" x2="36216" y2="62364"/>
                        <a14:foregroundMark x1="30712" y1="54000" x2="30712" y2="54000"/>
                        <a14:foregroundMark x1="33904" y1="56970" x2="33904" y2="56970"/>
                        <a14:foregroundMark x1="29417" y1="51939" x2="29417" y2="51939"/>
                        <a14:foregroundMark x1="26688" y1="52788" x2="26688" y2="52788"/>
                        <a14:foregroundMark x1="52960" y1="64848" x2="52960" y2="64848"/>
                        <a14:foregroundMark x1="58464" y1="52788" x2="58464" y2="52788"/>
                        <a14:foregroundMark x1="46300" y1="64424" x2="46300" y2="64424"/>
                        <a14:foregroundMark x1="60592" y1="55576" x2="60592" y2="55576"/>
                        <a14:foregroundMark x1="61332" y1="65576" x2="61332" y2="65576"/>
                        <a14:foregroundMark x1="54117" y1="52667" x2="54117" y2="52667"/>
                        <a14:foregroundMark x1="61147" y1="60970" x2="61147" y2="60970"/>
                        <a14:foregroundMark x1="59204" y1="54182" x2="59204" y2="54182"/>
                        <a14:foregroundMark x1="56892" y1="58182" x2="56892" y2="58182"/>
                        <a14:foregroundMark x1="49491" y1="57939" x2="49491" y2="57939"/>
                        <a14:foregroundMark x1="56152" y1="66970" x2="56152" y2="66970"/>
                        <a14:foregroundMark x1="58372" y1="63030" x2="58372" y2="63030"/>
                        <a14:foregroundMark x1="49584" y1="63333" x2="49584" y2="63333"/>
                        <a14:foregroundMark x1="76179" y1="61939" x2="76179" y2="61939"/>
                        <a14:foregroundMark x1="46207" y1="39030" x2="46207" y2="39030"/>
                        <a14:backgroundMark x1="24561" y1="14182" x2="24561" y2="1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586" y="2358189"/>
            <a:ext cx="6407414" cy="48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3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10736"/>
            <a:ext cx="8975560" cy="21852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14300" indent="0" algn="ctr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Share your ideas for new laws!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en-GB" sz="2800" b="1" dirty="0">
                <a:latin typeface="Arial"/>
                <a:cs typeface="Arial"/>
              </a:rPr>
              <a:t>@YoungCitizensUK #TheBigLegalLesson</a:t>
            </a:r>
            <a:endParaRPr lang="en-GB" sz="2800" dirty="0">
              <a:latin typeface="Arial"/>
              <a:cs typeface="Arial"/>
            </a:endParaRPr>
          </a:p>
          <a:p>
            <a:pPr marL="114300" indent="0" algn="ctr">
              <a:buNone/>
            </a:pP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Tell us what you thought by filling in a short survey</a:t>
            </a:r>
            <a:endParaRPr lang="en-GB" sz="2400" dirty="0">
              <a:latin typeface="Century Gothic" panose="020B0502020202020204" pitchFamily="34" charset="0"/>
            </a:endParaRPr>
          </a:p>
          <a:p>
            <a:pPr lvl="0"/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50D38A-C3DD-4C7D-BCB4-E8E848CB0B6D}"/>
              </a:ext>
            </a:extLst>
          </p:cNvPr>
          <p:cNvSpPr txBox="1"/>
          <p:nvPr/>
        </p:nvSpPr>
        <p:spPr>
          <a:xfrm>
            <a:off x="-407430" y="5036804"/>
            <a:ext cx="3396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Student survey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A3EB74-A998-4C01-AA8A-6CC7E574D999}"/>
              </a:ext>
            </a:extLst>
          </p:cNvPr>
          <p:cNvSpPr txBox="1"/>
          <p:nvPr/>
        </p:nvSpPr>
        <p:spPr>
          <a:xfrm>
            <a:off x="6018459" y="5033198"/>
            <a:ext cx="3396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Teacher Survey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2FD6C7-6944-4C2B-8124-D311BBEBB86A}"/>
              </a:ext>
            </a:extLst>
          </p:cNvPr>
          <p:cNvSpPr txBox="1"/>
          <p:nvPr/>
        </p:nvSpPr>
        <p:spPr>
          <a:xfrm>
            <a:off x="2867441" y="5041567"/>
            <a:ext cx="3396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Legal Volunteer Survey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2CA86-F874-41E4-B873-AF0A8D1D07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611" y="3575710"/>
            <a:ext cx="1370610" cy="1370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051E15-0D1B-43E9-B558-85E6C58E3B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0483" y="3520799"/>
            <a:ext cx="1370610" cy="13706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75034A-AF2C-4A89-80BA-9C165D7FDE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8993" y="3515156"/>
            <a:ext cx="1370611" cy="13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5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chemeClr val="accent4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F4288C-343C-463B-ACFE-297D3EEEAECA}"/>
              </a:ext>
            </a:extLst>
          </p:cNvPr>
          <p:cNvSpPr txBox="1"/>
          <p:nvPr/>
        </p:nvSpPr>
        <p:spPr>
          <a:xfrm>
            <a:off x="275445" y="1354566"/>
            <a:ext cx="8476815" cy="501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By the end of this lesson(s) you will be able to: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Explain what the rule of law is;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Identify how the law impacts your daily life;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Examine who is responsible for making and changing laws in the UK;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Consider the impact that recent changes to the law will have on your life;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Describe a change you would like to make to the law;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Identify what actions you could take to make your voice heard by those in positions of power. </a:t>
            </a:r>
            <a:endParaRPr lang="en-GB" sz="18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57200"/>
            <a:endParaRPr lang="en-US" sz="2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8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0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Activity 1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471" y="2175704"/>
            <a:ext cx="8665739" cy="424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Oxford dictionary describes laws as: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“The system of rules which a particular country or community recognises as regulating the actions of its members and which it may enforce by the imposition of penalties.”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Task: </a:t>
            </a:r>
          </a:p>
          <a:p>
            <a:pPr indent="-457200">
              <a:buSzPts val="2800"/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Create a simpler definition. </a:t>
            </a:r>
          </a:p>
          <a:p>
            <a:pPr indent="-457200">
              <a:buSzPts val="2800"/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facts do you already know about the law? </a:t>
            </a:r>
          </a:p>
          <a:p>
            <a:endParaRPr lang="en-GB" sz="21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2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922" y="1177672"/>
            <a:ext cx="1726656" cy="15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0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rule of law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472" y="2004085"/>
            <a:ext cx="896652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principle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which all people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including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itself, are accountable to the same laws. Laws should be …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680023" y="5072934"/>
            <a:ext cx="1510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Publicly declared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8000" y="4981480"/>
            <a:ext cx="1510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Equally enforced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5854" y="4988155"/>
            <a:ext cx="2295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Accessible and impartial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45" y="3259365"/>
            <a:ext cx="1728790" cy="1728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019" y="3212212"/>
            <a:ext cx="1989438" cy="19894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871" y="3499937"/>
            <a:ext cx="1770433" cy="13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354050"/>
            <a:ext cx="87499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Balance of powers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4260ECDD-17EC-4A1E-9784-25B8BBBDE182}"/>
              </a:ext>
            </a:extLst>
          </p:cNvPr>
          <p:cNvSpPr txBox="1"/>
          <p:nvPr/>
        </p:nvSpPr>
        <p:spPr>
          <a:xfrm>
            <a:off x="2869025" y="2120503"/>
            <a:ext cx="3591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Government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F0F38D7C-F82D-44F1-BF50-354B7D769BCF}"/>
              </a:ext>
            </a:extLst>
          </p:cNvPr>
          <p:cNvSpPr txBox="1"/>
          <p:nvPr/>
        </p:nvSpPr>
        <p:spPr>
          <a:xfrm>
            <a:off x="364296" y="2112251"/>
            <a:ext cx="2286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Parliament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31256954-3450-4FE8-A94B-E6059C92CAFD}"/>
              </a:ext>
            </a:extLst>
          </p:cNvPr>
          <p:cNvSpPr txBox="1"/>
          <p:nvPr/>
        </p:nvSpPr>
        <p:spPr>
          <a:xfrm>
            <a:off x="6234185" y="2112251"/>
            <a:ext cx="3070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Justice System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6E352A33-E21B-46CE-B1D9-8BBE806FC16C}"/>
              </a:ext>
            </a:extLst>
          </p:cNvPr>
          <p:cNvSpPr txBox="1"/>
          <p:nvPr/>
        </p:nvSpPr>
        <p:spPr>
          <a:xfrm>
            <a:off x="-288573" y="5069258"/>
            <a:ext cx="3591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Legislature -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makes and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changes laws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E3410EF5-45A5-4818-B32F-05C6D15AD009}"/>
              </a:ext>
            </a:extLst>
          </p:cNvPr>
          <p:cNvSpPr txBox="1"/>
          <p:nvPr/>
        </p:nvSpPr>
        <p:spPr>
          <a:xfrm>
            <a:off x="3168890" y="5053736"/>
            <a:ext cx="3009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Executive –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puts laws into practice and makes policy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F6C615FD-389D-4715-8A95-10590D35BD30}"/>
              </a:ext>
            </a:extLst>
          </p:cNvPr>
          <p:cNvSpPr txBox="1"/>
          <p:nvPr/>
        </p:nvSpPr>
        <p:spPr>
          <a:xfrm>
            <a:off x="6739160" y="5069258"/>
            <a:ext cx="2131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Judiciary –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upholds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law</a:t>
            </a:r>
          </a:p>
        </p:txBody>
      </p:sp>
      <p:pic>
        <p:nvPicPr>
          <p:cNvPr id="23" name="Picture 22" descr="Image result for government logo uk">
            <a:extLst>
              <a:ext uri="{FF2B5EF4-FFF2-40B4-BE49-F238E27FC236}">
                <a16:creationId xmlns:a16="http://schemas.microsoft.com/office/drawing/2014/main" id="{29D2AB1E-1376-40AE-A9FD-5079C077B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5777" y="2616912"/>
            <a:ext cx="3053540" cy="173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7448AC6-F665-47EA-BE77-E98A8E0BF4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166" y="2721390"/>
            <a:ext cx="1697751" cy="15239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80996C3-3E18-4918-B9C0-CA19DB20CA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00" y="2769597"/>
            <a:ext cx="2339526" cy="1523031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27AA5D-3E4F-4831-AD44-114DA2C2D97E}"/>
              </a:ext>
            </a:extLst>
          </p:cNvPr>
          <p:cNvCxnSpPr/>
          <p:nvPr/>
        </p:nvCxnSpPr>
        <p:spPr>
          <a:xfrm>
            <a:off x="1510694" y="4504029"/>
            <a:ext cx="0" cy="4435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9E31CE9-8B54-4C7F-B6C8-C5451DB70E9B}"/>
              </a:ext>
            </a:extLst>
          </p:cNvPr>
          <p:cNvCxnSpPr/>
          <p:nvPr/>
        </p:nvCxnSpPr>
        <p:spPr>
          <a:xfrm>
            <a:off x="4458405" y="4443506"/>
            <a:ext cx="0" cy="4435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A97C7BA-D954-4AD0-894B-734342EE1CD5}"/>
              </a:ext>
            </a:extLst>
          </p:cNvPr>
          <p:cNvCxnSpPr/>
          <p:nvPr/>
        </p:nvCxnSpPr>
        <p:spPr>
          <a:xfrm>
            <a:off x="7769549" y="4434647"/>
            <a:ext cx="0" cy="4435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0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414201"/>
            <a:ext cx="87499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rule of law aims to 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7121" y="4556655"/>
            <a:ext cx="2588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keep us 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safe and protect our rights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401" y="4685985"/>
            <a:ext cx="2205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keep order and prevent chaos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82259" y="4685986"/>
            <a:ext cx="259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limit the power of those in charge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360" y="2377579"/>
            <a:ext cx="2179076" cy="21790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2990" y="2410307"/>
            <a:ext cx="2305199" cy="2255372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2256" y="1664791"/>
            <a:ext cx="3638535" cy="363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2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322454"/>
            <a:ext cx="87499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137" y="2278496"/>
            <a:ext cx="5160885" cy="51608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84A551-4A4B-4055-A699-43C881D2DD7B}"/>
              </a:ext>
            </a:extLst>
          </p:cNvPr>
          <p:cNvSpPr txBox="1"/>
          <p:nvPr/>
        </p:nvSpPr>
        <p:spPr>
          <a:xfrm>
            <a:off x="188316" y="1823660"/>
            <a:ext cx="9064176" cy="445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Some young people think that the law has nothing to do with them, because they are not able to do lots of the things that adults can. </a:t>
            </a:r>
          </a:p>
          <a:p>
            <a:pPr lvl="0">
              <a:buClr>
                <a:schemeClr val="dk1"/>
              </a:buClr>
              <a:buSzPts val="2800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But they’re wrong. The law affects </a:t>
            </a:r>
          </a:p>
          <a:p>
            <a:pPr lvl="0">
              <a:buClr>
                <a:schemeClr val="dk1"/>
              </a:buClr>
              <a:buSzPts val="28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everyone, including you! </a:t>
            </a:r>
          </a:p>
          <a:p>
            <a:pPr lvl="0">
              <a:buClr>
                <a:schemeClr val="dk1"/>
              </a:buClr>
              <a:buSzPts val="2800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Q: What laws do you think have </a:t>
            </a:r>
          </a:p>
          <a:p>
            <a:pPr lvl="0">
              <a:buClr>
                <a:schemeClr val="dk1"/>
              </a:buClr>
              <a:buSzPts val="2800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    affected your day so far?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509667"/>
            <a:ext cx="874996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Meet Remy. Remy is 13 years old and is in Year 8.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472" y="2449024"/>
            <a:ext cx="5135699" cy="34060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It’s Monday morning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. </a:t>
            </a: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Remy gets woken by their alarm and heads downstairs to pour themselves a bowl of chocolate cereal.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8:00am Remy heads out and walks to the bus stop, then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catches the bus to school.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795" y="2359347"/>
            <a:ext cx="4895416" cy="371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26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65393"/>
      </a:dk2>
      <a:lt2>
        <a:srgbClr val="E7E6E6"/>
      </a:lt2>
      <a:accent1>
        <a:srgbClr val="FFF14F"/>
      </a:accent1>
      <a:accent2>
        <a:srgbClr val="F1613F"/>
      </a:accent2>
      <a:accent3>
        <a:srgbClr val="E34597"/>
      </a:accent3>
      <a:accent4>
        <a:srgbClr val="67C3BB"/>
      </a:accent4>
      <a:accent5>
        <a:srgbClr val="5BFFFF"/>
      </a:accent5>
      <a:accent6>
        <a:srgbClr val="70FF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cbfd63-0c0c-4a40-b6c2-91397a63e293">
      <Terms xmlns="http://schemas.microsoft.com/office/infopath/2007/PartnerControls"/>
    </lcf76f155ced4ddcb4097134ff3c332f>
    <TaxCatchAll xmlns="5aa87c49-2c72-4e82-8118-859c387cbb8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1C7568EC5AA644A4E9847DAEDC84D0" ma:contentTypeVersion="14" ma:contentTypeDescription="Create a new document." ma:contentTypeScope="" ma:versionID="b9b46ebdf400299dc4022b75093bec7e">
  <xsd:schema xmlns:xsd="http://www.w3.org/2001/XMLSchema" xmlns:xs="http://www.w3.org/2001/XMLSchema" xmlns:p="http://schemas.microsoft.com/office/2006/metadata/properties" xmlns:ns2="78cbfd63-0c0c-4a40-b6c2-91397a63e293" xmlns:ns3="5aa87c49-2c72-4e82-8118-859c387cbb83" targetNamespace="http://schemas.microsoft.com/office/2006/metadata/properties" ma:root="true" ma:fieldsID="d5a409ee4b13edca2e9f4ba580d25138" ns2:_="" ns3:_="">
    <xsd:import namespace="78cbfd63-0c0c-4a40-b6c2-91397a63e293"/>
    <xsd:import namespace="5aa87c49-2c72-4e82-8118-859c387cbb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bfd63-0c0c-4a40-b6c2-91397a63e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a384c4c-9704-46bd-9fbe-cc5170dd74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87c49-2c72-4e82-8118-859c387cbb8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0fec1b0-5220-4cae-8c34-67c9ade9cdf4}" ma:internalName="TaxCatchAll" ma:showField="CatchAllData" ma:web="5aa87c49-2c72-4e82-8118-859c387cbb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CED6BB-0F7D-4D26-8207-D846264329BA}">
  <ds:schemaRefs>
    <ds:schemaRef ds:uri="http://schemas.microsoft.com/office/2006/metadata/properties"/>
    <ds:schemaRef ds:uri="http://schemas.microsoft.com/office/infopath/2007/PartnerControls"/>
    <ds:schemaRef ds:uri="78cbfd63-0c0c-4a40-b6c2-91397a63e293"/>
    <ds:schemaRef ds:uri="5aa87c49-2c72-4e82-8118-859c387cbb83"/>
  </ds:schemaRefs>
</ds:datastoreItem>
</file>

<file path=customXml/itemProps2.xml><?xml version="1.0" encoding="utf-8"?>
<ds:datastoreItem xmlns:ds="http://schemas.openxmlformats.org/officeDocument/2006/customXml" ds:itemID="{A7CCA8F4-DE63-4320-A139-203B626C00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D47F4D-16E4-49BC-877F-256814397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cbfd63-0c0c-4a40-b6c2-91397a63e293"/>
    <ds:schemaRef ds:uri="5aa87c49-2c72-4e82-8118-859c387cb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3312</TotalTime>
  <Words>1146</Words>
  <Application>Microsoft Office PowerPoint</Application>
  <PresentationFormat>On-screen Show (4:3)</PresentationFormat>
  <Paragraphs>213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
 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Naomi Kennedy</dc:creator>
  <cp:lastModifiedBy>Naomi Kennedy</cp:lastModifiedBy>
  <cp:revision>237</cp:revision>
  <dcterms:created xsi:type="dcterms:W3CDTF">1899-12-31T23:00:00Z</dcterms:created>
  <dcterms:modified xsi:type="dcterms:W3CDTF">2024-01-11T10:33:58Z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0x010100841C7568EC5AA644A4E9847DAEDC84D0</vt:lpwstr>
  </property>
  <property fmtid="{D5CDD505-2E9C-101B-9397-08002B2CF9AE}" pid="3" name="Order">
    <vt:r8>7017400</vt:r8>
  </property>
  <property fmtid="{D5CDD505-2E9C-101B-9397-08002B2CF9AE}" pid="4" name="MediaServiceImageTags">
    <vt:lpwstr/>
  </property>
</Properties>
</file>