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sldIdLst>
    <p:sldId id="284" r:id="rId5"/>
    <p:sldId id="328" r:id="rId6"/>
    <p:sldId id="257" r:id="rId7"/>
    <p:sldId id="330" r:id="rId8"/>
    <p:sldId id="354" r:id="rId9"/>
    <p:sldId id="355" r:id="rId10"/>
    <p:sldId id="332" r:id="rId11"/>
    <p:sldId id="342" r:id="rId12"/>
    <p:sldId id="343" r:id="rId13"/>
    <p:sldId id="357" r:id="rId14"/>
    <p:sldId id="383" r:id="rId15"/>
    <p:sldId id="384" r:id="rId16"/>
    <p:sldId id="382" r:id="rId17"/>
    <p:sldId id="359" r:id="rId18"/>
    <p:sldId id="360" r:id="rId19"/>
    <p:sldId id="361" r:id="rId20"/>
    <p:sldId id="363" r:id="rId21"/>
    <p:sldId id="369" r:id="rId22"/>
    <p:sldId id="370" r:id="rId23"/>
    <p:sldId id="371" r:id="rId24"/>
    <p:sldId id="373" r:id="rId25"/>
    <p:sldId id="374" r:id="rId26"/>
    <p:sldId id="365" r:id="rId27"/>
    <p:sldId id="366" r:id="rId28"/>
    <p:sldId id="367" r:id="rId29"/>
    <p:sldId id="368" r:id="rId30"/>
    <p:sldId id="375" r:id="rId31"/>
    <p:sldId id="376" r:id="rId32"/>
    <p:sldId id="379" r:id="rId33"/>
    <p:sldId id="380" r:id="rId34"/>
    <p:sldId id="385" r:id="rId35"/>
    <p:sldId id="3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4C14EB-B186-9A17-00E9-3B5ED8F2572F}" name="Yvonne Richards" initials="YR" userId="S::yvonne.richards@youngcitizens.org::642200f8-8d11-41fa-95e4-7bee6370f3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  <p:cmAuthor id="5" name="Sarah Jasmi" initials="SJ" lastIdx="1" clrIdx="4">
    <p:extLst>
      <p:ext uri="{19B8F6BF-5375-455C-9EA6-DF929625EA0E}">
        <p15:presenceInfo xmlns:p15="http://schemas.microsoft.com/office/powerpoint/2012/main" userId="S-1-5-21-600606445-897779884-259006233-14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8" autoAdjust="0"/>
    <p:restoredTop sz="86951" autoAdjust="0"/>
  </p:normalViewPr>
  <p:slideViewPr>
    <p:cSldViewPr snapToGrid="0" snapToObjects="1">
      <p:cViewPr varScale="1">
        <p:scale>
          <a:sx n="54" d="100"/>
          <a:sy n="54" d="100"/>
        </p:scale>
        <p:origin x="153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5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5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8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86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21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61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6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97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Figures correct November 2023, up-to-date figures can be found here - https://members.parliament.uk/parties/commons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0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9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C26D-66C0-470B-901D-C1DC90AA4E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352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51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2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78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23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72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68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2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5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5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9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14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4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9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6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8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2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hyperlink" Target="https://www.surveymonkey.com/r/TBLL_2024_Volunte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BLL_2024_Teacher" TargetMode="External"/><Relationship Id="rId5" Type="http://schemas.openxmlformats.org/officeDocument/2006/relationships/hyperlink" Target="https://www.surveymonkey.com/r/TBLL2024_Student" TargetMode="External"/><Relationship Id="rId10" Type="http://schemas.openxmlformats.org/officeDocument/2006/relationships/image" Target="../media/image60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2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97098" y="2087831"/>
            <a:ext cx="302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32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</p:txBody>
      </p:sp>
      <p:sp>
        <p:nvSpPr>
          <p:cNvPr id="17" name="Freeform 16"/>
          <p:cNvSpPr/>
          <p:nvPr/>
        </p:nvSpPr>
        <p:spPr>
          <a:xfrm>
            <a:off x="3360668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-2480018" y="-600203"/>
            <a:ext cx="7396312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356821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Sponsored by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907" y="392907"/>
            <a:ext cx="1438040" cy="1438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265" y="233395"/>
            <a:ext cx="1595283" cy="15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DEC72-959A-45E4-A533-9E8020F9357F}"/>
              </a:ext>
            </a:extLst>
          </p:cNvPr>
          <p:cNvSpPr txBox="1"/>
          <p:nvPr/>
        </p:nvSpPr>
        <p:spPr>
          <a:xfrm>
            <a:off x="450912" y="1464412"/>
            <a:ext cx="74566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school day starts with tutor time and then Marley heads off for maths followed by PE. 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E4C6C-43D6-45BE-8581-11033BA23AF9}"/>
              </a:ext>
            </a:extLst>
          </p:cNvPr>
          <p:cNvSpPr txBox="1"/>
          <p:nvPr/>
        </p:nvSpPr>
        <p:spPr>
          <a:xfrm>
            <a:off x="450912" y="2752239"/>
            <a:ext cx="7956818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PE it’s break time followed by science, then lunch.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412F5-1EF0-4B5E-9A96-8CE951540F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437" b="62563"/>
          <a:stretch/>
        </p:blipFill>
        <p:spPr>
          <a:xfrm>
            <a:off x="2212802" y="4534206"/>
            <a:ext cx="1071348" cy="1356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C639F9-A37D-4FA4-9A93-E034CFD13E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1579741" y="4175675"/>
            <a:ext cx="842583" cy="815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DEE4D0-946A-4AC3-B449-0826CD37A6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393619" y="4204164"/>
            <a:ext cx="808608" cy="951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8B00FC-9E55-4B97-8E6E-84EAE819C0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1168634" y="4619538"/>
            <a:ext cx="1044168" cy="1302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A6430A-40D8-42C4-9641-5F73D5CC77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668" y="3140350"/>
            <a:ext cx="3546808" cy="3546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E49B2-4F28-4BDE-8ACB-31B51CCB348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621" y="4320015"/>
            <a:ext cx="1891111" cy="138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78D13-B4AA-4462-9FAA-C5BA5001B79A}"/>
              </a:ext>
            </a:extLst>
          </p:cNvPr>
          <p:cNvSpPr txBox="1"/>
          <p:nvPr/>
        </p:nvSpPr>
        <p:spPr>
          <a:xfrm>
            <a:off x="275445" y="1499642"/>
            <a:ext cx="549596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After school Marley attends an event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organised by the careers office. </a:t>
            </a:r>
          </a:p>
          <a:p>
            <a:pPr>
              <a:spcAft>
                <a:spcPts val="800"/>
              </a:spcAft>
            </a:pPr>
            <a:endParaRPr lang="en-GB" sz="2800" dirty="0">
              <a:latin typeface="Arial" panose="020B0604020202020204" pitchFamily="34" charset="0"/>
              <a:ea typeface="ArialMT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There are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lots of different people at the event including someone from a local college, someone from a local university and a range of different employers.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8F9E03-8BDF-41DE-B1A2-4EAD4480BD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9" t="70667" r="56897" b="7500"/>
          <a:stretch/>
        </p:blipFill>
        <p:spPr>
          <a:xfrm>
            <a:off x="5414341" y="570059"/>
            <a:ext cx="4005104" cy="3429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CACEC1-1467-4323-8115-55E03FD13F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341" y="3887266"/>
            <a:ext cx="3220440" cy="16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9F9EE-CD86-4CC6-A5AC-4D5A49BFE84E}"/>
              </a:ext>
            </a:extLst>
          </p:cNvPr>
          <p:cNvSpPr txBox="1"/>
          <p:nvPr/>
        </p:nvSpPr>
        <p:spPr>
          <a:xfrm>
            <a:off x="295275" y="1532916"/>
            <a:ext cx="855345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Marley can’t stay long at the careers event as they have to get to their part-time job. Marley works in a local café for a couple of hours after school on a Monday and all day on a Saturday. </a:t>
            </a:r>
          </a:p>
          <a:p>
            <a:endParaRPr lang="en-GB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64D03-2195-449D-9F50-694E4AC023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64" y="3466725"/>
            <a:ext cx="2311405" cy="2311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3A3B34-4AD7-4D43-B23F-75A4239E9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188" y="3486811"/>
            <a:ext cx="2311405" cy="2311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AEFCA-4A21-4460-BE11-BCD2771D94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792" y="3645502"/>
            <a:ext cx="4290416" cy="21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9F9EE-CD86-4CC6-A5AC-4D5A49BFE84E}"/>
              </a:ext>
            </a:extLst>
          </p:cNvPr>
          <p:cNvSpPr txBox="1"/>
          <p:nvPr/>
        </p:nvSpPr>
        <p:spPr>
          <a:xfrm>
            <a:off x="322237" y="1239512"/>
            <a:ext cx="5522749" cy="33855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Marley’s step-dad collects them after work. Once Marley gets home they spend some time browsing social media</a:t>
            </a:r>
            <a:r>
              <a:rPr lang="en-GB" sz="2800" dirty="0">
                <a:latin typeface="Arial"/>
                <a:ea typeface="Calibri" panose="020F0502020204030204" pitchFamily="34" charset="0"/>
                <a:cs typeface="Arial"/>
              </a:rPr>
              <a:t>. They then grab</a:t>
            </a:r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 a quick dinner before heading to bed.</a:t>
            </a:r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517B0-1336-463B-8E28-4760BD5FAC2B}"/>
              </a:ext>
            </a:extLst>
          </p:cNvPr>
          <p:cNvSpPr txBox="1"/>
          <p:nvPr/>
        </p:nvSpPr>
        <p:spPr>
          <a:xfrm>
            <a:off x="322237" y="4361892"/>
            <a:ext cx="8063696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8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Task: </a:t>
            </a:r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Complete </a:t>
            </a:r>
            <a:r>
              <a:rPr lang="en-GB" sz="2800" b="1" dirty="0">
                <a:latin typeface="Arial"/>
                <a:ea typeface="Calibri" panose="020F0502020204030204" pitchFamily="34" charset="0"/>
                <a:cs typeface="Arial"/>
              </a:rPr>
              <a:t>worksheet </a:t>
            </a:r>
            <a:r>
              <a:rPr lang="en-GB" sz="28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1d</a:t>
            </a:r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, matching the parts of Marley's day to the law.</a:t>
            </a:r>
            <a:r>
              <a:rPr lang="en-GB" sz="28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68EE2B-82F0-424A-B09A-381CCE9C41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422" y="1440246"/>
            <a:ext cx="1405650" cy="1426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CC467-556C-45D6-84D1-0C9752C7D2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141" y="2735118"/>
            <a:ext cx="1405650" cy="1405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17DE6-CD8F-49EC-BB33-8CC7695AB8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874" y="2930152"/>
            <a:ext cx="1405650" cy="12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97" y="2024932"/>
            <a:ext cx="859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Q: How does the law affect your daily life?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445" y="1274659"/>
            <a:ext cx="57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2: Feedback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95099" y="5362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Interests?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1356" y="5427810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Travel?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6907" y="5362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3356" y="5396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Socialising?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190" y="4074876"/>
            <a:ext cx="1784078" cy="1230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278" y="3993500"/>
            <a:ext cx="1103897" cy="1297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2" y="4209189"/>
            <a:ext cx="1368622" cy="11205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445" y="2784341"/>
            <a:ext cx="84582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latin typeface="Arial"/>
                <a:cs typeface="Arial"/>
              </a:rPr>
              <a:t>Challenge: </a:t>
            </a:r>
            <a:r>
              <a:rPr lang="en-GB" sz="2400" dirty="0">
                <a:latin typeface="Arial"/>
                <a:cs typeface="Arial"/>
              </a:rPr>
              <a:t>Use </a:t>
            </a:r>
            <a:r>
              <a:rPr lang="en-GB" sz="2400" b="1" dirty="0">
                <a:latin typeface="Arial"/>
                <a:cs typeface="Arial"/>
              </a:rPr>
              <a:t>worksheet 1e </a:t>
            </a:r>
            <a:r>
              <a:rPr lang="en-GB" sz="2400" dirty="0">
                <a:latin typeface="Arial"/>
                <a:cs typeface="Arial"/>
              </a:rPr>
              <a:t>to write a time-line of your day, describing all the ways you will interact with the law.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78966" y="3829446"/>
            <a:ext cx="800634" cy="1566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4"/>
          <a:stretch/>
        </p:blipFill>
        <p:spPr>
          <a:xfrm>
            <a:off x="7965552" y="3825733"/>
            <a:ext cx="682140" cy="7280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600" y="4625871"/>
            <a:ext cx="710828" cy="7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97" y="2024932"/>
            <a:ext cx="8590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a partner list all the people or institutions you think are involved in making and changing the law in the UK.</a:t>
            </a:r>
            <a:endParaRPr lang="en-GB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5" y="1274659"/>
            <a:ext cx="57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3: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67939D-2140-4CD8-B382-6484AA7C4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7" y="3465207"/>
            <a:ext cx="1637614" cy="1837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935" y="3486989"/>
            <a:ext cx="1637614" cy="18371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29AF06-406F-480D-A13B-3AF898600B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77981" y="3894493"/>
            <a:ext cx="1537907" cy="2103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50D3C6-2856-4105-9DB9-7E25892F1E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318" y="3827113"/>
            <a:ext cx="791908" cy="20957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33BC2-840A-4B35-900C-F1DAB52A10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258" y="4000655"/>
            <a:ext cx="855264" cy="19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4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3: Who makes the law?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F02EDB-A96D-49DE-AF27-612DED01B9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10" y="2027275"/>
            <a:ext cx="253752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205580-F9A0-4B45-84C7-DC509473C9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370" y="2027275"/>
            <a:ext cx="175821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6786C4-80BB-4986-882F-B277FFE542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490" y="2027275"/>
            <a:ext cx="2390322" cy="159404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id="{755916B4-EEF1-4907-B51D-826502588B42}"/>
              </a:ext>
            </a:extLst>
          </p:cNvPr>
          <p:cNvSpPr txBox="1"/>
          <p:nvPr/>
        </p:nvSpPr>
        <p:spPr>
          <a:xfrm>
            <a:off x="377837" y="3715598"/>
            <a:ext cx="151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Prime Minister?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ABE35DF8-1584-4703-B00E-A414E8193458}"/>
              </a:ext>
            </a:extLst>
          </p:cNvPr>
          <p:cNvSpPr txBox="1"/>
          <p:nvPr/>
        </p:nvSpPr>
        <p:spPr>
          <a:xfrm>
            <a:off x="2663030" y="3708022"/>
            <a:ext cx="1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MPs in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A1E2A8E3-9F2E-4F9F-A57C-323D5B864ABD}"/>
              </a:ext>
            </a:extLst>
          </p:cNvPr>
          <p:cNvSpPr txBox="1"/>
          <p:nvPr/>
        </p:nvSpPr>
        <p:spPr>
          <a:xfrm>
            <a:off x="4710917" y="3680097"/>
            <a:ext cx="169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King?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0B850AF4-DCD6-4B0A-9488-1607A19F112C}"/>
              </a:ext>
            </a:extLst>
          </p:cNvPr>
          <p:cNvSpPr txBox="1"/>
          <p:nvPr/>
        </p:nvSpPr>
        <p:spPr>
          <a:xfrm>
            <a:off x="6778284" y="3665015"/>
            <a:ext cx="169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House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Lords?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7C5331-4C1F-4305-8151-3DA9941B0B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39945" y="4411283"/>
            <a:ext cx="1081185" cy="1478543"/>
          </a:xfrm>
          <a:prstGeom prst="rect">
            <a:avLst/>
          </a:prstGeom>
        </p:spPr>
      </p:pic>
      <p:sp>
        <p:nvSpPr>
          <p:cNvPr id="33" name="TextBox 31">
            <a:extLst>
              <a:ext uri="{FF2B5EF4-FFF2-40B4-BE49-F238E27FC236}">
                <a16:creationId xmlns:a16="http://schemas.microsoft.com/office/drawing/2014/main" id="{A1A10E0A-8794-4332-B16E-C18194792441}"/>
              </a:ext>
            </a:extLst>
          </p:cNvPr>
          <p:cNvSpPr txBox="1"/>
          <p:nvPr/>
        </p:nvSpPr>
        <p:spPr>
          <a:xfrm>
            <a:off x="7621130" y="4940860"/>
            <a:ext cx="151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general public?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A2EA26-79EC-437B-AE2C-472BBA05EB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58" y="1984873"/>
            <a:ext cx="1819770" cy="184825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extBox 1"/>
          <p:cNvSpPr txBox="1"/>
          <p:nvPr/>
        </p:nvSpPr>
        <p:spPr>
          <a:xfrm>
            <a:off x="181858" y="4852681"/>
            <a:ext cx="631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Task: </a:t>
            </a:r>
          </a:p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 worksheet 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7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75" y="1473494"/>
            <a:ext cx="8868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 single person has the power to make and change the law. It is the role of parliament to do this.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Parliament has three parts:  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B47F411C-566C-4469-BE30-C64C927C3AA5}"/>
              </a:ext>
            </a:extLst>
          </p:cNvPr>
          <p:cNvSpPr txBox="1"/>
          <p:nvPr/>
        </p:nvSpPr>
        <p:spPr>
          <a:xfrm>
            <a:off x="2930501" y="5029060"/>
            <a:ext cx="359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House of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Lords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BDBA334-2178-455C-9212-32066E40D3DD}"/>
              </a:ext>
            </a:extLst>
          </p:cNvPr>
          <p:cNvSpPr txBox="1"/>
          <p:nvPr/>
        </p:nvSpPr>
        <p:spPr>
          <a:xfrm>
            <a:off x="469937" y="4997835"/>
            <a:ext cx="272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9F2136F-43C3-4EA8-98E4-77427AD402FF}"/>
              </a:ext>
            </a:extLst>
          </p:cNvPr>
          <p:cNvSpPr txBox="1"/>
          <p:nvPr/>
        </p:nvSpPr>
        <p:spPr>
          <a:xfrm>
            <a:off x="6501805" y="4976636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Monarchy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DF02EDB-A96D-49DE-AF27-612DED01B9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1" y="3307827"/>
            <a:ext cx="253752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205580-F9A0-4B45-84C7-DC509473C9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699" y="3389131"/>
            <a:ext cx="175821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6786C4-80BB-4986-882F-B277FFE542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09" y="3376530"/>
            <a:ext cx="2390322" cy="159404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9505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97" y="1301193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(elected legislature)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889" y1="41071" x2="18889" y2="4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541" y="2072632"/>
            <a:ext cx="1785829" cy="2777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697" y="2108599"/>
            <a:ext cx="65331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UK is a representative democracy. Citizens vote for who should represent them in parliament at a general election.</a:t>
            </a:r>
          </a:p>
          <a:p>
            <a:pPr lvl="0"/>
            <a:endParaRPr lang="en-GB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650 MPs are elected. Each MP represents a different area of the UK (constituency)</a:t>
            </a: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lang="en-GB" dirty="0"/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697" y="3946841"/>
            <a:ext cx="6376736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MPs belong to different political parties e.g. Labour, Conservative, Green. They can also stand as an independent candidate. </a:t>
            </a:r>
            <a:endParaRPr lang="en-GB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/>
            <a:endParaRPr lang="en-GB" dirty="0">
              <a:solidFill>
                <a:schemeClr val="dk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political party that gets the most MPs elected at the general election forms a government. This government is led by the prime minister.</a:t>
            </a:r>
          </a:p>
          <a:p>
            <a:pPr lvl="0"/>
            <a:endParaRPr lang="en-GB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97" y="1301193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(elected legislature)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82" y="3054704"/>
            <a:ext cx="5534492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r>
              <a:rPr lang="en-GB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The government drives a lot of the suggestions for new laws and changes to existing laws as it implements its manifesto. </a:t>
            </a: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dirty="0">
                <a:latin typeface="Arial"/>
                <a:cs typeface="Arial"/>
              </a:rPr>
              <a:t>For any new laws to pass they have to be debated and voted on in the House of Commons.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a law is being debated it is called a bill.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hundreds of bills being debated at any one time.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490" y="2226663"/>
            <a:ext cx="4846478" cy="48464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32954" y="2226663"/>
            <a:ext cx="2141621" cy="8992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MPs from other parties</a:t>
            </a:r>
          </a:p>
        </p:txBody>
      </p:sp>
      <p:sp>
        <p:nvSpPr>
          <p:cNvPr id="12" name="Oval 11"/>
          <p:cNvSpPr/>
          <p:nvPr/>
        </p:nvSpPr>
        <p:spPr>
          <a:xfrm>
            <a:off x="2382717" y="2261425"/>
            <a:ext cx="2141621" cy="8992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</a:t>
            </a:r>
          </a:p>
        </p:txBody>
      </p:sp>
      <p:sp>
        <p:nvSpPr>
          <p:cNvPr id="13" name="Oval 12"/>
          <p:cNvSpPr/>
          <p:nvPr/>
        </p:nvSpPr>
        <p:spPr>
          <a:xfrm>
            <a:off x="169571" y="2245381"/>
            <a:ext cx="2141621" cy="8992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Conservative MPs</a:t>
            </a:r>
          </a:p>
        </p:txBody>
      </p:sp>
      <p:sp>
        <p:nvSpPr>
          <p:cNvPr id="14" name="Oval 13"/>
          <p:cNvSpPr/>
          <p:nvPr/>
        </p:nvSpPr>
        <p:spPr>
          <a:xfrm>
            <a:off x="6812984" y="2170605"/>
            <a:ext cx="2141621" cy="8992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MPs</a:t>
            </a:r>
          </a:p>
        </p:txBody>
      </p:sp>
    </p:spTree>
    <p:extLst>
      <p:ext uri="{BB962C8B-B14F-4D97-AF65-F5344CB8AC3E}">
        <p14:creationId xmlns:p14="http://schemas.microsoft.com/office/powerpoint/2010/main" val="26080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9474" y="1050228"/>
            <a:ext cx="5142786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young people about the law and how it affects their lives. 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445" y="1140118"/>
            <a:ext cx="2419629" cy="24196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Thousands of teachers and over 200,000 young people have 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778" y="4198352"/>
            <a:ext cx="1726656" cy="1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97" y="1301193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House of Lords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(appointed legislature)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445" y="2054118"/>
            <a:ext cx="5810561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second chamber of parliament. It is independent from the House of Commons.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Made up of around 800 peers who are appointed by the King on the advice of the prime minister.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Peers bring expertise from a range of occupations 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(e.g. business, culture, science, sports, academia, law, education, health and public service).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/>
                <a:cs typeface="Arial"/>
              </a:rPr>
              <a:t>The House of Lords is responsible for examining bills, questioning government and scrutinising legislation. Members also have to vote on any changes to laws.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4D4D4D"/>
                </a:solidFill>
                <a:latin typeface="Arial" panose="020B0604020202020204" pitchFamily="34" charset="0"/>
              </a:rPr>
              <a:t> </a:t>
            </a:r>
            <a:endParaRPr lang="en-GB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790" y="4592223"/>
            <a:ext cx="2063372" cy="1201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317" y="3248055"/>
            <a:ext cx="2063372" cy="1201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317" y="1932317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76734" y="1302367"/>
            <a:ext cx="5353495" cy="67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8942" y="5992332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7597" y="6754943"/>
            <a:ext cx="4801678" cy="82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4360" y="1401620"/>
            <a:ext cx="881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Monarchy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321" y="1725849"/>
            <a:ext cx="4334161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Royal Assent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final stage of getting any law created or changed. This is more of a formality and usually the monarch always grants Royal Assent.  The last time a monarch refused was in 1708. The monarch is not able to introduce any new laws.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King's Consent </a:t>
            </a:r>
          </a:p>
          <a:p>
            <a:r>
              <a:rPr lang="en-GB" dirty="0">
                <a:latin typeface="Arial"/>
                <a:cs typeface="Arial"/>
              </a:rPr>
              <a:t>The monarch's consent is sought if a proposed parliamentary bill will affect the Crown's prerogatives or interests.</a:t>
            </a:r>
            <a:endParaRPr lang="en-GB" sz="16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229" y="1212217"/>
            <a:ext cx="1363709" cy="9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555" y="1570991"/>
            <a:ext cx="90094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Q: What role do the following groups have in 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making laws?</a:t>
            </a:r>
          </a:p>
          <a:p>
            <a:pPr lvl="0"/>
            <a:endParaRPr lang="en-US" sz="2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                      </a:t>
            </a:r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 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                      </a:t>
            </a:r>
          </a:p>
          <a:p>
            <a:pPr lvl="0"/>
            <a:r>
              <a:rPr lang="en-US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                       </a:t>
            </a:r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FFB5B-324E-49F7-9E91-15CB41DB31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359391"/>
            <a:ext cx="2717137" cy="2717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7823A6-A081-40BC-9BE1-A7E4D5B5E7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975" y="2775386"/>
            <a:ext cx="1999527" cy="16589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84CB7A-23B4-4353-80A3-147F32A3E698}"/>
              </a:ext>
            </a:extLst>
          </p:cNvPr>
          <p:cNvSpPr txBox="1"/>
          <p:nvPr/>
        </p:nvSpPr>
        <p:spPr>
          <a:xfrm>
            <a:off x="269110" y="5087721"/>
            <a:ext cx="9009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Q: Why does the power to change the law sit with 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 more than one group of people?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67353-872B-4FA0-8B52-03DE30E161F1}"/>
              </a:ext>
            </a:extLst>
          </p:cNvPr>
          <p:cNvSpPr txBox="1"/>
          <p:nvPr/>
        </p:nvSpPr>
        <p:spPr>
          <a:xfrm>
            <a:off x="2255307" y="2945309"/>
            <a:ext cx="463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The media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CBC9F-09F7-4BE2-9CC3-B49F65654624}"/>
              </a:ext>
            </a:extLst>
          </p:cNvPr>
          <p:cNvSpPr txBox="1"/>
          <p:nvPr/>
        </p:nvSpPr>
        <p:spPr>
          <a:xfrm>
            <a:off x="3558820" y="3874016"/>
            <a:ext cx="463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Citizens</a:t>
            </a:r>
          </a:p>
        </p:txBody>
      </p:sp>
    </p:spTree>
    <p:extLst>
      <p:ext uri="{BB962C8B-B14F-4D97-AF65-F5344CB8AC3E}">
        <p14:creationId xmlns:p14="http://schemas.microsoft.com/office/powerpoint/2010/main" val="34566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193" y="1274659"/>
            <a:ext cx="717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4: The changing law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179194" y="2007028"/>
            <a:ext cx="8810428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At any one time there can be hundreds of bills being examined in parliament.  </a:t>
            </a:r>
          </a:p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Changes can be anything from the introduction of a new law, to a tiny amendment of an existing one. But what impact do these changes have?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Read worksheet 3 and consider: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200" b="1" dirty="0">
                <a:latin typeface="Arial"/>
                <a:ea typeface="Calibri"/>
                <a:cs typeface="Arial"/>
              </a:rPr>
              <a:t>Q: Why was the law changed?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latin typeface="Arial"/>
                <a:ea typeface="Calibri"/>
                <a:cs typeface="Arial"/>
              </a:rPr>
              <a:t>Q: Who will be impacted by this change and how?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How does the change impact you, now and in the future?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Do you agree with the change? Why/why not?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4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5: Making your voice heard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275446" y="1992563"/>
            <a:ext cx="8110566" cy="258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all you have learnt, think about one change to the law you would like to see.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worksheet 4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plan how you could effectively communicate with people in power about this change.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172" y="4392470"/>
            <a:ext cx="1400493" cy="1571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60" y="4061682"/>
            <a:ext cx="2241884" cy="2241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790" y="4592223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9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59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167159" y="2083035"/>
            <a:ext cx="8736207" cy="3581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/>
                <a:cs typeface="Arial"/>
              </a:rPr>
              <a:t>Look back at the definitions and facts you wrote in Activity 1.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Q: Do you need to change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any of your facts?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Q: What new facts could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you add?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0" b="90000" l="9991" r="97826">
                        <a14:foregroundMark x1="31221" y1="62364" x2="31221" y2="62364"/>
                        <a14:foregroundMark x1="28076" y1="69152" x2="28076" y2="69152"/>
                        <a14:foregroundMark x1="26364" y1="62788" x2="26364" y2="62788"/>
                        <a14:foregroundMark x1="36864" y1="35697" x2="36864" y2="35697"/>
                        <a14:foregroundMark x1="27845" y1="34848" x2="27845" y2="34848"/>
                        <a14:foregroundMark x1="40888" y1="19697" x2="40888" y2="19697"/>
                        <a14:foregroundMark x1="55597" y1="31939" x2="55597" y2="31939"/>
                        <a14:foregroundMark x1="69195" y1="32788" x2="69195" y2="32788"/>
                        <a14:foregroundMark x1="78400" y1="23758" x2="78400" y2="23758"/>
                        <a14:foregroundMark x1="61563" y1="34182" x2="61563" y2="34182"/>
                        <a14:foregroundMark x1="79463" y1="20000" x2="79463" y2="20000"/>
                        <a14:foregroundMark x1="80435" y1="19152" x2="80435" y2="19152"/>
                        <a14:foregroundMark x1="80527" y1="21394" x2="80527" y2="21394"/>
                        <a14:foregroundMark x1="80759" y1="22909" x2="80759" y2="22909"/>
                        <a14:foregroundMark x1="86864" y1="13333" x2="86864" y2="13333"/>
                        <a14:foregroundMark x1="84320" y1="20000" x2="84320" y2="20000"/>
                        <a14:foregroundMark x1="87650" y1="17091" x2="87650" y2="17091"/>
                        <a14:foregroundMark x1="84043" y1="17091" x2="84043" y2="17091"/>
                        <a14:foregroundMark x1="88390" y1="10000" x2="88390" y2="10000"/>
                        <a14:foregroundMark x1="81267" y1="12485" x2="81267" y2="12485"/>
                        <a14:foregroundMark x1="92599" y1="16970" x2="92599" y2="16970"/>
                        <a14:foregroundMark x1="71508" y1="31515" x2="71508" y2="31515"/>
                        <a14:foregroundMark x1="87188" y1="35394" x2="87188" y2="35394"/>
                        <a14:foregroundMark x1="91674" y1="31697" x2="91674" y2="31697"/>
                        <a14:foregroundMark x1="84551" y1="31273" x2="84551" y2="31273"/>
                        <a14:foregroundMark x1="81591" y1="11091" x2="81591" y2="11091"/>
                        <a14:foregroundMark x1="82007" y1="9333" x2="82007" y2="9333"/>
                        <a14:foregroundMark x1="65356" y1="24303" x2="65356" y2="24303"/>
                        <a14:foregroundMark x1="71323" y1="23333" x2="71323" y2="23333"/>
                        <a14:foregroundMark x1="72063" y1="26970" x2="72063" y2="26970"/>
                        <a14:foregroundMark x1="76272" y1="24606" x2="76272" y2="24606"/>
                        <a14:foregroundMark x1="76272" y1="26000" x2="76272" y2="26000"/>
                        <a14:foregroundMark x1="78215" y1="25818" x2="78215" y2="25818"/>
                        <a14:foregroundMark x1="69704" y1="26970" x2="69704" y2="26970"/>
                        <a14:foregroundMark x1="69288" y1="23212" x2="69288" y2="23212"/>
                        <a14:foregroundMark x1="79232" y1="31273" x2="79232" y2="31273"/>
                        <a14:foregroundMark x1="42599" y1="37333" x2="42599" y2="37333"/>
                        <a14:foregroundMark x1="50093" y1="24727" x2="50093" y2="24727"/>
                        <a14:foregroundMark x1="30296" y1="30848" x2="30296" y2="30848"/>
                        <a14:foregroundMark x1="51249" y1="37939" x2="51249" y2="37939"/>
                        <a14:foregroundMark x1="51156" y1="33455" x2="51156" y2="33455"/>
                        <a14:foregroundMark x1="37280" y1="25697" x2="37280" y2="25697"/>
                        <a14:foregroundMark x1="31684" y1="26242" x2="31684" y2="26242"/>
                        <a14:foregroundMark x1="46485" y1="25030" x2="46485" y2="25030"/>
                        <a14:foregroundMark x1="47132" y1="28182" x2="47132" y2="28182"/>
                        <a14:foregroundMark x1="41628" y1="27636" x2="41628" y2="27636"/>
                        <a14:foregroundMark x1="57401" y1="45576" x2="57401" y2="45576"/>
                        <a14:foregroundMark x1="75347" y1="55030" x2="75347" y2="55030"/>
                        <a14:foregroundMark x1="82655" y1="50667" x2="82655" y2="50667"/>
                        <a14:foregroundMark x1="85615" y1="65030" x2="85615" y2="65030"/>
                        <a14:foregroundMark x1="73636" y1="51697" x2="73636" y2="51697"/>
                        <a14:foregroundMark x1="79880" y1="45152" x2="79880" y2="45152"/>
                        <a14:foregroundMark x1="74607" y1="67091" x2="74607" y2="67091"/>
                        <a14:foregroundMark x1="71600" y1="56667" x2="71600" y2="56667"/>
                        <a14:foregroundMark x1="85106" y1="49455" x2="85106" y2="49455"/>
                        <a14:foregroundMark x1="85615" y1="46970" x2="85615" y2="46970"/>
                        <a14:foregroundMark x1="88899" y1="53636" x2="88899" y2="53636"/>
                        <a14:foregroundMark x1="86031" y1="51515" x2="86031" y2="51515"/>
                        <a14:foregroundMark x1="82239" y1="48606" x2="82239" y2="48606"/>
                        <a14:foregroundMark x1="80759" y1="46121" x2="80759" y2="46121"/>
                        <a14:foregroundMark x1="79047" y1="55818" x2="79047" y2="55818"/>
                        <a14:foregroundMark x1="50093" y1="50121" x2="50093" y2="50121"/>
                        <a14:foregroundMark x1="46809" y1="44000" x2="46809" y2="44000"/>
                        <a14:foregroundMark x1="47965" y1="46545" x2="47965" y2="46545"/>
                        <a14:foregroundMark x1="49676" y1="49576" x2="49676" y2="49576"/>
                        <a14:foregroundMark x1="35245" y1="51394" x2="35245" y2="51394"/>
                        <a14:foregroundMark x1="37697" y1="43636" x2="37697" y2="43636"/>
                        <a14:foregroundMark x1="37049" y1="45697" x2="37049" y2="45697"/>
                        <a14:foregroundMark x1="36448" y1="46788" x2="36448" y2="46788"/>
                        <a14:foregroundMark x1="35800" y1="48909" x2="35800" y2="48909"/>
                        <a14:foregroundMark x1="36216" y1="62364" x2="36216" y2="62364"/>
                        <a14:foregroundMark x1="30712" y1="54000" x2="30712" y2="54000"/>
                        <a14:foregroundMark x1="33904" y1="56970" x2="33904" y2="56970"/>
                        <a14:foregroundMark x1="29417" y1="51939" x2="29417" y2="51939"/>
                        <a14:foregroundMark x1="26688" y1="52788" x2="26688" y2="52788"/>
                        <a14:foregroundMark x1="52960" y1="64848" x2="52960" y2="64848"/>
                        <a14:foregroundMark x1="58464" y1="52788" x2="58464" y2="52788"/>
                        <a14:foregroundMark x1="46300" y1="64424" x2="46300" y2="64424"/>
                        <a14:foregroundMark x1="60592" y1="55576" x2="60592" y2="55576"/>
                        <a14:foregroundMark x1="61332" y1="65576" x2="61332" y2="65576"/>
                        <a14:foregroundMark x1="54117" y1="52667" x2="54117" y2="52667"/>
                        <a14:foregroundMark x1="61147" y1="60970" x2="61147" y2="60970"/>
                        <a14:foregroundMark x1="59204" y1="54182" x2="59204" y2="54182"/>
                        <a14:foregroundMark x1="56892" y1="58182" x2="56892" y2="58182"/>
                        <a14:foregroundMark x1="49491" y1="57939" x2="49491" y2="57939"/>
                        <a14:foregroundMark x1="56152" y1="66970" x2="56152" y2="66970"/>
                        <a14:foregroundMark x1="58372" y1="63030" x2="58372" y2="63030"/>
                        <a14:foregroundMark x1="49584" y1="63333" x2="49584" y2="63333"/>
                        <a14:foregroundMark x1="76179" y1="61939" x2="76179" y2="61939"/>
                        <a14:foregroundMark x1="46207" y1="39030" x2="46207" y2="39030"/>
                        <a14:backgroundMark x1="24561" y1="14182" x2="24561" y2="1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586" y="2358189"/>
            <a:ext cx="6407414" cy="48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3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0736"/>
            <a:ext cx="8975560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Share your ideas for new laws!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/>
                <a:cs typeface="Arial"/>
              </a:rPr>
              <a:t>@YoungCitizensUK #TheBigLegalLesson</a:t>
            </a:r>
            <a:endParaRPr lang="en-GB" sz="2800" dirty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0D38A-C3DD-4C7D-BCB4-E8E848CB0B6D}"/>
              </a:ext>
            </a:extLst>
          </p:cNvPr>
          <p:cNvSpPr txBox="1"/>
          <p:nvPr/>
        </p:nvSpPr>
        <p:spPr>
          <a:xfrm>
            <a:off x="-407430" y="5036804"/>
            <a:ext cx="33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Student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3EB74-A998-4C01-AA8A-6CC7E574D999}"/>
              </a:ext>
            </a:extLst>
          </p:cNvPr>
          <p:cNvSpPr txBox="1"/>
          <p:nvPr/>
        </p:nvSpPr>
        <p:spPr>
          <a:xfrm>
            <a:off x="6018459" y="5033198"/>
            <a:ext cx="33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Teacher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FD6C7-6944-4C2B-8124-D311BBEBB86A}"/>
              </a:ext>
            </a:extLst>
          </p:cNvPr>
          <p:cNvSpPr txBox="1"/>
          <p:nvPr/>
        </p:nvSpPr>
        <p:spPr>
          <a:xfrm>
            <a:off x="2867441" y="5041567"/>
            <a:ext cx="339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Legal Volunteer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2CA86-F874-41E4-B873-AF0A8D1D0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11" y="3575710"/>
            <a:ext cx="1370610" cy="1370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51E15-0D1B-43E9-B558-85E6C58E3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0483" y="3520799"/>
            <a:ext cx="1370610" cy="1370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75034A-AF2C-4A89-80BA-9C165D7FDE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8993" y="3515156"/>
            <a:ext cx="1370611" cy="13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7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1" y="1509667"/>
            <a:ext cx="852714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Meet Marley. Marley is 18 and in their final year of college.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77598"/>
            <a:ext cx="4828587" cy="36681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F12AA2-A2D0-4367-84AB-9BF5E25A8E69}"/>
              </a:ext>
            </a:extLst>
          </p:cNvPr>
          <p:cNvSpPr txBox="1"/>
          <p:nvPr/>
        </p:nvSpPr>
        <p:spPr>
          <a:xfrm>
            <a:off x="177472" y="2856293"/>
            <a:ext cx="53911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Marley wakes up at 7.00am, 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has a shower and eats some breakfast.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492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243965" y="1613204"/>
            <a:ext cx="55105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7:45 Marley heads out. They have recently passed their driving test and have agreed to drive a couple of friends to college.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9C288-0D96-45DB-ABA4-14BB044CE6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80" y="1676270"/>
            <a:ext cx="2065788" cy="1689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35665B-63A6-43A7-87B6-130F2C4D44BB}"/>
              </a:ext>
            </a:extLst>
          </p:cNvPr>
          <p:cNvSpPr txBox="1"/>
          <p:nvPr/>
        </p:nvSpPr>
        <p:spPr>
          <a:xfrm>
            <a:off x="3260360" y="4220361"/>
            <a:ext cx="5375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Marley gets to college, they head straight to registration before going off to their lessons.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E5410A-AAF2-4DFB-9090-8467B22951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9983" y="3973600"/>
            <a:ext cx="1820394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275444" y="1179203"/>
            <a:ext cx="831991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lunch Marley has a meeting with the school’s careers adviser to discuss what their plans are for the following year. Marley is thinking about going to university but is a bit undecided.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6DAD4-4693-41FD-9247-FD8F9517DB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9" t="70667" r="56897" b="7500"/>
          <a:stretch/>
        </p:blipFill>
        <p:spPr>
          <a:xfrm>
            <a:off x="2432849" y="3080903"/>
            <a:ext cx="4005104" cy="3429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D6106F-EAB8-4B03-83E1-62DD3C37A5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040" y="4032778"/>
            <a:ext cx="2708702" cy="1394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DE4239-6BD5-4B93-B9AE-7B248C5F18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4074058"/>
            <a:ext cx="2648163" cy="16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6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445" y="1354566"/>
            <a:ext cx="8476815" cy="501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By the end of this lesson(s) you will be able to: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Explain what the rule of law is;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how the law impacts your daily life;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Examine who is responsible for making and changing laws in the UK;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Consider the impact that recent changes to the law will have on your life;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Describe a change you would like to make to the law;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what actions you could take to make your voice heard by those in positions of power. </a:t>
            </a:r>
            <a:endParaRPr lang="en-GB" sz="18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5720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8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450912" y="1545026"/>
            <a:ext cx="789298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After school Marley heads off to their </a:t>
            </a:r>
            <a:r>
              <a:rPr lang="en-GB" sz="2800" dirty="0">
                <a:latin typeface="Arial"/>
                <a:ea typeface="Calibri" panose="020F0502020204030204" pitchFamily="34" charset="0"/>
                <a:cs typeface="Arial"/>
              </a:rPr>
              <a:t>part-time job</a:t>
            </a:r>
            <a:r>
              <a:rPr lang="en-GB" sz="2800" dirty="0">
                <a:effectLst/>
                <a:latin typeface="Arial"/>
                <a:ea typeface="Calibri" panose="020F0502020204030204" pitchFamily="34" charset="0"/>
                <a:cs typeface="Arial"/>
              </a:rPr>
              <a:t>. Marley works in a local café for a couple of hours after school on a Monday and all day on a Saturday.</a:t>
            </a:r>
            <a:r>
              <a:rPr lang="en-GB" sz="2800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41F95-7410-4A34-B3E5-EE69C0521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64" y="3466725"/>
            <a:ext cx="2311405" cy="2311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B40471-35C5-4CE2-A8FC-CD1AE47122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47" y1="33906" x2="38047" y2="33906"/>
                        <a14:foregroundMark x1="47734" y1="34609" x2="47734" y2="34609"/>
                        <a14:foregroundMark x1="59688" y1="34453" x2="59688" y2="34453"/>
                        <a14:foregroundMark x1="59141" y1="22344" x2="59141" y2="22344"/>
                        <a14:foregroundMark x1="60078" y1="78438" x2="60078" y2="78438"/>
                        <a14:foregroundMark x1="68359" y1="78281" x2="68359" y2="78281"/>
                        <a14:foregroundMark x1="72656" y1="78281" x2="72656" y2="7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188" y="3486811"/>
            <a:ext cx="2311405" cy="2311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8958ED-EA42-4489-B171-5EF5F35E5C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792" y="3645502"/>
            <a:ext cx="4290416" cy="21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26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196912" y="1532916"/>
            <a:ext cx="7892988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 before Marley heads home for the night their boss asks if they have remembered that it is local council elections today. </a:t>
            </a: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Marley should just have time to 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 to the polling station before 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shuts at 10pm.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00938-94AC-4463-99C2-ABB9103994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006" y="3054316"/>
            <a:ext cx="2673953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08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1DE02-153A-4939-B309-D5778614CC42}"/>
              </a:ext>
            </a:extLst>
          </p:cNvPr>
          <p:cNvSpPr txBox="1"/>
          <p:nvPr/>
        </p:nvSpPr>
        <p:spPr>
          <a:xfrm>
            <a:off x="450912" y="1695165"/>
            <a:ext cx="4851070" cy="3182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Once Marley gets home, they have some dinner and spend some time flicking through social media before heading to bed.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8707F8-AB1C-46CE-AD1D-85E7463DC8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422" y="1440246"/>
            <a:ext cx="1405650" cy="1426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16B700-1BAC-4E89-9D77-CBD16E40DA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141" y="2735118"/>
            <a:ext cx="1405650" cy="1405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7D38B-5952-4535-BC1F-A060EEFA25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874" y="2930152"/>
            <a:ext cx="1405650" cy="12981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FBB206-2F03-449A-B116-33763443DAA5}"/>
              </a:ext>
            </a:extLst>
          </p:cNvPr>
          <p:cNvSpPr txBox="1"/>
          <p:nvPr/>
        </p:nvSpPr>
        <p:spPr>
          <a:xfrm>
            <a:off x="450912" y="4029927"/>
            <a:ext cx="8303196" cy="1544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Task: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</a:t>
            </a: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worksheet 1c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matching the parts of Marley's day to the law. 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Activity 1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1" y="2175704"/>
            <a:ext cx="8665739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Oxford dictionary describes laws as: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“The system of rules which a particular country or community recognises as regulating the actions of its members and which it may enforce by the imposition of penalties.”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</a:p>
          <a:p>
            <a:pPr indent="-457200"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 a simpler definition. </a:t>
            </a:r>
          </a:p>
          <a:p>
            <a:pPr indent="-457200"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facts do you already know about the law? 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922" y="1177672"/>
            <a:ext cx="1726656" cy="1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1" y="1321499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rule of law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1" y="1995904"/>
            <a:ext cx="896652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principle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which all people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including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itself, are accountable to the same laws. Laws should be …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680023" y="5007619"/>
            <a:ext cx="151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Publicly declared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8000" y="4916165"/>
            <a:ext cx="151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Equally enforced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5854" y="4922840"/>
            <a:ext cx="229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Accessible and impartial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45" y="3194050"/>
            <a:ext cx="1728790" cy="17287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871" y="3434622"/>
            <a:ext cx="1770433" cy="13001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019" y="3146897"/>
            <a:ext cx="1989438" cy="19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354050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Balance of powers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260ECDD-17EC-4A1E-9784-25B8BBBDE182}"/>
              </a:ext>
            </a:extLst>
          </p:cNvPr>
          <p:cNvSpPr txBox="1"/>
          <p:nvPr/>
        </p:nvSpPr>
        <p:spPr>
          <a:xfrm>
            <a:off x="2869025" y="2120503"/>
            <a:ext cx="359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Government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F0F38D7C-F82D-44F1-BF50-354B7D769BCF}"/>
              </a:ext>
            </a:extLst>
          </p:cNvPr>
          <p:cNvSpPr txBox="1"/>
          <p:nvPr/>
        </p:nvSpPr>
        <p:spPr>
          <a:xfrm>
            <a:off x="364296" y="2112251"/>
            <a:ext cx="228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31256954-3450-4FE8-A94B-E6059C92CAFD}"/>
              </a:ext>
            </a:extLst>
          </p:cNvPr>
          <p:cNvSpPr txBox="1"/>
          <p:nvPr/>
        </p:nvSpPr>
        <p:spPr>
          <a:xfrm>
            <a:off x="6234185" y="2112251"/>
            <a:ext cx="307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Justice System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6E352A33-E21B-46CE-B1D9-8BBE806FC16C}"/>
              </a:ext>
            </a:extLst>
          </p:cNvPr>
          <p:cNvSpPr txBox="1"/>
          <p:nvPr/>
        </p:nvSpPr>
        <p:spPr>
          <a:xfrm>
            <a:off x="-288573" y="5069258"/>
            <a:ext cx="359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Legislature 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makes and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changes laws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E3410EF5-45A5-4818-B32F-05C6D15AD009}"/>
              </a:ext>
            </a:extLst>
          </p:cNvPr>
          <p:cNvSpPr txBox="1"/>
          <p:nvPr/>
        </p:nvSpPr>
        <p:spPr>
          <a:xfrm>
            <a:off x="3168890" y="5053736"/>
            <a:ext cx="3009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Executive –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puts laws into practice and makes policy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F6C615FD-389D-4715-8A95-10590D35BD30}"/>
              </a:ext>
            </a:extLst>
          </p:cNvPr>
          <p:cNvSpPr txBox="1"/>
          <p:nvPr/>
        </p:nvSpPr>
        <p:spPr>
          <a:xfrm>
            <a:off x="6829621" y="5012716"/>
            <a:ext cx="213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Judiciary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upholds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law</a:t>
            </a:r>
          </a:p>
        </p:txBody>
      </p:sp>
      <p:pic>
        <p:nvPicPr>
          <p:cNvPr id="23" name="Picture 22" descr="Image result for government logo uk">
            <a:extLst>
              <a:ext uri="{FF2B5EF4-FFF2-40B4-BE49-F238E27FC236}">
                <a16:creationId xmlns:a16="http://schemas.microsoft.com/office/drawing/2014/main" id="{29D2AB1E-1376-40AE-A9FD-5079C077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645" y="2640677"/>
            <a:ext cx="3053540" cy="17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448AC6-F665-47EA-BE77-E98A8E0BF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941" y="2721390"/>
            <a:ext cx="1697751" cy="15239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0996C3-3E18-4918-B9C0-CA19DB20CA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00" y="2769597"/>
            <a:ext cx="2339526" cy="152303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27AA5D-3E4F-4831-AD44-114DA2C2D97E}"/>
              </a:ext>
            </a:extLst>
          </p:cNvPr>
          <p:cNvCxnSpPr/>
          <p:nvPr/>
        </p:nvCxnSpPr>
        <p:spPr>
          <a:xfrm>
            <a:off x="1510694" y="4504029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E31CE9-8B54-4C7F-B6C8-C5451DB70E9B}"/>
              </a:ext>
            </a:extLst>
          </p:cNvPr>
          <p:cNvCxnSpPr/>
          <p:nvPr/>
        </p:nvCxnSpPr>
        <p:spPr>
          <a:xfrm>
            <a:off x="4708120" y="4443506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97C7BA-D954-4AD0-894B-734342EE1CD5}"/>
              </a:ext>
            </a:extLst>
          </p:cNvPr>
          <p:cNvCxnSpPr/>
          <p:nvPr/>
        </p:nvCxnSpPr>
        <p:spPr>
          <a:xfrm>
            <a:off x="7895279" y="4443506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414201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rule of law aims to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121" y="4556655"/>
            <a:ext cx="258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us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safe and protect our rights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401" y="4685985"/>
            <a:ext cx="220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order and prevent chaos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2259" y="4685986"/>
            <a:ext cx="259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Limit the power of those in charge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246" y="2365900"/>
            <a:ext cx="2179076" cy="2179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990" y="2410307"/>
            <a:ext cx="2305199" cy="225537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013" y="1664791"/>
            <a:ext cx="3638535" cy="36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266201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316" y="1823660"/>
            <a:ext cx="9064176" cy="445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young people think that the law has nothing to do with them, because they are not able to do lots of the things that adults can.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But they’re wrong. The law affects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everyone, including you!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Q: What laws do you think have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    affected your day so far?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967657"/>
            <a:ext cx="4910244" cy="49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Meet Marley. Marley is 16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has recently started year 11.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865" y="3457452"/>
            <a:ext cx="3687770" cy="2801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6A3FCA-BB86-4144-9498-0A9F7EA88EB7}"/>
              </a:ext>
            </a:extLst>
          </p:cNvPr>
          <p:cNvSpPr txBox="1"/>
          <p:nvPr/>
        </p:nvSpPr>
        <p:spPr>
          <a:xfrm>
            <a:off x="216566" y="2602455"/>
            <a:ext cx="8286165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effectLst/>
                <a:latin typeface="Arial"/>
                <a:ea typeface="Calibri"/>
                <a:cs typeface="Arial"/>
              </a:rPr>
              <a:t>It’s Monday morning. Marley gets woken by their alarm</a:t>
            </a:r>
            <a:r>
              <a:rPr lang="en-GB" sz="2800" dirty="0">
                <a:latin typeface="Arial"/>
                <a:ea typeface="Calibri"/>
                <a:cs typeface="Arial"/>
              </a:rPr>
              <a:t>,</a:t>
            </a:r>
            <a:r>
              <a:rPr lang="en-GB" sz="2800" dirty="0">
                <a:effectLst/>
                <a:latin typeface="Arial"/>
                <a:ea typeface="Calibri"/>
                <a:cs typeface="Arial"/>
              </a:rPr>
              <a:t> heads downstairs</a:t>
            </a:r>
            <a:r>
              <a:rPr lang="en-GB" sz="2800" dirty="0">
                <a:latin typeface="Arial"/>
                <a:ea typeface="Calibri"/>
                <a:cs typeface="Arial"/>
              </a:rPr>
              <a:t>,</a:t>
            </a:r>
            <a:r>
              <a:rPr lang="en-GB" sz="2800" dirty="0">
                <a:effectLst/>
                <a:latin typeface="Arial"/>
                <a:ea typeface="Calibri"/>
                <a:cs typeface="Arial"/>
              </a:rPr>
              <a:t> pours a bowl</a:t>
            </a:r>
            <a:r>
              <a:rPr lang="en-GB" sz="2800" dirty="0">
                <a:latin typeface="Arial"/>
                <a:ea typeface="Calibri"/>
                <a:cs typeface="Arial"/>
              </a:rPr>
              <a:t> </a:t>
            </a:r>
            <a:endParaRPr lang="en-GB" sz="2800" dirty="0">
              <a:effectLst/>
              <a:latin typeface="Arial"/>
              <a:ea typeface="Calibri"/>
              <a:cs typeface="Arial"/>
            </a:endParaRPr>
          </a:p>
          <a:p>
            <a:r>
              <a:rPr lang="en-GB" sz="2800" dirty="0">
                <a:effectLst/>
                <a:latin typeface="Arial"/>
                <a:ea typeface="Calibri"/>
                <a:cs typeface="Arial"/>
              </a:rPr>
              <a:t>of chocolate cereal and finishes </a:t>
            </a:r>
            <a:r>
              <a:rPr lang="en-GB" sz="2800" dirty="0">
                <a:latin typeface="Arial"/>
                <a:ea typeface="Calibri"/>
                <a:cs typeface="Arial"/>
              </a:rPr>
              <a:t>off </a:t>
            </a:r>
          </a:p>
          <a:p>
            <a:r>
              <a:rPr lang="en-GB" sz="2800" dirty="0">
                <a:effectLst/>
                <a:latin typeface="Arial"/>
                <a:ea typeface="Calibri"/>
                <a:cs typeface="Arial"/>
              </a:rPr>
              <a:t>their homework.</a:t>
            </a:r>
            <a:r>
              <a:rPr lang="en-GB" sz="2800" dirty="0">
                <a:latin typeface="Arial"/>
                <a:ea typeface="Calibri"/>
                <a:cs typeface="Arial"/>
              </a:rPr>
              <a:t> 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CF3E3-46FA-420B-9D0C-74C568CB9E82}"/>
              </a:ext>
            </a:extLst>
          </p:cNvPr>
          <p:cNvSpPr txBox="1"/>
          <p:nvPr/>
        </p:nvSpPr>
        <p:spPr>
          <a:xfrm>
            <a:off x="177472" y="4638221"/>
            <a:ext cx="59085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 8am Marley heads out and walks to the bus stop, then catches the bus to school.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304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4" ma:contentTypeDescription="Create a new document." ma:contentTypeScope="" ma:versionID="b9b46ebdf400299dc4022b75093bec7e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d5a409ee4b13edca2e9f4ba580d25138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2DB72-7C6E-46D7-A761-B5FADD65BB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AC4E90-98C8-4065-8800-DAB1999EFA57}">
  <ds:schemaRefs>
    <ds:schemaRef ds:uri="http://schemas.microsoft.com/office/2006/metadata/properties"/>
    <ds:schemaRef ds:uri="http://schemas.microsoft.com/office/infopath/2007/PartnerControls"/>
    <ds:schemaRef ds:uri="78cbfd63-0c0c-4a40-b6c2-91397a63e293"/>
    <ds:schemaRef ds:uri="5aa87c49-2c72-4e82-8118-859c387cbb83"/>
  </ds:schemaRefs>
</ds:datastoreItem>
</file>

<file path=customXml/itemProps3.xml><?xml version="1.0" encoding="utf-8"?>
<ds:datastoreItem xmlns:ds="http://schemas.openxmlformats.org/officeDocument/2006/customXml" ds:itemID="{CD3DEE9A-8639-43BF-AB2F-2CCDA7554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bfd63-0c0c-4a40-b6c2-91397a63e293"/>
    <ds:schemaRef ds:uri="5aa87c49-2c72-4e82-8118-859c387c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3573</TotalTime>
  <Words>1726</Words>
  <Application>Microsoft Office PowerPoint</Application>
  <PresentationFormat>On-screen Show (4:3)</PresentationFormat>
  <Paragraphs>280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lastModifiedBy>Naomi Kennedy</cp:lastModifiedBy>
  <cp:revision>269</cp:revision>
  <dcterms:created xsi:type="dcterms:W3CDTF">1899-12-31T23:00:00Z</dcterms:created>
  <dcterms:modified xsi:type="dcterms:W3CDTF">2024-01-11T10:33:45Z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7018000</vt:r8>
  </property>
  <property fmtid="{D5CDD505-2E9C-101B-9397-08002B2CF9AE}" pid="4" name="MediaServiceImageTags">
    <vt:lpwstr/>
  </property>
</Properties>
</file>