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64" r:id="rId5"/>
    <p:sldId id="274" r:id="rId6"/>
    <p:sldId id="301" r:id="rId7"/>
    <p:sldId id="322" r:id="rId8"/>
    <p:sldId id="323" r:id="rId9"/>
    <p:sldId id="303" r:id="rId10"/>
    <p:sldId id="279" r:id="rId11"/>
    <p:sldId id="312" r:id="rId12"/>
    <p:sldId id="304" r:id="rId13"/>
    <p:sldId id="324" r:id="rId14"/>
    <p:sldId id="314" r:id="rId15"/>
    <p:sldId id="313" r:id="rId16"/>
    <p:sldId id="317" r:id="rId17"/>
    <p:sldId id="310" r:id="rId18"/>
    <p:sldId id="318" r:id="rId19"/>
    <p:sldId id="319" r:id="rId20"/>
    <p:sldId id="297" r:id="rId21"/>
    <p:sldId id="298" r:id="rId22"/>
    <p:sldId id="282" r:id="rId23"/>
    <p:sldId id="325" r:id="rId2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75BC27-7E06-53B4-183C-A870E91F2CEF}" name="Oliver Walkden" initials="OW" userId="S::oliver.walkden@youngcitizens.org::d3219da8-9cb5-405b-a7c0-940d7d6350d3" providerId="AD"/>
  <p188:author id="{9D19FF5D-B26F-AC45-55F0-A16B209EC4E2}" name="Akasa Pradhan" initials="AP" userId="S::akasa.pradhan@youngcitizens.org::d286d8a6-a6f2-42d9-a5d6-8042858f1c72" providerId="AD"/>
  <p188:author id="{A2B36E69-DAA7-C39C-4B3F-53F9B23B7FB7}" name="Charlie Duckerin" initials="" userId="S::Charlie.Duckerin@youngcitizens.org::04058c8d-ebef-4ec3-aaaf-fb1af59988ea" providerId="AD"/>
  <p188:author id="{9AA67172-C31B-D427-7F3B-708B10183263}" name="Lisa Yates" initials="" userId="S::Lisa.Yates@youngcitizens.org::998e3b1b-6ef4-4467-a2a2-524d3c65665a" providerId="AD"/>
  <p188:author id="{B7F2FDAB-AAFC-BC10-658A-92C009767F04}" name="Charlie Duckerin" initials="CD" userId="S::charlie.duckerin@youngcitizens.org::04058c8d-ebef-4ec3-aaaf-fb1af59988ea" providerId="AD"/>
  <p188:author id="{E1E689C0-7808-6E89-6E9E-37561AA60811}" name="Lisa Yates" initials="LY" userId="S::lisa.yates@youngcitizens.org::998e3b1b-6ef4-4467-a2a2-524d3c65665a" providerId="AD"/>
  <p188:author id="{711E8EC1-52C6-BCAA-EF6A-FB2BCDA8641D}" name="Oliver Walkden" initials="" userId="S::Oliver.Walkden@youngcitizens.org::d3219da8-9cb5-405b-a7c0-940d7d6350d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FC5B9"/>
    <a:srgbClr val="F1613F"/>
    <a:srgbClr val="E60073"/>
    <a:srgbClr val="FFE814"/>
    <a:srgbClr val="FFFFFF"/>
    <a:srgbClr val="FFF150"/>
    <a:srgbClr val="000000"/>
    <a:srgbClr val="51C5B7"/>
    <a:srgbClr val="E34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E0689-9190-8E14-E5C5-0A59604FAABC}" v="9" dt="2025-11-18T16:35:19.158"/>
    <p1510:client id="{0789FA0D-C835-2833-9C5A-8F3604D1F162}" v="105" dt="2025-11-20T13:59:57.842"/>
    <p1510:client id="{101F83AC-0F3D-3BBF-3207-3DBD1E655952}" v="4" dt="2025-11-20T12:18:07.643"/>
    <p1510:client id="{67DAE28B-8A73-200E-EBEB-FD148EB78079}" v="9" dt="2025-11-19T05:33:27.612"/>
    <p1510:client id="{6EA91FD1-21E0-8309-490D-A4483530F5AE}" v="5" dt="2025-11-20T12:09:44.479"/>
    <p1510:client id="{8E35C107-F068-8D49-4BD2-35A8EBD6BCB2}" v="2" dt="2025-11-20T07:39:54.765"/>
    <p1510:client id="{901117D4-9AC9-5986-2088-7F7E876001E8}" v="480" dt="2025-11-19T05:16:58.776"/>
    <p1510:client id="{9951C436-B9FF-6A96-D3AC-08B951CE92E7}" v="2" dt="2025-11-18T17:21:44.164"/>
    <p1510:client id="{9CAA910C-1B9C-10BC-AAA8-C0243FADD3F8}" v="247" dt="2025-11-18T19:16:30.040"/>
    <p1510:client id="{BD87DC28-A62D-F439-97FD-25CC5E5FED85}" v="37" dt="2025-11-20T10:26:06.251"/>
    <p1510:client id="{E61330E6-4F8E-0104-74CF-06219A4E4066}" v="159" dt="2025-11-19T14:40:24.593"/>
    <p1510:client id="{E96BD645-F5EF-C64C-6F3F-D2D8D7CC7233}" v="38" dt="2025-11-20T14:35:16.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EDF69-6D56-4952-B69B-DAF176FEAE77}" type="datetimeFigureOut">
              <a:t>11/20/2025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FD070-D64A-42C9-B587-D69F75ED3F54}" type="slidenum">
              <a:t>‹#›</a:t>
            </a:fld>
            <a:endParaRPr lang="en-GB"/>
          </a:p>
        </p:txBody>
      </p:sp>
    </p:spTree>
    <p:extLst>
      <p:ext uri="{BB962C8B-B14F-4D97-AF65-F5344CB8AC3E}">
        <p14:creationId xmlns:p14="http://schemas.microsoft.com/office/powerpoint/2010/main" val="2588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ngcitizens.org/bigdemocracyless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ngcitizens.org/"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find-local-counci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electoralcommission.org.uk/i-am-a/voter/your-election-informati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ssets.publishing.service.gov.uk/media/690b26c69456634d9795fde0/Schools_inspection_toolkit.pdf" TargetMode="External"/><Relationship Id="rId7" Type="http://schemas.openxmlformats.org/officeDocument/2006/relationships/hyperlink" Target="https://assets.publishing.service.gov.uk/media/5a7b8761ed915d4147620f6b/SECONDARY_national_curriculum_-_English2.pd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assets.publishing.service.gov.uk/media/5f324f7ad3bf7f1b1ea28dca/SECONDARY_national_curriculum_-_Citizenship.pdf" TargetMode="External"/><Relationship Id="rId5" Type="http://schemas.openxmlformats.org/officeDocument/2006/relationships/hyperlink" Target="https://assets.publishing.service.gov.uk/media/68b96b003f3e5483efdba9b4/Relationships_Education_RSE_and_Health_Education.pdf" TargetMode="External"/><Relationship Id="rId4" Type="http://schemas.openxmlformats.org/officeDocument/2006/relationships/hyperlink" Target="https://assets.publishing.service.gov.uk/media/5a758c9540f0b6397f35f469/SMSC_Guidance_Maintained_Schools.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ea typeface="Calibri"/>
                <a:cs typeface="Calibri"/>
              </a:rPr>
              <a:t>The Big Democracy Lesson: Key Stage 3 Lesson Plan &amp; Slides</a:t>
            </a:r>
            <a:br>
              <a:rPr lang="en-GB" b="1">
                <a:ea typeface="Calibri"/>
                <a:cs typeface="+mn-lt"/>
              </a:rPr>
            </a:br>
            <a:endParaRPr lang="en-GB" b="1">
              <a:ea typeface="Calibri"/>
              <a:cs typeface="Calibri"/>
            </a:endParaRPr>
          </a:p>
          <a:p>
            <a:r>
              <a:rPr lang="en-GB"/>
              <a:t>For more Big Democracy Lesson resources and information, </a:t>
            </a:r>
            <a:r>
              <a:rPr lang="en-GB">
                <a:solidFill>
                  <a:srgbClr val="000000"/>
                </a:solidFill>
              </a:rPr>
              <a:t>please head to </a:t>
            </a:r>
            <a:r>
              <a:rPr lang="en-GB">
                <a:hlinkClick r:id="rId3"/>
              </a:rPr>
              <a:t>www.youngcitizens.org/bigdemocracylesson</a:t>
            </a:r>
            <a:r>
              <a:rPr lang="en-GB">
                <a:solidFill>
                  <a:srgbClr val="000000"/>
                </a:solidFill>
              </a:rPr>
              <a:t> </a:t>
            </a:r>
            <a:br>
              <a:rPr lang="en-GB">
                <a:ea typeface="Calibri"/>
                <a:cs typeface="+mn-lt"/>
              </a:rPr>
            </a:br>
            <a:endParaRPr lang="en-GB">
              <a:ea typeface="Calibri"/>
              <a:cs typeface="Calibri"/>
            </a:endParaRPr>
          </a:p>
          <a:p>
            <a:r>
              <a:rPr lang="en-GB">
                <a:ea typeface="Calibri"/>
                <a:cs typeface="Calibri"/>
              </a:rPr>
              <a:t>To find out more information about Young Citizens, find out more on our website at </a:t>
            </a:r>
            <a:r>
              <a:rPr lang="en-GB">
                <a:ea typeface="Calibri"/>
                <a:cs typeface="Calibri"/>
                <a:hlinkClick r:id="rId4"/>
              </a:rPr>
              <a:t>www</a:t>
            </a:r>
            <a:r>
              <a:rPr lang="en-GB">
                <a:hlinkClick r:id="rId4"/>
              </a:rPr>
              <a:t>.youngcitizens.org</a:t>
            </a:r>
            <a:r>
              <a:rPr lang="en-GB"/>
              <a:t>.</a:t>
            </a:r>
            <a:endParaRPr lang="en-GB">
              <a:ea typeface="Calibri"/>
              <a:cs typeface="Calibri"/>
              <a:hlinkClick r:id="" action="ppaction://noaction"/>
            </a:endParaRPr>
          </a:p>
        </p:txBody>
      </p:sp>
      <p:sp>
        <p:nvSpPr>
          <p:cNvPr id="4" name="Slide Number Placeholder 3"/>
          <p:cNvSpPr>
            <a:spLocks noGrp="1"/>
          </p:cNvSpPr>
          <p:nvPr>
            <p:ph type="sldNum" sz="quarter" idx="5"/>
          </p:nvPr>
        </p:nvSpPr>
        <p:spPr/>
        <p:txBody>
          <a:bodyPr/>
          <a:lstStyle/>
          <a:p>
            <a:fld id="{E3FFD070-D64A-42C9-B587-D69F75ED3F54}" type="slidenum">
              <a:rPr lang="en-GB"/>
              <a:t>1</a:t>
            </a:fld>
            <a:endParaRPr lang="en-GB"/>
          </a:p>
        </p:txBody>
      </p:sp>
    </p:spTree>
    <p:extLst>
      <p:ext uri="{BB962C8B-B14F-4D97-AF65-F5344CB8AC3E}">
        <p14:creationId xmlns:p14="http://schemas.microsoft.com/office/powerpoint/2010/main" val="1072383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5D093-5E10-441E-7C3A-247C1E4C9C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C30B6F-E8F8-89F4-5329-18EA6D435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F55CA-B77A-AE9D-9A8F-56641A8716C1}"/>
              </a:ext>
            </a:extLst>
          </p:cNvPr>
          <p:cNvSpPr>
            <a:spLocks noGrp="1"/>
          </p:cNvSpPr>
          <p:nvPr>
            <p:ph type="body" idx="1"/>
          </p:nvPr>
        </p:nvSpPr>
        <p:spPr/>
        <p:txBody>
          <a:bodyPr/>
          <a:lstStyle/>
          <a:p>
            <a:r>
              <a:rPr lang="en-GB" b="1">
                <a:ea typeface="Calibri"/>
                <a:cs typeface="Calibri"/>
              </a:rPr>
              <a:t>Activity 1</a:t>
            </a:r>
          </a:p>
          <a:p>
            <a:r>
              <a:rPr lang="en-GB" b="1">
                <a:ea typeface="Calibri"/>
                <a:cs typeface="Calibri"/>
              </a:rPr>
              <a:t>Spend 1 minute on this slide</a:t>
            </a:r>
          </a:p>
          <a:p>
            <a:endParaRPr lang="en-GB" b="1">
              <a:ea typeface="Calibri"/>
              <a:cs typeface="Calibri"/>
            </a:endParaRPr>
          </a:p>
          <a:p>
            <a:r>
              <a:rPr lang="en-GB" b="1">
                <a:ea typeface="Calibri"/>
                <a:cs typeface="Calibri"/>
              </a:rPr>
              <a:t>Keyword and Consolidation</a:t>
            </a:r>
            <a:endParaRPr lang="en-GB"/>
          </a:p>
          <a:p>
            <a:r>
              <a:rPr lang="en-GB"/>
              <a:t>This slide consolidates the previous activity where students sorted local vs national government responsibilities. Use this point to reinforce that local councils manage most community services. You can also introduce information about your local councillor (</a:t>
            </a:r>
            <a:r>
              <a:rPr lang="en-GB">
                <a:hlinkClick r:id="rId3"/>
              </a:rPr>
              <a:t>Find your local council - GOV.UK</a:t>
            </a:r>
            <a:r>
              <a:rPr lang="en-GB"/>
              <a:t>) and when the next local election is (</a:t>
            </a:r>
            <a:r>
              <a:rPr lang="en-GB">
                <a:hlinkClick r:id="rId4"/>
              </a:rPr>
              <a:t>Elections in your area | Electoral Commission</a:t>
            </a:r>
            <a:r>
              <a:rPr lang="en-GB"/>
              <a:t>).</a:t>
            </a:r>
            <a:endParaRPr lang="en-GB">
              <a:ea typeface="Calibri"/>
              <a:cs typeface="Calibri"/>
            </a:endParaRPr>
          </a:p>
          <a:p>
            <a:endParaRPr lang="en-GB">
              <a:ea typeface="Calibri"/>
              <a:cs typeface="Calibri"/>
            </a:endParaRPr>
          </a:p>
        </p:txBody>
      </p:sp>
      <p:sp>
        <p:nvSpPr>
          <p:cNvPr id="4" name="Slide Number Placeholder 3">
            <a:extLst>
              <a:ext uri="{FF2B5EF4-FFF2-40B4-BE49-F238E27FC236}">
                <a16:creationId xmlns:a16="http://schemas.microsoft.com/office/drawing/2014/main" id="{30D2F68C-0345-2F56-DE6D-34A18C6E322E}"/>
              </a:ext>
            </a:extLst>
          </p:cNvPr>
          <p:cNvSpPr>
            <a:spLocks noGrp="1"/>
          </p:cNvSpPr>
          <p:nvPr>
            <p:ph type="sldNum" sz="quarter" idx="5"/>
          </p:nvPr>
        </p:nvSpPr>
        <p:spPr/>
        <p:txBody>
          <a:bodyPr/>
          <a:lstStyle/>
          <a:p>
            <a:fld id="{E3FFD070-D64A-42C9-B587-D69F75ED3F54}" type="slidenum">
              <a:rPr lang="en-GB"/>
              <a:t>10</a:t>
            </a:fld>
            <a:endParaRPr lang="en-GB"/>
          </a:p>
        </p:txBody>
      </p:sp>
    </p:spTree>
    <p:extLst>
      <p:ext uri="{BB962C8B-B14F-4D97-AF65-F5344CB8AC3E}">
        <p14:creationId xmlns:p14="http://schemas.microsoft.com/office/powerpoint/2010/main" val="925142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Activity 2</a:t>
            </a:r>
            <a:endParaRPr lang="en-US">
              <a:solidFill>
                <a:srgbClr val="444444"/>
              </a:solidFill>
            </a:endParaRPr>
          </a:p>
          <a:p>
            <a:r>
              <a:rPr lang="en-US" b="1">
                <a:ea typeface="Calibri"/>
                <a:cs typeface="Calibri"/>
              </a:rPr>
              <a:t>Spend 1 minute on this slide.</a:t>
            </a:r>
            <a:endParaRPr lang="en-US" b="1"/>
          </a:p>
          <a:p>
            <a:endParaRPr lang="en-US" b="1"/>
          </a:p>
          <a:p>
            <a:r>
              <a:rPr lang="en-US"/>
              <a:t>Explain that </a:t>
            </a:r>
            <a:r>
              <a:rPr lang="en-US" err="1"/>
              <a:t>Shorechester</a:t>
            </a:r>
            <a:r>
              <a:rPr lang="en-US"/>
              <a:t> is a fictional (made-up) town.</a:t>
            </a:r>
            <a:endParaRPr lang="en-US" i="1"/>
          </a:p>
          <a:p>
            <a:r>
              <a:rPr lang="en-US">
                <a:ea typeface="Calibri"/>
                <a:cs typeface="Calibri"/>
              </a:rPr>
              <a:t>On the following slides we will meet some of </a:t>
            </a:r>
            <a:r>
              <a:rPr lang="en-US" err="1">
                <a:ea typeface="Calibri"/>
                <a:cs typeface="Calibri"/>
              </a:rPr>
              <a:t>Shorechester's</a:t>
            </a:r>
            <a:r>
              <a:rPr lang="en-US">
                <a:ea typeface="Calibri"/>
                <a:cs typeface="Calibri"/>
              </a:rPr>
              <a:t> residents.</a:t>
            </a:r>
          </a:p>
          <a:p>
            <a:endParaRPr lang="en-US"/>
          </a:p>
          <a:p>
            <a:r>
              <a:rPr lang="en-US"/>
              <a:t>45 minute lesson: Invite 3 students to pick one resident each, skip to the relevant slide and carry out the activities indicated. Allow students to spend around five minutes on each slide.</a:t>
            </a:r>
            <a:endParaRPr lang="en-US">
              <a:solidFill>
                <a:srgbClr val="444444"/>
              </a:solidFill>
            </a:endParaRPr>
          </a:p>
          <a:p>
            <a:r>
              <a:rPr lang="en-US"/>
              <a:t>60 minute lesson: Work through 3 – 4 slides in turn. Allow students to spend around five minutes on each slide.</a:t>
            </a:r>
            <a:endParaRPr lang="en-US">
              <a:solidFill>
                <a:srgbClr val="444444"/>
              </a:solidFill>
            </a:endParaRPr>
          </a:p>
          <a:p>
            <a:endParaRPr lang="en-US">
              <a:ea typeface="Calibri"/>
              <a:cs typeface="Calibri"/>
            </a:endParaRPr>
          </a:p>
          <a:p>
            <a:r>
              <a:rPr lang="en-US" i="1"/>
              <a:t>The</a:t>
            </a:r>
            <a:r>
              <a:rPr lang="en-US" i="1">
                <a:ea typeface="Calibri"/>
                <a:cs typeface="Calibri"/>
              </a:rPr>
              <a:t> picture used to represent the fictional town of </a:t>
            </a:r>
            <a:r>
              <a:rPr lang="en-US" i="1" err="1">
                <a:ea typeface="Calibri"/>
                <a:cs typeface="Calibri"/>
              </a:rPr>
              <a:t>Shorechester</a:t>
            </a:r>
            <a:r>
              <a:rPr lang="en-US" i="1">
                <a:ea typeface="Calibri"/>
                <a:cs typeface="Calibri"/>
              </a:rPr>
              <a:t> here shows</a:t>
            </a:r>
            <a:r>
              <a:rPr lang="en-US" i="1">
                <a:solidFill>
                  <a:srgbClr val="001D35"/>
                </a:solidFill>
              </a:rPr>
              <a:t> Spalding, a market town in Lincolnshire, England.</a:t>
            </a:r>
            <a:endParaRPr lang="en-US" i="1">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11</a:t>
            </a:fld>
            <a:endParaRPr lang="en-GB"/>
          </a:p>
        </p:txBody>
      </p:sp>
    </p:spTree>
    <p:extLst>
      <p:ext uri="{BB962C8B-B14F-4D97-AF65-F5344CB8AC3E}">
        <p14:creationId xmlns:p14="http://schemas.microsoft.com/office/powerpoint/2010/main" val="1143149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8E256-B0CE-7D08-3435-32324A62C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3D83E2-5F1D-0C18-8867-9F8BFC431B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2E2063-C7BB-5D24-8922-F30DDCA2C8C1}"/>
              </a:ext>
            </a:extLst>
          </p:cNvPr>
          <p:cNvSpPr>
            <a:spLocks noGrp="1"/>
          </p:cNvSpPr>
          <p:nvPr>
            <p:ph type="body" idx="1"/>
          </p:nvPr>
        </p:nvSpPr>
        <p:spPr/>
        <p:txBody>
          <a:bodyPr/>
          <a:lstStyle/>
          <a:p>
            <a:r>
              <a:rPr lang="en-GB" b="1"/>
              <a:t>Activity 2</a:t>
            </a:r>
            <a:endParaRPr lang="en-GB">
              <a:solidFill>
                <a:srgbClr val="444444"/>
              </a:solidFill>
              <a:ea typeface="Calibri" panose="020F0502020204030204"/>
              <a:cs typeface="Calibri" panose="020F0502020204030204"/>
            </a:endParaRPr>
          </a:p>
          <a:p>
            <a:r>
              <a:rPr lang="en-GB" b="1">
                <a:solidFill>
                  <a:srgbClr val="000000"/>
                </a:solidFill>
                <a:ea typeface="Calibri"/>
                <a:cs typeface="Calibri"/>
              </a:rPr>
              <a:t>Spend 5 minutes on this slide</a:t>
            </a:r>
          </a:p>
          <a:p>
            <a:r>
              <a:rPr lang="en-GB">
                <a:solidFill>
                  <a:srgbClr val="000000"/>
                </a:solidFill>
                <a:ea typeface="Calibri"/>
                <a:cs typeface="Calibri"/>
              </a:rPr>
              <a:t>Invite a student to read out the details about this resident.</a:t>
            </a:r>
          </a:p>
          <a:p>
            <a:r>
              <a:rPr lang="en-GB">
                <a:solidFill>
                  <a:srgbClr val="000000"/>
                </a:solidFill>
                <a:ea typeface="Calibri"/>
                <a:cs typeface="Calibri"/>
              </a:rPr>
              <a:t>In pairs, students should try and identify which issues this resident might feel strongly about and whether Local Government can help.</a:t>
            </a:r>
          </a:p>
          <a:p>
            <a:r>
              <a:rPr lang="en-GB">
                <a:solidFill>
                  <a:srgbClr val="000000"/>
                </a:solidFill>
                <a:ea typeface="Calibri"/>
                <a:cs typeface="Calibri"/>
              </a:rPr>
              <a:t>After a few minutes discussion, bring the class back together and click on the slide to find out more.</a:t>
            </a:r>
          </a:p>
          <a:p>
            <a:endParaRPr lang="en-GB">
              <a:solidFill>
                <a:srgbClr val="000000"/>
              </a:solidFill>
              <a:ea typeface="Calibri"/>
              <a:cs typeface="Calibri"/>
            </a:endParaRPr>
          </a:p>
        </p:txBody>
      </p:sp>
      <p:sp>
        <p:nvSpPr>
          <p:cNvPr id="4" name="Slide Number Placeholder 3">
            <a:extLst>
              <a:ext uri="{FF2B5EF4-FFF2-40B4-BE49-F238E27FC236}">
                <a16:creationId xmlns:a16="http://schemas.microsoft.com/office/drawing/2014/main" id="{5D934A55-3231-B163-EF44-5F03C48A90A2}"/>
              </a:ext>
            </a:extLst>
          </p:cNvPr>
          <p:cNvSpPr>
            <a:spLocks noGrp="1"/>
          </p:cNvSpPr>
          <p:nvPr>
            <p:ph type="sldNum" sz="quarter" idx="5"/>
          </p:nvPr>
        </p:nvSpPr>
        <p:spPr/>
        <p:txBody>
          <a:bodyPr/>
          <a:lstStyle/>
          <a:p>
            <a:fld id="{E3FFD070-D64A-42C9-B587-D69F75ED3F54}" type="slidenum">
              <a:rPr lang="en-GB"/>
              <a:t>12</a:t>
            </a:fld>
            <a:endParaRPr lang="en-GB"/>
          </a:p>
        </p:txBody>
      </p:sp>
    </p:spTree>
    <p:extLst>
      <p:ext uri="{BB962C8B-B14F-4D97-AF65-F5344CB8AC3E}">
        <p14:creationId xmlns:p14="http://schemas.microsoft.com/office/powerpoint/2010/main" val="2673019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2DC78-8563-7307-F669-C4A948F02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E5E2B-C1F7-80D8-D6BC-B40B739CF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D1057-DF9D-FDD8-13E0-B0463ACAAB01}"/>
              </a:ext>
            </a:extLst>
          </p:cNvPr>
          <p:cNvSpPr>
            <a:spLocks noGrp="1"/>
          </p:cNvSpPr>
          <p:nvPr>
            <p:ph type="body" idx="1"/>
          </p:nvPr>
        </p:nvSpPr>
        <p:spPr/>
        <p:txBody>
          <a:bodyPr/>
          <a:lstStyle/>
          <a:p>
            <a:r>
              <a:rPr lang="en-GB" b="1"/>
              <a:t>Activity 2</a:t>
            </a:r>
            <a:endParaRPr lang="en-GB">
              <a:solidFill>
                <a:srgbClr val="444444"/>
              </a:solidFill>
              <a:ea typeface="Calibri"/>
              <a:cs typeface="Calibri"/>
            </a:endParaRPr>
          </a:p>
          <a:p>
            <a:r>
              <a:rPr lang="en-GB" b="1">
                <a:solidFill>
                  <a:srgbClr val="000000"/>
                </a:solidFill>
              </a:rPr>
              <a:t>Spend 5 minutes on this slide</a:t>
            </a:r>
            <a:endParaRPr lang="en-GB" b="1">
              <a:solidFill>
                <a:srgbClr val="444444"/>
              </a:solidFill>
              <a:ea typeface="Calibri"/>
              <a:cs typeface="Calibri"/>
            </a:endParaRPr>
          </a:p>
          <a:p>
            <a:r>
              <a:rPr lang="en-GB">
                <a:solidFill>
                  <a:srgbClr val="000000"/>
                </a:solidFill>
              </a:rPr>
              <a:t>Invite a student to read out the details about this resident.</a:t>
            </a:r>
            <a:endParaRPr lang="en-GB">
              <a:solidFill>
                <a:srgbClr val="444444"/>
              </a:solidFill>
              <a:ea typeface="Calibri"/>
              <a:cs typeface="Calibri"/>
            </a:endParaRPr>
          </a:p>
          <a:p>
            <a:r>
              <a:rPr lang="en-GB">
                <a:solidFill>
                  <a:srgbClr val="000000"/>
                </a:solidFill>
              </a:rPr>
              <a:t>In pairs, students should try and identify which issues this resident might feel strongly about and whether Local Government can help.</a:t>
            </a:r>
            <a:endParaRPr lang="en-GB">
              <a:solidFill>
                <a:srgbClr val="444444"/>
              </a:solidFill>
              <a:ea typeface="Calibri"/>
              <a:cs typeface="Calibri"/>
            </a:endParaRPr>
          </a:p>
          <a:p>
            <a:r>
              <a:rPr lang="en-GB">
                <a:solidFill>
                  <a:srgbClr val="000000"/>
                </a:solidFill>
              </a:rPr>
              <a:t>After a few minutes discussion, bring the class back together and click on the slide to find out more.</a:t>
            </a:r>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AC0ABFCE-16CF-B16F-4CF1-7E07FD800B1F}"/>
              </a:ext>
            </a:extLst>
          </p:cNvPr>
          <p:cNvSpPr>
            <a:spLocks noGrp="1"/>
          </p:cNvSpPr>
          <p:nvPr>
            <p:ph type="sldNum" sz="quarter" idx="5"/>
          </p:nvPr>
        </p:nvSpPr>
        <p:spPr/>
        <p:txBody>
          <a:bodyPr/>
          <a:lstStyle/>
          <a:p>
            <a:fld id="{E3FFD070-D64A-42C9-B587-D69F75ED3F54}" type="slidenum">
              <a:rPr lang="en-GB"/>
              <a:t>13</a:t>
            </a:fld>
            <a:endParaRPr lang="en-GB"/>
          </a:p>
        </p:txBody>
      </p:sp>
    </p:spTree>
    <p:extLst>
      <p:ext uri="{BB962C8B-B14F-4D97-AF65-F5344CB8AC3E}">
        <p14:creationId xmlns:p14="http://schemas.microsoft.com/office/powerpoint/2010/main" val="3117645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B8D42-AAA7-6BD9-2FCF-E05AA680F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6F626D-1A15-DAD7-12D5-5423319B08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EF12DF-E44F-1669-777B-F243C74A2B35}"/>
              </a:ext>
            </a:extLst>
          </p:cNvPr>
          <p:cNvSpPr>
            <a:spLocks noGrp="1"/>
          </p:cNvSpPr>
          <p:nvPr>
            <p:ph type="body" idx="1"/>
          </p:nvPr>
        </p:nvSpPr>
        <p:spPr/>
        <p:txBody>
          <a:bodyPr/>
          <a:lstStyle/>
          <a:p>
            <a:r>
              <a:rPr lang="en-GB" b="1"/>
              <a:t>Activity 2</a:t>
            </a:r>
            <a:endParaRPr lang="en-GB">
              <a:solidFill>
                <a:srgbClr val="444444"/>
              </a:solidFill>
              <a:ea typeface="Calibri"/>
              <a:cs typeface="Calibri"/>
            </a:endParaRPr>
          </a:p>
          <a:p>
            <a:r>
              <a:rPr lang="en-GB" b="1">
                <a:solidFill>
                  <a:srgbClr val="000000"/>
                </a:solidFill>
              </a:rPr>
              <a:t>Spend 5 minutes on this slide</a:t>
            </a:r>
            <a:endParaRPr lang="en-GB" b="1">
              <a:solidFill>
                <a:srgbClr val="444444"/>
              </a:solidFill>
              <a:ea typeface="Calibri"/>
              <a:cs typeface="Calibri"/>
            </a:endParaRPr>
          </a:p>
          <a:p>
            <a:r>
              <a:rPr lang="en-GB">
                <a:solidFill>
                  <a:srgbClr val="000000"/>
                </a:solidFill>
              </a:rPr>
              <a:t>Invite a student to read out the details about this resident.</a:t>
            </a:r>
            <a:endParaRPr lang="en-GB">
              <a:solidFill>
                <a:srgbClr val="444444"/>
              </a:solidFill>
              <a:ea typeface="Calibri"/>
              <a:cs typeface="Calibri"/>
            </a:endParaRPr>
          </a:p>
          <a:p>
            <a:r>
              <a:rPr lang="en-GB">
                <a:solidFill>
                  <a:srgbClr val="000000"/>
                </a:solidFill>
              </a:rPr>
              <a:t>In pairs, students should try and identify which issues this resident might feel strongly about and whether Local Government can help.</a:t>
            </a:r>
            <a:endParaRPr lang="en-GB">
              <a:solidFill>
                <a:srgbClr val="444444"/>
              </a:solidFill>
              <a:ea typeface="Calibri"/>
              <a:cs typeface="Calibri"/>
            </a:endParaRPr>
          </a:p>
          <a:p>
            <a:r>
              <a:rPr lang="en-GB">
                <a:solidFill>
                  <a:srgbClr val="000000"/>
                </a:solidFill>
              </a:rPr>
              <a:t>After a few minutes discussion, bring the class back together and click on the slide to find out more.</a:t>
            </a:r>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38E62A58-7558-42A6-E88D-8A011B87D10F}"/>
              </a:ext>
            </a:extLst>
          </p:cNvPr>
          <p:cNvSpPr>
            <a:spLocks noGrp="1"/>
          </p:cNvSpPr>
          <p:nvPr>
            <p:ph type="sldNum" sz="quarter" idx="5"/>
          </p:nvPr>
        </p:nvSpPr>
        <p:spPr/>
        <p:txBody>
          <a:bodyPr/>
          <a:lstStyle/>
          <a:p>
            <a:fld id="{E3FFD070-D64A-42C9-B587-D69F75ED3F54}" type="slidenum">
              <a:rPr lang="en-GB"/>
              <a:t>14</a:t>
            </a:fld>
            <a:endParaRPr lang="en-GB"/>
          </a:p>
        </p:txBody>
      </p:sp>
    </p:spTree>
    <p:extLst>
      <p:ext uri="{BB962C8B-B14F-4D97-AF65-F5344CB8AC3E}">
        <p14:creationId xmlns:p14="http://schemas.microsoft.com/office/powerpoint/2010/main" val="4262416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C4877-78F3-1D2E-484F-98D7D20E3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FBC0A-263E-53A4-CB42-798E8524D6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765E6-4F92-3FEF-47DD-019871B6C6C9}"/>
              </a:ext>
            </a:extLst>
          </p:cNvPr>
          <p:cNvSpPr>
            <a:spLocks noGrp="1"/>
          </p:cNvSpPr>
          <p:nvPr>
            <p:ph type="body" idx="1"/>
          </p:nvPr>
        </p:nvSpPr>
        <p:spPr/>
        <p:txBody>
          <a:bodyPr/>
          <a:lstStyle/>
          <a:p>
            <a:r>
              <a:rPr lang="en-GB" b="1"/>
              <a:t>Activity 2</a:t>
            </a:r>
            <a:endParaRPr lang="en-GB">
              <a:solidFill>
                <a:srgbClr val="444444"/>
              </a:solidFill>
              <a:ea typeface="Calibri"/>
              <a:cs typeface="Calibri"/>
            </a:endParaRPr>
          </a:p>
          <a:p>
            <a:r>
              <a:rPr lang="en-GB" b="1">
                <a:solidFill>
                  <a:srgbClr val="000000"/>
                </a:solidFill>
              </a:rPr>
              <a:t>Spend 5 minutes on this slide</a:t>
            </a:r>
            <a:endParaRPr lang="en-GB" b="1">
              <a:solidFill>
                <a:srgbClr val="444444"/>
              </a:solidFill>
              <a:ea typeface="Calibri"/>
              <a:cs typeface="Calibri"/>
            </a:endParaRPr>
          </a:p>
          <a:p>
            <a:r>
              <a:rPr lang="en-GB">
                <a:solidFill>
                  <a:srgbClr val="000000"/>
                </a:solidFill>
              </a:rPr>
              <a:t>Invite a student to read out the details about this resident.</a:t>
            </a:r>
            <a:endParaRPr lang="en-GB">
              <a:solidFill>
                <a:srgbClr val="444444"/>
              </a:solidFill>
              <a:ea typeface="Calibri"/>
              <a:cs typeface="Calibri"/>
            </a:endParaRPr>
          </a:p>
          <a:p>
            <a:r>
              <a:rPr lang="en-GB">
                <a:solidFill>
                  <a:srgbClr val="000000"/>
                </a:solidFill>
              </a:rPr>
              <a:t>In pairs, students should try and identify which issues this resident might feel strongly about and whether Local Government can help.</a:t>
            </a:r>
            <a:endParaRPr lang="en-GB">
              <a:solidFill>
                <a:srgbClr val="444444"/>
              </a:solidFill>
              <a:ea typeface="Calibri"/>
              <a:cs typeface="Calibri"/>
            </a:endParaRPr>
          </a:p>
          <a:p>
            <a:r>
              <a:rPr lang="en-GB">
                <a:solidFill>
                  <a:srgbClr val="000000"/>
                </a:solidFill>
              </a:rPr>
              <a:t>After a few minutes discussion, bring the class back together and click on the slide to find out more.</a:t>
            </a:r>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2B0467CE-67A8-3020-B3FF-741FA10A3604}"/>
              </a:ext>
            </a:extLst>
          </p:cNvPr>
          <p:cNvSpPr>
            <a:spLocks noGrp="1"/>
          </p:cNvSpPr>
          <p:nvPr>
            <p:ph type="sldNum" sz="quarter" idx="5"/>
          </p:nvPr>
        </p:nvSpPr>
        <p:spPr/>
        <p:txBody>
          <a:bodyPr/>
          <a:lstStyle/>
          <a:p>
            <a:fld id="{E3FFD070-D64A-42C9-B587-D69F75ED3F54}" type="slidenum">
              <a:rPr lang="en-GB"/>
              <a:t>15</a:t>
            </a:fld>
            <a:endParaRPr lang="en-GB"/>
          </a:p>
        </p:txBody>
      </p:sp>
    </p:spTree>
    <p:extLst>
      <p:ext uri="{BB962C8B-B14F-4D97-AF65-F5344CB8AC3E}">
        <p14:creationId xmlns:p14="http://schemas.microsoft.com/office/powerpoint/2010/main" val="443616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75719-F184-978D-4CAC-E6494055ED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7DC77-C852-810F-4BC9-AE3348936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3AB3E-03F9-53CB-3E8A-0C69F9227B90}"/>
              </a:ext>
            </a:extLst>
          </p:cNvPr>
          <p:cNvSpPr>
            <a:spLocks noGrp="1"/>
          </p:cNvSpPr>
          <p:nvPr>
            <p:ph type="body" idx="1"/>
          </p:nvPr>
        </p:nvSpPr>
        <p:spPr/>
        <p:txBody>
          <a:bodyPr/>
          <a:lstStyle/>
          <a:p>
            <a:r>
              <a:rPr lang="en-GB" b="1"/>
              <a:t>Activity 2</a:t>
            </a:r>
            <a:endParaRPr lang="en-GB">
              <a:solidFill>
                <a:srgbClr val="444444"/>
              </a:solidFill>
              <a:ea typeface="Calibri"/>
              <a:cs typeface="Calibri"/>
            </a:endParaRPr>
          </a:p>
          <a:p>
            <a:r>
              <a:rPr lang="en-GB" b="1">
                <a:solidFill>
                  <a:srgbClr val="000000"/>
                </a:solidFill>
              </a:rPr>
              <a:t>Spend 5 minutes on this slide</a:t>
            </a:r>
            <a:endParaRPr lang="en-GB" b="1">
              <a:solidFill>
                <a:srgbClr val="444444"/>
              </a:solidFill>
              <a:ea typeface="Calibri"/>
              <a:cs typeface="Calibri"/>
            </a:endParaRPr>
          </a:p>
          <a:p>
            <a:r>
              <a:rPr lang="en-GB">
                <a:solidFill>
                  <a:srgbClr val="000000"/>
                </a:solidFill>
              </a:rPr>
              <a:t>Invite a student to read out the details about this resident.</a:t>
            </a:r>
            <a:endParaRPr lang="en-GB">
              <a:solidFill>
                <a:srgbClr val="444444"/>
              </a:solidFill>
              <a:ea typeface="Calibri"/>
              <a:cs typeface="Calibri"/>
            </a:endParaRPr>
          </a:p>
          <a:p>
            <a:r>
              <a:rPr lang="en-GB">
                <a:solidFill>
                  <a:srgbClr val="000000"/>
                </a:solidFill>
              </a:rPr>
              <a:t>In pairs, students should try and identify which issues this resident might feel strongly about and whether Local Government can help.</a:t>
            </a:r>
            <a:endParaRPr lang="en-GB">
              <a:solidFill>
                <a:srgbClr val="444444"/>
              </a:solidFill>
              <a:ea typeface="Calibri"/>
              <a:cs typeface="Calibri"/>
            </a:endParaRPr>
          </a:p>
          <a:p>
            <a:r>
              <a:rPr lang="en-GB">
                <a:solidFill>
                  <a:srgbClr val="000000"/>
                </a:solidFill>
              </a:rPr>
              <a:t>After a few minutes discussion, bring the class back together and click on the slide to find out more.</a:t>
            </a:r>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52467A80-3E9C-94A2-DCF4-FB028FEC6F49}"/>
              </a:ext>
            </a:extLst>
          </p:cNvPr>
          <p:cNvSpPr>
            <a:spLocks noGrp="1"/>
          </p:cNvSpPr>
          <p:nvPr>
            <p:ph type="sldNum" sz="quarter" idx="5"/>
          </p:nvPr>
        </p:nvSpPr>
        <p:spPr/>
        <p:txBody>
          <a:bodyPr/>
          <a:lstStyle/>
          <a:p>
            <a:fld id="{E3FFD070-D64A-42C9-B587-D69F75ED3F54}" type="slidenum">
              <a:rPr lang="en-GB"/>
              <a:t>16</a:t>
            </a:fld>
            <a:endParaRPr lang="en-GB"/>
          </a:p>
        </p:txBody>
      </p:sp>
    </p:spTree>
    <p:extLst>
      <p:ext uri="{BB962C8B-B14F-4D97-AF65-F5344CB8AC3E}">
        <p14:creationId xmlns:p14="http://schemas.microsoft.com/office/powerpoint/2010/main" val="3779040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ea typeface="Calibri"/>
                <a:cs typeface="Calibri"/>
              </a:rPr>
              <a:t>Activity 3</a:t>
            </a:r>
          </a:p>
          <a:p>
            <a:r>
              <a:rPr lang="en-GB" b="1">
                <a:ea typeface="Calibri"/>
                <a:cs typeface="Calibri"/>
              </a:rPr>
              <a:t>Spend 10 minutes allowing groups to carry out the activity outlined on the slide.</a:t>
            </a:r>
          </a:p>
          <a:p>
            <a:r>
              <a:rPr lang="en-GB" b="1">
                <a:ea typeface="Calibri"/>
                <a:cs typeface="Calibri"/>
              </a:rPr>
              <a:t>After that:</a:t>
            </a:r>
          </a:p>
          <a:p>
            <a:r>
              <a:rPr lang="en-GB" b="1"/>
              <a:t>45 minute lesson</a:t>
            </a:r>
            <a:r>
              <a:rPr lang="en-GB"/>
              <a:t> - Invite one or two groups to share their ideas, taking a total of </a:t>
            </a:r>
            <a:r>
              <a:rPr lang="en-GB" b="1"/>
              <a:t>5 minutes maximum</a:t>
            </a:r>
            <a:r>
              <a:rPr lang="en-GB"/>
              <a:t>.</a:t>
            </a:r>
            <a:endParaRPr lang="en-GB">
              <a:solidFill>
                <a:srgbClr val="444444"/>
              </a:solidFill>
              <a:ea typeface="Calibri"/>
              <a:cs typeface="Calibri"/>
            </a:endParaRPr>
          </a:p>
          <a:p>
            <a:r>
              <a:rPr lang="en-GB" b="1"/>
              <a:t>60 minute lesson </a:t>
            </a:r>
            <a:r>
              <a:rPr lang="en-GB"/>
              <a:t>- Invite all groups to share in turn, taking a total of </a:t>
            </a:r>
            <a:r>
              <a:rPr lang="en-GB" b="1"/>
              <a:t>15 minutes maximum</a:t>
            </a:r>
            <a:r>
              <a:rPr lang="en-GB"/>
              <a:t>.</a:t>
            </a:r>
            <a:endParaRPr lang="en-GB">
              <a:ea typeface="Calibri"/>
              <a:cs typeface="Calibri"/>
            </a:endParaRPr>
          </a:p>
          <a:p>
            <a:endParaRPr lang="en-GB">
              <a:ea typeface="Calibri"/>
              <a:cs typeface="Calibri"/>
            </a:endParaRPr>
          </a:p>
          <a:p>
            <a:r>
              <a:rPr lang="en-GB">
                <a:ea typeface="Calibri"/>
                <a:cs typeface="Calibri"/>
              </a:rPr>
              <a:t>Explain to students that it is now their turn to consider </a:t>
            </a:r>
            <a:r>
              <a:rPr lang="en-GB" i="1">
                <a:ea typeface="Calibri"/>
                <a:cs typeface="Calibri"/>
              </a:rPr>
              <a:t>their </a:t>
            </a:r>
            <a:r>
              <a:rPr lang="en-GB">
                <a:ea typeface="Calibri"/>
                <a:cs typeface="Calibri"/>
              </a:rPr>
              <a:t>local area.</a:t>
            </a:r>
          </a:p>
          <a:p>
            <a:endParaRPr lang="en-GB">
              <a:ea typeface="Calibri"/>
              <a:cs typeface="Calibri"/>
            </a:endParaRPr>
          </a:p>
          <a:p>
            <a:r>
              <a:rPr lang="en-GB">
                <a:ea typeface="Calibri"/>
                <a:cs typeface="Calibri"/>
              </a:rPr>
              <a:t>Read through the prompts and check their understanding of the activity before you divide them into small groups and allow them to begin.</a:t>
            </a:r>
          </a:p>
          <a:p>
            <a:endParaRPr lang="en-GB">
              <a:ea typeface="Calibri"/>
              <a:cs typeface="Calibri"/>
            </a:endParaRPr>
          </a:p>
          <a:p>
            <a:r>
              <a:rPr lang="en-GB">
                <a:ea typeface="Calibri"/>
                <a:cs typeface="Calibri"/>
              </a:rPr>
              <a:t>If groups are struggling to identify problems, encourage them to think about </a:t>
            </a:r>
          </a:p>
          <a:p>
            <a:pPr marL="171450" indent="-171450">
              <a:buFont typeface="Arial"/>
              <a:buChar char="•"/>
            </a:pPr>
            <a:r>
              <a:rPr lang="en-GB">
                <a:ea typeface="Calibri"/>
                <a:cs typeface="Calibri"/>
              </a:rPr>
              <a:t>The environment - is it a nice place to be? Is it a healthy place to be?</a:t>
            </a:r>
          </a:p>
          <a:p>
            <a:pPr marL="171450" indent="-171450">
              <a:buFont typeface="Arial"/>
              <a:buChar char="•"/>
            </a:pPr>
            <a:r>
              <a:rPr lang="en-GB">
                <a:ea typeface="Calibri"/>
                <a:cs typeface="Calibri"/>
              </a:rPr>
              <a:t>The economy – does it feel like most people have enough? Is there anything that's particularly hard to afford </a:t>
            </a:r>
            <a:r>
              <a:rPr lang="en-GB" err="1">
                <a:ea typeface="Calibri"/>
                <a:cs typeface="Calibri"/>
              </a:rPr>
              <a:t>eg</a:t>
            </a:r>
            <a:r>
              <a:rPr lang="en-GB">
                <a:ea typeface="Calibri"/>
                <a:cs typeface="Calibri"/>
              </a:rPr>
              <a:t> housing? Food?</a:t>
            </a:r>
          </a:p>
          <a:p>
            <a:pPr marL="171450" indent="-171450">
              <a:buFont typeface="Arial"/>
              <a:buChar char="•"/>
            </a:pPr>
            <a:r>
              <a:rPr lang="en-GB">
                <a:ea typeface="Calibri"/>
                <a:cs typeface="Calibri"/>
              </a:rPr>
              <a:t>The community – do people know each other? Do they help each other out? </a:t>
            </a:r>
          </a:p>
          <a:p>
            <a:endParaRPr lang="en-GB">
              <a:ea typeface="Calibri"/>
              <a:cs typeface="Calibri"/>
            </a:endParaRPr>
          </a:p>
          <a:p>
            <a:r>
              <a:rPr lang="en-GB">
                <a:ea typeface="Calibri"/>
                <a:cs typeface="Calibri"/>
              </a:rPr>
              <a:t>Remind students to think back to the issues they identified on Slide 9 that local government is responsible for.</a:t>
            </a:r>
          </a:p>
        </p:txBody>
      </p:sp>
      <p:sp>
        <p:nvSpPr>
          <p:cNvPr id="4" name="Slide Number Placeholder 3"/>
          <p:cNvSpPr>
            <a:spLocks noGrp="1"/>
          </p:cNvSpPr>
          <p:nvPr>
            <p:ph type="sldNum" sz="quarter" idx="5"/>
          </p:nvPr>
        </p:nvSpPr>
        <p:spPr/>
        <p:txBody>
          <a:bodyPr/>
          <a:lstStyle/>
          <a:p>
            <a:fld id="{E3FFD070-D64A-42C9-B587-D69F75ED3F54}" type="slidenum">
              <a:rPr lang="en-GB"/>
              <a:t>17</a:t>
            </a:fld>
            <a:endParaRPr lang="en-GB"/>
          </a:p>
        </p:txBody>
      </p:sp>
    </p:spTree>
    <p:extLst>
      <p:ext uri="{BB962C8B-B14F-4D97-AF65-F5344CB8AC3E}">
        <p14:creationId xmlns:p14="http://schemas.microsoft.com/office/powerpoint/2010/main" val="405975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Call to Action</a:t>
            </a:r>
            <a:endParaRPr lang="en-GB">
              <a:solidFill>
                <a:srgbClr val="444444"/>
              </a:solidFill>
              <a:ea typeface="Calibri" panose="020F0502020204030204"/>
              <a:cs typeface="Calibri" panose="020F0502020204030204"/>
            </a:endParaRPr>
          </a:p>
          <a:p>
            <a:r>
              <a:rPr lang="en-GB"/>
              <a:t>End the lesson by inviting the students to identify actions they could take, based on their ideas.</a:t>
            </a:r>
            <a:endParaRPr lang="en-GB">
              <a:solidFill>
                <a:srgbClr val="444444"/>
              </a:solidFill>
              <a:ea typeface="Calibri"/>
              <a:cs typeface="Calibri"/>
            </a:endParaRPr>
          </a:p>
          <a:p>
            <a:r>
              <a:rPr lang="en-GB"/>
              <a:t>There are some ideas on the slide – invite students to contribute more.</a:t>
            </a:r>
            <a:endParaRPr lang="en-GB">
              <a:solidFill>
                <a:srgbClr val="444444"/>
              </a:solidFill>
              <a:ea typeface="Calibri"/>
              <a:cs typeface="Calibri"/>
            </a:endParaRPr>
          </a:p>
          <a:p>
            <a:r>
              <a:rPr lang="en-GB"/>
              <a:t>End with a show of hands – which of these options will students choose to carry out?</a:t>
            </a:r>
            <a:endParaRPr lang="en-GB">
              <a:solidFill>
                <a:srgbClr val="444444"/>
              </a:solidFill>
              <a:ea typeface="Calibri"/>
              <a:cs typeface="Calibri"/>
            </a:endParaRPr>
          </a:p>
          <a:p>
            <a:r>
              <a:rPr lang="en-GB"/>
              <a:t>If appropriate, agree whether they will do this at home or at school – for example in form time.</a:t>
            </a:r>
            <a:endParaRPr lang="en-GB">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18</a:t>
            </a:fld>
            <a:endParaRPr lang="en-GB"/>
          </a:p>
        </p:txBody>
      </p:sp>
    </p:spTree>
    <p:extLst>
      <p:ext uri="{BB962C8B-B14F-4D97-AF65-F5344CB8AC3E}">
        <p14:creationId xmlns:p14="http://schemas.microsoft.com/office/powerpoint/2010/main" val="2422279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Student Reflections</a:t>
            </a:r>
            <a:endParaRPr lang="en-US">
              <a:solidFill>
                <a:srgbClr val="444444"/>
              </a:solidFill>
            </a:endParaRPr>
          </a:p>
          <a:p>
            <a:r>
              <a:rPr lang="en-US">
                <a:solidFill>
                  <a:srgbClr val="000000"/>
                </a:solidFill>
                <a:ea typeface="Calibri"/>
                <a:cs typeface="Calibri"/>
              </a:rPr>
              <a:t>NB: Only you need to scan the QR code or click the link embedded on the slide. The questions are student facing, are done as a group and act as reflective prompts for your class. </a:t>
            </a:r>
            <a:r>
              <a:rPr lang="en-US" b="1">
                <a:solidFill>
                  <a:srgbClr val="000000"/>
                </a:solidFill>
              </a:rPr>
              <a:t>Optional: screenshot your answers before submitting for your own activity records.</a:t>
            </a:r>
            <a:endParaRPr lang="en-US" b="1">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19</a:t>
            </a:fld>
            <a:endParaRPr lang="en-GB"/>
          </a:p>
        </p:txBody>
      </p:sp>
    </p:spTree>
    <p:extLst>
      <p:ext uri="{BB962C8B-B14F-4D97-AF65-F5344CB8AC3E}">
        <p14:creationId xmlns:p14="http://schemas.microsoft.com/office/powerpoint/2010/main" val="383393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ea typeface="Calibri"/>
                <a:cs typeface="Calibri"/>
              </a:rPr>
              <a:t>*</a:t>
            </a:r>
            <a:r>
              <a:rPr lang="en-GB"/>
              <a:t>In London and some other areas, there is just one tier of local government – often called a Unitary Authority, or known in London as a London or Metropolitan Borough.</a:t>
            </a:r>
            <a:endParaRPr lang="en-GB" b="1">
              <a:ea typeface="Calibri"/>
              <a:cs typeface="Calibri"/>
            </a:endParaRPr>
          </a:p>
          <a:p>
            <a:endParaRPr lang="en-GB">
              <a:ea typeface="Calibri"/>
              <a:cs typeface="Calibri"/>
            </a:endParaRPr>
          </a:p>
          <a:p>
            <a:r>
              <a:rPr lang="en-GB" b="1">
                <a:ea typeface="Calibri"/>
                <a:cs typeface="Calibri"/>
              </a:rPr>
              <a:t>**</a:t>
            </a:r>
            <a:r>
              <a:rPr lang="en-GB"/>
              <a:t>sometimes called a borough or city council instead – you may want to check which name is used in your school's location.</a:t>
            </a:r>
            <a:endParaRPr lang="en-GB">
              <a:ea typeface="Calibri"/>
              <a:cs typeface="Calibri"/>
            </a:endParaRPr>
          </a:p>
          <a:p>
            <a:endParaRPr lang="en-GB">
              <a:ea typeface="Calibri"/>
              <a:cs typeface="Calibri"/>
            </a:endParaRPr>
          </a:p>
          <a:p>
            <a:r>
              <a:rPr lang="en-GB" b="1">
                <a:ea typeface="Calibri"/>
                <a:cs typeface="Calibri"/>
              </a:rPr>
              <a:t>***Full Ofsted and Curriculum References: </a:t>
            </a:r>
            <a:br>
              <a:rPr lang="en-GB" b="1">
                <a:ea typeface="Calibri" panose="020F0502020204030204"/>
                <a:cs typeface="+mn-lt"/>
              </a:rPr>
            </a:br>
            <a:r>
              <a:rPr lang="en-GB">
                <a:ea typeface="Calibri" panose="020F0502020204030204"/>
                <a:cs typeface="Calibri" panose="020F0502020204030204"/>
              </a:rPr>
              <a:t>Ofsted Personal Development &amp; Wellbeing, Page 44: </a:t>
            </a:r>
            <a:r>
              <a:rPr lang="en-GB">
                <a:hlinkClick r:id="rId3"/>
              </a:rPr>
              <a:t>Ensuring the curriculum contributes to pupils’ personal and SMSC development, supports them to become responsible, respectful and active citizens, and develops their understanding of fundamental British values.</a:t>
            </a:r>
            <a:endParaRPr lang="en-GB">
              <a:ea typeface="Calibri"/>
              <a:cs typeface="Calibri"/>
            </a:endParaRPr>
          </a:p>
          <a:p>
            <a:r>
              <a:rPr lang="en-GB"/>
              <a:t>SMSC, Page 5:  </a:t>
            </a:r>
            <a:r>
              <a:rPr lang="en-GB">
                <a:hlinkClick r:id="rId4"/>
              </a:rPr>
              <a:t>Contribute positively to the lives of those living and working in the locality of the school</a:t>
            </a:r>
            <a:endParaRPr lang="en-GB"/>
          </a:p>
          <a:p>
            <a:r>
              <a:rPr lang="en-GB"/>
              <a:t>RSE, Page 25 and 35: </a:t>
            </a:r>
            <a:r>
              <a:rPr lang="en-GB">
                <a:hlinkClick r:id="rId5"/>
              </a:rPr>
              <a:t>'the contribution that...participation in their own communities can make to overall wellbeing...outward-facing activity, especially that with a service focus'</a:t>
            </a:r>
            <a:endParaRPr lang="en-GB"/>
          </a:p>
          <a:p>
            <a:r>
              <a:rPr lang="en-GB"/>
              <a:t>Citizenship, Page 2: </a:t>
            </a:r>
            <a:r>
              <a:rPr lang="en-GB">
                <a:hlinkClick r:id="rId6"/>
              </a:rPr>
              <a:t>roles of citizens, ways in which citizens work together to improve their communities</a:t>
            </a:r>
            <a:endParaRPr lang="en-GB"/>
          </a:p>
          <a:p>
            <a:r>
              <a:rPr lang="en-GB"/>
              <a:t>English: Written English, Page 5, 'narrative and non-narrative texts, including arguments' and Spoken</a:t>
            </a:r>
            <a:r>
              <a:rPr lang="en-GB">
                <a:solidFill>
                  <a:srgbClr val="000000"/>
                </a:solidFill>
              </a:rPr>
              <a:t> English, Page 6, 'speak confidently and effectively; </a:t>
            </a:r>
            <a:r>
              <a:rPr lang="en-GB">
                <a:solidFill>
                  <a:srgbClr val="000000"/>
                </a:solidFill>
                <a:hlinkClick r:id="rId7"/>
              </a:rPr>
              <a:t>https://assets.publishing.service.gov.uk/media/5a7b8761ed915d4147620f6b/SECONDARY_national_curriculum_-_English2.pdf</a:t>
            </a:r>
            <a:r>
              <a:rPr lang="en-GB">
                <a:solidFill>
                  <a:srgbClr val="000000"/>
                </a:solidFill>
              </a:rPr>
              <a:t> </a:t>
            </a: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2</a:t>
            </a:fld>
            <a:endParaRPr lang="en-GB"/>
          </a:p>
        </p:txBody>
      </p:sp>
    </p:spTree>
    <p:extLst>
      <p:ext uri="{BB962C8B-B14F-4D97-AF65-F5344CB8AC3E}">
        <p14:creationId xmlns:p14="http://schemas.microsoft.com/office/powerpoint/2010/main" val="2287987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20</a:t>
            </a:fld>
            <a:endParaRPr lang="en-GB"/>
          </a:p>
        </p:txBody>
      </p:sp>
    </p:spTree>
    <p:extLst>
      <p:ext uri="{BB962C8B-B14F-4D97-AF65-F5344CB8AC3E}">
        <p14:creationId xmlns:p14="http://schemas.microsoft.com/office/powerpoint/2010/main" val="401803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CE270-F447-5279-6381-40060F41C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D5137-D6DB-C482-8F37-64FB35C18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978F7-5BD6-FB8B-C962-DFBACE917A6C}"/>
              </a:ext>
            </a:extLst>
          </p:cNvPr>
          <p:cNvSpPr>
            <a:spLocks noGrp="1"/>
          </p:cNvSpPr>
          <p:nvPr>
            <p:ph type="body" idx="1"/>
          </p:nvPr>
        </p:nvSpPr>
        <p:spPr/>
        <p:txBody>
          <a:bodyPr/>
          <a:lstStyle/>
          <a:p>
            <a:r>
              <a:rPr lang="en-GB" b="1">
                <a:ea typeface="Calibri"/>
                <a:cs typeface="Calibri"/>
              </a:rPr>
              <a:t>Lesson Length</a:t>
            </a:r>
            <a:endParaRPr lang="en-GB" b="1">
              <a:ea typeface="Calibri"/>
              <a:cs typeface="+mn-lt"/>
            </a:endParaRPr>
          </a:p>
          <a:p>
            <a:r>
              <a:rPr lang="en-GB">
                <a:ea typeface="Calibri"/>
                <a:cs typeface="Calibri"/>
              </a:rPr>
              <a:t>This lesson can be run as a 45 minute lesson or a 60 minute lesson.</a:t>
            </a:r>
          </a:p>
          <a:p>
            <a:r>
              <a:rPr lang="en-GB">
                <a:ea typeface="Calibri"/>
                <a:cs typeface="Calibri"/>
              </a:rPr>
              <a:t>Activity 1 remains the same for both versions.</a:t>
            </a:r>
          </a:p>
          <a:p>
            <a:r>
              <a:rPr lang="en-GB">
                <a:ea typeface="Calibri"/>
                <a:cs typeface="Calibri"/>
              </a:rPr>
              <a:t>Activity 2 can be extended by including 4 or 5 residents from </a:t>
            </a:r>
            <a:r>
              <a:rPr lang="en-GB" err="1">
                <a:ea typeface="Calibri"/>
                <a:cs typeface="Calibri"/>
              </a:rPr>
              <a:t>Shorechester</a:t>
            </a:r>
            <a:r>
              <a:rPr lang="en-GB">
                <a:ea typeface="Calibri"/>
                <a:cs typeface="Calibri"/>
              </a:rPr>
              <a:t> to talk about, from Slides 12 to 16.</a:t>
            </a:r>
          </a:p>
          <a:p>
            <a:r>
              <a:rPr lang="en-GB">
                <a:ea typeface="Calibri"/>
                <a:cs typeface="Calibri"/>
              </a:rPr>
              <a:t>Activity 3 can be extended by increasing the feedback time of the our neighbourhood map activity on Slide 17.</a:t>
            </a:r>
          </a:p>
        </p:txBody>
      </p:sp>
      <p:sp>
        <p:nvSpPr>
          <p:cNvPr id="4" name="Slide Number Placeholder 3">
            <a:extLst>
              <a:ext uri="{FF2B5EF4-FFF2-40B4-BE49-F238E27FC236}">
                <a16:creationId xmlns:a16="http://schemas.microsoft.com/office/drawing/2014/main" id="{8876F3A3-BC08-9C44-3629-C513D459973F}"/>
              </a:ext>
            </a:extLst>
          </p:cNvPr>
          <p:cNvSpPr>
            <a:spLocks noGrp="1"/>
          </p:cNvSpPr>
          <p:nvPr>
            <p:ph type="sldNum" sz="quarter" idx="5"/>
          </p:nvPr>
        </p:nvSpPr>
        <p:spPr/>
        <p:txBody>
          <a:bodyPr/>
          <a:lstStyle/>
          <a:p>
            <a:fld id="{E3FFD070-D64A-42C9-B587-D69F75ED3F54}" type="slidenum">
              <a:rPr lang="en-GB"/>
              <a:t>3</a:t>
            </a:fld>
            <a:endParaRPr lang="en-GB"/>
          </a:p>
        </p:txBody>
      </p:sp>
    </p:spTree>
    <p:extLst>
      <p:ext uri="{BB962C8B-B14F-4D97-AF65-F5344CB8AC3E}">
        <p14:creationId xmlns:p14="http://schemas.microsoft.com/office/powerpoint/2010/main" val="269585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B7D93-FA78-323E-8D8E-CB453CBAA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AAF5B-D9B7-C24E-1F85-3992BD9D1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BDBB7-CEC0-7F8F-280D-0FA6A03320AD}"/>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A3B50C2E-5A94-B17A-307C-375ED0E42A8E}"/>
              </a:ext>
            </a:extLst>
          </p:cNvPr>
          <p:cNvSpPr>
            <a:spLocks noGrp="1"/>
          </p:cNvSpPr>
          <p:nvPr>
            <p:ph type="sldNum" sz="quarter" idx="5"/>
          </p:nvPr>
        </p:nvSpPr>
        <p:spPr/>
        <p:txBody>
          <a:bodyPr/>
          <a:lstStyle/>
          <a:p>
            <a:fld id="{E3FFD070-D64A-42C9-B587-D69F75ED3F54}" type="slidenum">
              <a:rPr lang="en-GB"/>
              <a:t>4</a:t>
            </a:fld>
            <a:endParaRPr lang="en-GB"/>
          </a:p>
        </p:txBody>
      </p:sp>
    </p:spTree>
    <p:extLst>
      <p:ext uri="{BB962C8B-B14F-4D97-AF65-F5344CB8AC3E}">
        <p14:creationId xmlns:p14="http://schemas.microsoft.com/office/powerpoint/2010/main" val="280487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0B2F7-F516-4000-834F-427D247FE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12594-50F4-29BA-EDA3-58E77FC3CA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2D90A-3A2E-66D3-1122-6D5FDCEB6ADB}"/>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A49DCFE0-1DDB-7DF5-945C-95E7DAE66C44}"/>
              </a:ext>
            </a:extLst>
          </p:cNvPr>
          <p:cNvSpPr>
            <a:spLocks noGrp="1"/>
          </p:cNvSpPr>
          <p:nvPr>
            <p:ph type="sldNum" sz="quarter" idx="5"/>
          </p:nvPr>
        </p:nvSpPr>
        <p:spPr/>
        <p:txBody>
          <a:bodyPr/>
          <a:lstStyle/>
          <a:p>
            <a:fld id="{E3FFD070-D64A-42C9-B587-D69F75ED3F54}" type="slidenum">
              <a:rPr lang="en-GB"/>
              <a:t>5</a:t>
            </a:fld>
            <a:endParaRPr lang="en-GB"/>
          </a:p>
        </p:txBody>
      </p:sp>
    </p:spTree>
    <p:extLst>
      <p:ext uri="{BB962C8B-B14F-4D97-AF65-F5344CB8AC3E}">
        <p14:creationId xmlns:p14="http://schemas.microsoft.com/office/powerpoint/2010/main" val="3570632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1BAA6-CDFF-AE4D-70A7-B63030CE7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54B48-92D0-25EF-3F63-E1002A927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43D9B-9DA0-D678-CC6D-A8504929D5B2}"/>
              </a:ext>
            </a:extLst>
          </p:cNvPr>
          <p:cNvSpPr>
            <a:spLocks noGrp="1"/>
          </p:cNvSpPr>
          <p:nvPr>
            <p:ph type="body" idx="1"/>
          </p:nvPr>
        </p:nvSpPr>
        <p:spPr/>
        <p:txBody>
          <a:bodyPr/>
          <a:lstStyle/>
          <a:p>
            <a:r>
              <a:rPr lang="en-GB" b="1"/>
              <a:t>Starter Activity</a:t>
            </a:r>
            <a:endParaRPr lang="en-GB">
              <a:solidFill>
                <a:srgbClr val="444444"/>
              </a:solidFill>
              <a:ea typeface="Calibri"/>
              <a:cs typeface="Calibri"/>
            </a:endParaRPr>
          </a:p>
          <a:p>
            <a:r>
              <a:rPr lang="en-GB" b="1"/>
              <a:t>Spend 2 minutes on this slide. </a:t>
            </a:r>
            <a:br>
              <a:rPr lang="en-GB" b="1">
                <a:ea typeface="Calibri"/>
                <a:cs typeface="+mn-lt"/>
              </a:rPr>
            </a:br>
            <a:br>
              <a:rPr lang="en-GB" b="1">
                <a:ea typeface="Calibri"/>
                <a:cs typeface="+mn-lt"/>
              </a:rPr>
            </a:br>
            <a:br>
              <a:rPr lang="en-GB" b="1">
                <a:ea typeface="Calibri"/>
                <a:cs typeface="+mn-lt"/>
              </a:rPr>
            </a:br>
            <a:br>
              <a:rPr lang="en-GB" b="1">
                <a:cs typeface="+mn-lt"/>
              </a:rPr>
            </a:br>
            <a:r>
              <a:rPr lang="en-GB" b="1"/>
              <a:t>Additional Notes:</a:t>
            </a:r>
            <a:br>
              <a:rPr lang="en-GB" b="1">
                <a:cs typeface="+mn-lt"/>
              </a:rPr>
            </a:br>
            <a:r>
              <a:rPr lang="en-GB" b="1"/>
              <a:t>Local Councils:</a:t>
            </a:r>
            <a:r>
              <a:rPr lang="en-GB"/>
              <a:t> Local councils (not national government) are usually responsible for parks and other public spaces. Councillors are elected to make decisions for the local area.</a:t>
            </a:r>
            <a:endParaRPr lang="en-GB">
              <a:ea typeface="Calibri"/>
              <a:cs typeface="Calibri"/>
            </a:endParaRPr>
          </a:p>
          <a:p>
            <a:r>
              <a:rPr lang="en-GB" b="1"/>
              <a:t>Community Action:</a:t>
            </a:r>
            <a:r>
              <a:rPr lang="en-GB"/>
              <a:t> Communities can work together to improve their neighbourhoods by organising clean-ups, fundraising, or starting petitions.</a:t>
            </a:r>
            <a:endParaRPr lang="en-GB">
              <a:ea typeface="Calibri"/>
              <a:cs typeface="Calibri"/>
            </a:endParaRPr>
          </a:p>
          <a:p>
            <a:r>
              <a:rPr lang="en-GB" b="1"/>
              <a:t>Citizen Influence:</a:t>
            </a:r>
            <a:r>
              <a:rPr lang="en-GB"/>
              <a:t> Individuals and groups can influence local decisions through democratic processes: contacting councillors, attending meetings, or campaigning for change.</a:t>
            </a:r>
            <a:br>
              <a:rPr lang="en-GB">
                <a:ea typeface="Calibri"/>
                <a:cs typeface="+mn-lt"/>
              </a:rPr>
            </a:br>
            <a:br>
              <a:rPr lang="en-GB">
                <a:ea typeface="Calibri"/>
                <a:cs typeface="+mn-lt"/>
              </a:rPr>
            </a:br>
            <a:r>
              <a:rPr lang="en-GB" b="1"/>
              <a:t>Note: This is an AI generated image. </a:t>
            </a:r>
            <a:endParaRPr lang="en-GB">
              <a:ea typeface="Calibri"/>
              <a:cs typeface="Calibri"/>
            </a:endParaRPr>
          </a:p>
          <a:p>
            <a:endParaRPr lang="en-GB">
              <a:ea typeface="Calibri"/>
              <a:cs typeface="Calibri"/>
            </a:endParaRPr>
          </a:p>
        </p:txBody>
      </p:sp>
      <p:sp>
        <p:nvSpPr>
          <p:cNvPr id="4" name="Slide Number Placeholder 3">
            <a:extLst>
              <a:ext uri="{FF2B5EF4-FFF2-40B4-BE49-F238E27FC236}">
                <a16:creationId xmlns:a16="http://schemas.microsoft.com/office/drawing/2014/main" id="{BD6DCBA1-FC5D-1CF3-B2AE-2444607CC753}"/>
              </a:ext>
            </a:extLst>
          </p:cNvPr>
          <p:cNvSpPr>
            <a:spLocks noGrp="1"/>
          </p:cNvSpPr>
          <p:nvPr>
            <p:ph type="sldNum" sz="quarter" idx="5"/>
          </p:nvPr>
        </p:nvSpPr>
        <p:spPr/>
        <p:txBody>
          <a:bodyPr/>
          <a:lstStyle/>
          <a:p>
            <a:fld id="{E3FFD070-D64A-42C9-B587-D69F75ED3F54}" type="slidenum">
              <a:rPr lang="en-GB"/>
              <a:t>6</a:t>
            </a:fld>
            <a:endParaRPr lang="en-GB"/>
          </a:p>
        </p:txBody>
      </p:sp>
    </p:spTree>
    <p:extLst>
      <p:ext uri="{BB962C8B-B14F-4D97-AF65-F5344CB8AC3E}">
        <p14:creationId xmlns:p14="http://schemas.microsoft.com/office/powerpoint/2010/main" val="401578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Lesson Objectives</a:t>
            </a:r>
          </a:p>
          <a:p>
            <a:r>
              <a:rPr lang="en-US" b="1">
                <a:ea typeface="Calibri"/>
                <a:cs typeface="Calibri"/>
              </a:rPr>
              <a:t>Spend 1 minute on this slide.</a:t>
            </a:r>
          </a:p>
          <a:p>
            <a:r>
              <a:rPr lang="en-US"/>
              <a:t>Read through the objectives and check students' understanding.</a:t>
            </a:r>
            <a:endParaRPr lang="en-US">
              <a:ea typeface="Calibri"/>
              <a:cs typeface="Calibri"/>
            </a:endParaRPr>
          </a:p>
          <a:p>
            <a:r>
              <a:rPr lang="en-US">
                <a:ea typeface="Calibri"/>
                <a:cs typeface="Calibri"/>
              </a:rPr>
              <a:t>Flag that you will be asking them to reflect on how they achieved these at the end of the lesson.</a:t>
            </a:r>
          </a:p>
        </p:txBody>
      </p:sp>
      <p:sp>
        <p:nvSpPr>
          <p:cNvPr id="4" name="Slide Number Placeholder 3"/>
          <p:cNvSpPr>
            <a:spLocks noGrp="1"/>
          </p:cNvSpPr>
          <p:nvPr>
            <p:ph type="sldNum" sz="quarter" idx="5"/>
          </p:nvPr>
        </p:nvSpPr>
        <p:spPr/>
        <p:txBody>
          <a:bodyPr/>
          <a:lstStyle/>
          <a:p>
            <a:fld id="{E3FFD070-D64A-42C9-B587-D69F75ED3F54}" type="slidenum">
              <a:rPr lang="en-GB"/>
              <a:t>7</a:t>
            </a:fld>
            <a:endParaRPr lang="en-GB"/>
          </a:p>
        </p:txBody>
      </p:sp>
    </p:spTree>
    <p:extLst>
      <p:ext uri="{BB962C8B-B14F-4D97-AF65-F5344CB8AC3E}">
        <p14:creationId xmlns:p14="http://schemas.microsoft.com/office/powerpoint/2010/main" val="404324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958D2-5BF8-5B41-0C9D-0C0DB093E7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A13919-6377-752B-6DB9-0AF6689F17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0AD60-6625-D3F4-0FF8-86E12815BC2C}"/>
              </a:ext>
            </a:extLst>
          </p:cNvPr>
          <p:cNvSpPr>
            <a:spLocks noGrp="1"/>
          </p:cNvSpPr>
          <p:nvPr>
            <p:ph type="body" idx="1"/>
          </p:nvPr>
        </p:nvSpPr>
        <p:spPr/>
        <p:txBody>
          <a:bodyPr/>
          <a:lstStyle/>
          <a:p>
            <a:r>
              <a:rPr lang="en-US" b="1"/>
              <a:t>Activity 1</a:t>
            </a:r>
            <a:endParaRPr lang="en-US">
              <a:solidFill>
                <a:srgbClr val="444444"/>
              </a:solidFill>
            </a:endParaRPr>
          </a:p>
          <a:p>
            <a:r>
              <a:rPr lang="en-US" b="1">
                <a:ea typeface="Calibri"/>
                <a:cs typeface="Calibri"/>
              </a:rPr>
              <a:t>Spend 5 minutes on this slide.</a:t>
            </a:r>
            <a:endParaRPr lang="en-US" b="1"/>
          </a:p>
          <a:p>
            <a:r>
              <a:rPr lang="en-US"/>
              <a:t>Invite students to discuss with their partner using the prompt on screen.</a:t>
            </a:r>
            <a:endParaRPr lang="en-US">
              <a:ea typeface="Calibri"/>
              <a:cs typeface="Calibri"/>
            </a:endParaRPr>
          </a:p>
          <a:p>
            <a:r>
              <a:rPr lang="en-US">
                <a:ea typeface="Calibri"/>
                <a:cs typeface="Calibri"/>
              </a:rPr>
              <a:t>After 3 minutes move on to the next slide to reveal the answers.</a:t>
            </a:r>
            <a:br>
              <a:rPr lang="en-US">
                <a:ea typeface="Calibri"/>
                <a:cs typeface="+mn-lt"/>
              </a:rPr>
            </a:br>
            <a:br>
              <a:rPr lang="en-US">
                <a:ea typeface="Calibri"/>
                <a:cs typeface="+mn-lt"/>
              </a:rPr>
            </a:br>
            <a:endParaRPr lang="en-US" b="1">
              <a:ea typeface="Calibri"/>
              <a:cs typeface="Calibri"/>
            </a:endParaRPr>
          </a:p>
        </p:txBody>
      </p:sp>
      <p:sp>
        <p:nvSpPr>
          <p:cNvPr id="4" name="Slide Number Placeholder 3">
            <a:extLst>
              <a:ext uri="{FF2B5EF4-FFF2-40B4-BE49-F238E27FC236}">
                <a16:creationId xmlns:a16="http://schemas.microsoft.com/office/drawing/2014/main" id="{30914688-0EEC-DB72-6AF6-BEB264BABBCE}"/>
              </a:ext>
            </a:extLst>
          </p:cNvPr>
          <p:cNvSpPr>
            <a:spLocks noGrp="1"/>
          </p:cNvSpPr>
          <p:nvPr>
            <p:ph type="sldNum" sz="quarter" idx="5"/>
          </p:nvPr>
        </p:nvSpPr>
        <p:spPr/>
        <p:txBody>
          <a:bodyPr/>
          <a:lstStyle/>
          <a:p>
            <a:fld id="{E3FFD070-D64A-42C9-B587-D69F75ED3F54}" type="slidenum">
              <a:rPr lang="en-GB"/>
              <a:t>8</a:t>
            </a:fld>
            <a:endParaRPr lang="en-GB"/>
          </a:p>
        </p:txBody>
      </p:sp>
    </p:spTree>
    <p:extLst>
      <p:ext uri="{BB962C8B-B14F-4D97-AF65-F5344CB8AC3E}">
        <p14:creationId xmlns:p14="http://schemas.microsoft.com/office/powerpoint/2010/main" val="1804224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Activity 1</a:t>
            </a:r>
            <a:endParaRPr lang="en-US">
              <a:solidFill>
                <a:srgbClr val="444444"/>
              </a:solidFill>
              <a:ea typeface="Calibri" panose="020F0502020204030204"/>
              <a:cs typeface="Calibri" panose="020F0502020204030204"/>
            </a:endParaRPr>
          </a:p>
          <a:p>
            <a:r>
              <a:rPr lang="en-US" b="1">
                <a:ea typeface="Calibri"/>
                <a:cs typeface="Calibri"/>
              </a:rPr>
              <a:t>Spend 1 minute on this slide</a:t>
            </a:r>
            <a:endParaRPr lang="en-US" b="1"/>
          </a:p>
          <a:p>
            <a:r>
              <a:rPr lang="en-US"/>
              <a:t>Reveal the answers in turn.</a:t>
            </a:r>
            <a:br>
              <a:rPr lang="en-US">
                <a:cs typeface="+mn-lt"/>
              </a:rPr>
            </a:br>
            <a:endParaRPr lang="en-US">
              <a:ea typeface="Calibri"/>
              <a:cs typeface="Calibri"/>
            </a:endParaRPr>
          </a:p>
          <a:p>
            <a:r>
              <a:rPr lang="en-US" b="1" u="sng">
                <a:ea typeface="Calibri"/>
                <a:cs typeface="Calibri"/>
              </a:rPr>
              <a:t>Extension Suggestion</a:t>
            </a:r>
            <a:br>
              <a:rPr lang="en-US">
                <a:cs typeface="+mn-lt"/>
              </a:rPr>
            </a:br>
            <a:r>
              <a:rPr lang="en-US" b="1">
                <a:ea typeface="Calibri"/>
                <a:cs typeface="Calibri"/>
              </a:rPr>
              <a:t>Discuss as a class: </a:t>
            </a:r>
            <a:r>
              <a:rPr lang="en-US">
                <a:ea typeface="Calibri"/>
                <a:cs typeface="Calibri"/>
              </a:rPr>
              <a:t>What are the benefits and challenges of dividing responsibilities in this way? Are there any surprises on this list? Would you allocate anything differently? Why?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9</a:t>
            </a:fld>
            <a:endParaRPr lang="en-GB"/>
          </a:p>
        </p:txBody>
      </p:sp>
    </p:spTree>
    <p:extLst>
      <p:ext uri="{BB962C8B-B14F-4D97-AF65-F5344CB8AC3E}">
        <p14:creationId xmlns:p14="http://schemas.microsoft.com/office/powerpoint/2010/main" val="257484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1 1 1">
  <p:cSld name="1_Title only_1_1_1_1">
    <p:bg>
      <p:bgPr>
        <a:solidFill>
          <a:schemeClr val="lt1"/>
        </a:solidFill>
        <a:effectLst/>
      </p:bgPr>
    </p:bg>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5702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20/11/2025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20/11/2025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20/11/2025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20/11/2025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5.pn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23.sv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png"/><Relationship Id="rId3" Type="http://schemas.openxmlformats.org/officeDocument/2006/relationships/image" Target="../media/image19.pn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notesSlide" Target="../notesSlides/notesSlide11.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5.png"/><Relationship Id="rId15" Type="http://schemas.openxmlformats.org/officeDocument/2006/relationships/image" Target="../media/image35.svg"/><Relationship Id="rId10" Type="http://schemas.openxmlformats.org/officeDocument/2006/relationships/image" Target="../media/image30.png"/><Relationship Id="rId19" Type="http://schemas.openxmlformats.org/officeDocument/2006/relationships/image" Target="../media/image39.svg"/><Relationship Id="rId4" Type="http://schemas.openxmlformats.org/officeDocument/2006/relationships/image" Target="../media/image4.png"/><Relationship Id="rId9" Type="http://schemas.openxmlformats.org/officeDocument/2006/relationships/image" Target="../media/image29.svg"/><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1.png"/><Relationship Id="rId3" Type="http://schemas.openxmlformats.org/officeDocument/2006/relationships/image" Target="../media/image19.png"/><Relationship Id="rId7" Type="http://schemas.openxmlformats.org/officeDocument/2006/relationships/image" Target="../media/image29.svg"/><Relationship Id="rId12"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5.svg"/><Relationship Id="rId5" Type="http://schemas.openxmlformats.org/officeDocument/2006/relationships/image" Target="../media/image5.png"/><Relationship Id="rId10" Type="http://schemas.openxmlformats.org/officeDocument/2006/relationships/image" Target="../media/image34.png"/><Relationship Id="rId4" Type="http://schemas.openxmlformats.org/officeDocument/2006/relationships/image" Target="../media/image4.png"/><Relationship Id="rId9" Type="http://schemas.openxmlformats.org/officeDocument/2006/relationships/image" Target="../media/image33.svg"/><Relationship Id="rId1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9.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37.svg"/><Relationship Id="rId4" Type="http://schemas.openxmlformats.org/officeDocument/2006/relationships/image" Target="../media/image4.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42.svg"/><Relationship Id="rId4" Type="http://schemas.openxmlformats.org/officeDocument/2006/relationships/image" Target="../media/image4.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9.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39.svg"/><Relationship Id="rId4" Type="http://schemas.openxmlformats.org/officeDocument/2006/relationships/image" Target="../media/image4.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9.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31.svg"/><Relationship Id="rId4" Type="http://schemas.openxmlformats.org/officeDocument/2006/relationships/image" Target="../media/image4.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1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17.xml"/><Relationship Id="rId16" Type="http://schemas.openxmlformats.org/officeDocument/2006/relationships/image" Target="../media/image52.sv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47.png"/><Relationship Id="rId5" Type="http://schemas.openxmlformats.org/officeDocument/2006/relationships/image" Target="../media/image5.png"/><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4.png"/><Relationship Id="rId9" Type="http://schemas.openxmlformats.org/officeDocument/2006/relationships/image" Target="../media/image45.png"/><Relationship Id="rId14" Type="http://schemas.openxmlformats.org/officeDocument/2006/relationships/image" Target="../media/image50.svg"/></Relationships>
</file>

<file path=ppt/slides/_rels/slide1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14.png"/><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56.svg"/><Relationship Id="rId4" Type="http://schemas.openxmlformats.org/officeDocument/2006/relationships/image" Target="../media/image19.png"/><Relationship Id="rId9" Type="http://schemas.openxmlformats.org/officeDocument/2006/relationships/image" Target="../media/image55.png"/></Relationships>
</file>

<file path=ppt/slides/_rels/slide19.xml.rels><?xml version="1.0" encoding="UTF-8" standalone="yes"?>
<Relationships xmlns="http://schemas.openxmlformats.org/package/2006/relationships"><Relationship Id="rId8" Type="http://schemas.openxmlformats.org/officeDocument/2006/relationships/hyperlink" Target="https://www.surveymonkey.com/r/5LRCN77" TargetMode="External"/><Relationship Id="rId3" Type="http://schemas.openxmlformats.org/officeDocument/2006/relationships/image" Target="../media/image16.jpeg"/><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4.png"/><Relationship Id="rId12"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hyperlink" Target="http://www.youngcitizens.org/resources" TargetMode="External"/><Relationship Id="rId5" Type="http://schemas.openxmlformats.org/officeDocument/2006/relationships/image" Target="../media/image60.svg"/><Relationship Id="rId10" Type="http://schemas.openxmlformats.org/officeDocument/2006/relationships/hyperlink" Target="https://www.surveymonkey.com/r/JSKFS5H" TargetMode="External"/><Relationship Id="rId4" Type="http://schemas.openxmlformats.org/officeDocument/2006/relationships/image" Target="../media/image59.png"/><Relationship Id="rId9"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D157115-1CE0-DA09-5C25-41CFE8B7E0E8}"/>
              </a:ext>
            </a:extLst>
          </p:cNvPr>
          <p:cNvSpPr/>
          <p:nvPr/>
        </p:nvSpPr>
        <p:spPr>
          <a:xfrm>
            <a:off x="-3247" y="5104"/>
            <a:ext cx="12199266" cy="6858811"/>
          </a:xfrm>
          <a:prstGeom prst="rect">
            <a:avLst/>
          </a:prstGeom>
          <a:solidFill>
            <a:srgbClr val="E60073"/>
          </a:solidFill>
          <a:ln>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F8DAED6-4EA7-3166-241C-D88091E3917D}"/>
              </a:ext>
            </a:extLst>
          </p:cNvPr>
          <p:cNvSpPr/>
          <p:nvPr/>
        </p:nvSpPr>
        <p:spPr>
          <a:xfrm rot="180000">
            <a:off x="6977666" y="5011127"/>
            <a:ext cx="5713405" cy="2133936"/>
          </a:xfrm>
          <a:prstGeom prst="rect">
            <a:avLst/>
          </a:prstGeom>
          <a:gradFill flip="none" rotWithShape="1">
            <a:gsLst>
              <a:gs pos="0">
                <a:srgbClr val="FFF14F"/>
              </a:gs>
              <a:gs pos="41000">
                <a:srgbClr val="4FC5B9"/>
              </a:gs>
              <a:gs pos="66000">
                <a:srgbClr val="4FC5B9"/>
              </a:gs>
              <a:gs pos="100000">
                <a:srgbClr val="FFF14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 name="Title 3">
            <a:extLst>
              <a:ext uri="{FF2B5EF4-FFF2-40B4-BE49-F238E27FC236}">
                <a16:creationId xmlns:a16="http://schemas.microsoft.com/office/drawing/2014/main" id="{D9F76C36-3973-96CC-B57C-033F8E3618FA}"/>
              </a:ext>
            </a:extLst>
          </p:cNvPr>
          <p:cNvSpPr>
            <a:spLocks noGrp="1"/>
          </p:cNvSpPr>
          <p:nvPr/>
        </p:nvSpPr>
        <p:spPr>
          <a:xfrm>
            <a:off x="679618" y="2679866"/>
            <a:ext cx="9154848" cy="2965490"/>
          </a:xfrm>
          <a:prstGeom prst="rect">
            <a:avLst/>
          </a:prstGeom>
        </p:spPr>
        <p:txBody>
          <a:bodyPr vert="horz" lIns="91440" tIns="45720" rIns="91440" bIns="45720" rtlCol="0" anchor="b">
            <a:no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r>
              <a:rPr lang="en-GB" sz="9600" b="1">
                <a:latin typeface="Poppins SemiBold"/>
                <a:cs typeface="Poppins SemiBold"/>
              </a:rPr>
              <a:t>The Big</a:t>
            </a:r>
            <a:endParaRPr lang="en-US" sz="9600" b="1"/>
          </a:p>
          <a:p>
            <a:r>
              <a:rPr lang="en-GB" sz="9600" b="1">
                <a:solidFill>
                  <a:srgbClr val="FFE814"/>
                </a:solidFill>
                <a:latin typeface="Poppins SemiBold"/>
                <a:cs typeface="Poppins SemiBold"/>
              </a:rPr>
              <a:t>Democracy </a:t>
            </a:r>
            <a:endParaRPr lang="en-GB" sz="9600" b="1">
              <a:solidFill>
                <a:srgbClr val="FFE814"/>
              </a:solidFill>
            </a:endParaRPr>
          </a:p>
          <a:p>
            <a:r>
              <a:rPr lang="en-GB" sz="9600" b="1">
                <a:latin typeface="Poppins SemiBold"/>
                <a:cs typeface="Poppins SemiBold"/>
              </a:rPr>
              <a:t>Lesson</a:t>
            </a:r>
            <a:endParaRPr lang="en-GB" sz="9600" b="1"/>
          </a:p>
        </p:txBody>
      </p:sp>
      <p:pic>
        <p:nvPicPr>
          <p:cNvPr id="7" name="Picture 6">
            <a:extLst>
              <a:ext uri="{FF2B5EF4-FFF2-40B4-BE49-F238E27FC236}">
                <a16:creationId xmlns:a16="http://schemas.microsoft.com/office/drawing/2014/main" id="{EA5A4D79-05C1-49AA-0BF0-D8D2FA938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173" y="1225760"/>
            <a:ext cx="1676569" cy="1599769"/>
          </a:xfrm>
          <a:prstGeom prst="rect">
            <a:avLst/>
          </a:prstGeom>
          <a:effectLst/>
        </p:spPr>
      </p:pic>
      <p:sp>
        <p:nvSpPr>
          <p:cNvPr id="9" name="Title 3">
            <a:extLst>
              <a:ext uri="{FF2B5EF4-FFF2-40B4-BE49-F238E27FC236}">
                <a16:creationId xmlns:a16="http://schemas.microsoft.com/office/drawing/2014/main" id="{07191EF0-1552-ACCA-215A-EDE1AE4828A4}"/>
              </a:ext>
            </a:extLst>
          </p:cNvPr>
          <p:cNvSpPr txBox="1">
            <a:spLocks/>
          </p:cNvSpPr>
          <p:nvPr/>
        </p:nvSpPr>
        <p:spPr>
          <a:xfrm>
            <a:off x="7295801" y="5054671"/>
            <a:ext cx="4897231" cy="1472329"/>
          </a:xfrm>
          <a:prstGeom prst="rect">
            <a:avLst/>
          </a:prstGeom>
        </p:spPr>
        <p:txBody>
          <a:bodyPr vert="horz" lIns="91440" tIns="45720" rIns="91440" bIns="45720" rtlCol="0" anchor="b">
            <a:normAutofit/>
          </a:bodyPr>
          <a:lstStyle>
            <a:defPPr>
              <a:defRPr lang="en-US"/>
            </a:defPPr>
            <a:lvl1pPr marL="0"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3600" b="1">
                <a:solidFill>
                  <a:schemeClr val="tx1"/>
                </a:solidFill>
                <a:latin typeface="Poppins SemiBold"/>
                <a:cs typeface="Poppins SemiBold"/>
              </a:rPr>
              <a:t>Key Stage 3</a:t>
            </a:r>
            <a:endParaRPr lang="en-GB" sz="3600" b="1">
              <a:solidFill>
                <a:schemeClr val="tx1"/>
              </a:solidFill>
            </a:endParaRPr>
          </a:p>
          <a:p>
            <a:endParaRPr lang="en-GB" sz="1050" b="1">
              <a:solidFill>
                <a:schemeClr val="tx1"/>
              </a:solidFill>
              <a:latin typeface="Poppins SemiBold"/>
              <a:cs typeface="Poppins SemiBold"/>
            </a:endParaRPr>
          </a:p>
          <a:p>
            <a:r>
              <a:rPr lang="en-GB" sz="2400" b="1">
                <a:solidFill>
                  <a:schemeClr val="tx1"/>
                </a:solidFill>
                <a:latin typeface="Poppins SemiBold"/>
                <a:cs typeface="Poppins SemiBold"/>
              </a:rPr>
              <a:t>Lesson Plan &amp; Slides</a:t>
            </a:r>
            <a:endParaRPr lang="en-GB" sz="2400" b="1">
              <a:solidFill>
                <a:schemeClr val="tx1"/>
              </a:solidFill>
            </a:endParaRPr>
          </a:p>
        </p:txBody>
      </p:sp>
      <p:pic>
        <p:nvPicPr>
          <p:cNvPr id="3" name="Picture 2" descr="A colorful logo on a black background&#10;&#10;AI-generated content may be incorrect.">
            <a:extLst>
              <a:ext uri="{FF2B5EF4-FFF2-40B4-BE49-F238E27FC236}">
                <a16:creationId xmlns:a16="http://schemas.microsoft.com/office/drawing/2014/main" id="{0ABC6A67-89C1-7E44-ED40-736A78013C2A}"/>
              </a:ext>
            </a:extLst>
          </p:cNvPr>
          <p:cNvPicPr>
            <a:picLocks noChangeAspect="1"/>
          </p:cNvPicPr>
          <p:nvPr/>
        </p:nvPicPr>
        <p:blipFill>
          <a:blip r:embed="rId4"/>
          <a:stretch>
            <a:fillRect/>
          </a:stretch>
        </p:blipFill>
        <p:spPr>
          <a:xfrm>
            <a:off x="8085666" y="62118"/>
            <a:ext cx="3937000" cy="2066516"/>
          </a:xfrm>
          <a:prstGeom prst="rect">
            <a:avLst/>
          </a:prstGeom>
        </p:spPr>
      </p:pic>
    </p:spTree>
    <p:extLst>
      <p:ext uri="{BB962C8B-B14F-4D97-AF65-F5344CB8AC3E}">
        <p14:creationId xmlns:p14="http://schemas.microsoft.com/office/powerpoint/2010/main" val="1965079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6E510-3861-12C9-8A8C-39DC4F6BDB1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3747270-837D-3871-7E41-9C8B612DB29A}"/>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AC5032AA-4BA6-D2F7-C882-3AC141139A91}"/>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What do we mean by local government?</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E6CBA13C-76E5-91E6-4DE3-2F384C07FA1C}"/>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69DB7B38-0623-9E29-0279-83A12333B8D0}"/>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8" name="Rectangle 7">
            <a:extLst>
              <a:ext uri="{FF2B5EF4-FFF2-40B4-BE49-F238E27FC236}">
                <a16:creationId xmlns:a16="http://schemas.microsoft.com/office/drawing/2014/main" id="{AE2E460E-D3CB-BC1E-CE16-16F2E4CA6A6E}"/>
              </a:ext>
            </a:extLst>
          </p:cNvPr>
          <p:cNvSpPr/>
          <p:nvPr/>
        </p:nvSpPr>
        <p:spPr>
          <a:xfrm>
            <a:off x="641553" y="1816164"/>
            <a:ext cx="10709985" cy="401024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488CC219-6BAB-2D3E-2D33-DC4E03470B77}"/>
              </a:ext>
            </a:extLst>
          </p:cNvPr>
          <p:cNvSpPr/>
          <p:nvPr/>
        </p:nvSpPr>
        <p:spPr>
          <a:xfrm>
            <a:off x="1032542" y="1581106"/>
            <a:ext cx="2992396" cy="504325"/>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Keyword</a:t>
            </a:r>
            <a:r>
              <a:rPr lang="en-US" b="1">
                <a:solidFill>
                  <a:schemeClr val="tx1"/>
                </a:solidFill>
                <a:latin typeface="Poppins SemiBold"/>
                <a:cs typeface="Arial"/>
              </a:rPr>
              <a:t>s</a:t>
            </a:r>
          </a:p>
        </p:txBody>
      </p:sp>
      <p:sp>
        <p:nvSpPr>
          <p:cNvPr id="10" name="TextBox 9">
            <a:extLst>
              <a:ext uri="{FF2B5EF4-FFF2-40B4-BE49-F238E27FC236}">
                <a16:creationId xmlns:a16="http://schemas.microsoft.com/office/drawing/2014/main" id="{EE44EF3B-7337-3AC5-1E4D-FCC16F1F4126}"/>
              </a:ext>
            </a:extLst>
          </p:cNvPr>
          <p:cNvSpPr txBox="1"/>
          <p:nvPr/>
        </p:nvSpPr>
        <p:spPr>
          <a:xfrm>
            <a:off x="1607966" y="2417008"/>
            <a:ext cx="9614737"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Arial"/>
                <a:cs typeface="Arial"/>
              </a:rPr>
              <a:t>Local Government: </a:t>
            </a:r>
            <a:r>
              <a:rPr lang="en-GB">
                <a:latin typeface="Arial"/>
                <a:cs typeface="Arial"/>
              </a:rPr>
              <a:t>Looks after services in your area, such as parks, rubbish collection, libraries, and planning decisions (e.g. building new houses).</a:t>
            </a:r>
            <a:endParaRPr lang="en-US"/>
          </a:p>
          <a:p>
            <a:endParaRPr lang="en-GB">
              <a:latin typeface="Arial"/>
              <a:cs typeface="Arial"/>
            </a:endParaRPr>
          </a:p>
          <a:p>
            <a:endParaRPr lang="en-GB">
              <a:latin typeface="Arial"/>
              <a:cs typeface="Arial"/>
            </a:endParaRPr>
          </a:p>
          <a:p>
            <a:r>
              <a:rPr lang="en-GB" b="1">
                <a:latin typeface="Arial"/>
                <a:cs typeface="Arial"/>
              </a:rPr>
              <a:t>Local Council:</a:t>
            </a:r>
            <a:r>
              <a:rPr lang="en-GB">
                <a:latin typeface="Arial"/>
                <a:cs typeface="Arial"/>
              </a:rPr>
              <a:t> A group that makes decisions for the community. Most areas have a local council made up of councillors.</a:t>
            </a:r>
          </a:p>
          <a:p>
            <a:endParaRPr lang="en-GB">
              <a:latin typeface="Arial"/>
              <a:cs typeface="Arial"/>
            </a:endParaRPr>
          </a:p>
          <a:p>
            <a:endParaRPr lang="en-GB">
              <a:latin typeface="Arial"/>
              <a:cs typeface="Arial"/>
            </a:endParaRPr>
          </a:p>
          <a:p>
            <a:r>
              <a:rPr lang="en-GB" b="1">
                <a:latin typeface="Arial"/>
                <a:cs typeface="Arial"/>
              </a:rPr>
              <a:t>Councillor</a:t>
            </a:r>
            <a:r>
              <a:rPr lang="en-GB">
                <a:latin typeface="Arial"/>
                <a:cs typeface="Arial"/>
              </a:rPr>
              <a:t>: A person elected by the public in local elections to represent the community and help make decisions. </a:t>
            </a:r>
            <a:r>
              <a:rPr lang="en-GB">
                <a:latin typeface="Arial"/>
                <a:ea typeface="+mn-lt"/>
                <a:cs typeface="Arial"/>
              </a:rPr>
              <a:t>Many councillors work full or part-time in other jobs on top of their work as a councillor. Councillors receive some money to cover costs but are mostly unpaid.</a:t>
            </a:r>
          </a:p>
        </p:txBody>
      </p:sp>
      <p:pic>
        <p:nvPicPr>
          <p:cNvPr id="12" name="Graphic 11" descr="Neighbourhood with solid fill">
            <a:extLst>
              <a:ext uri="{FF2B5EF4-FFF2-40B4-BE49-F238E27FC236}">
                <a16:creationId xmlns:a16="http://schemas.microsoft.com/office/drawing/2014/main" id="{15E1A0BA-98E5-C68A-E113-9E27FC2BAB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3787" y="2414078"/>
            <a:ext cx="712695" cy="712695"/>
          </a:xfrm>
          <a:prstGeom prst="rect">
            <a:avLst/>
          </a:prstGeom>
        </p:spPr>
      </p:pic>
      <p:pic>
        <p:nvPicPr>
          <p:cNvPr id="13" name="Graphic 12" descr="Group with solid fill">
            <a:extLst>
              <a:ext uri="{FF2B5EF4-FFF2-40B4-BE49-F238E27FC236}">
                <a16:creationId xmlns:a16="http://schemas.microsoft.com/office/drawing/2014/main" id="{AC0BA43A-2A5F-6A0F-C3CA-E07716A2FF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3786" y="3445019"/>
            <a:ext cx="712695" cy="712695"/>
          </a:xfrm>
          <a:prstGeom prst="rect">
            <a:avLst/>
          </a:prstGeom>
        </p:spPr>
      </p:pic>
      <p:pic>
        <p:nvPicPr>
          <p:cNvPr id="14" name="Graphic 13" descr="Person with idea with solid fill">
            <a:extLst>
              <a:ext uri="{FF2B5EF4-FFF2-40B4-BE49-F238E27FC236}">
                <a16:creationId xmlns:a16="http://schemas.microsoft.com/office/drawing/2014/main" id="{DD9064F9-4974-AA28-0FF9-0DF8CD8C1C5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3785" y="4621636"/>
            <a:ext cx="712695" cy="712695"/>
          </a:xfrm>
          <a:prstGeom prst="rect">
            <a:avLst/>
          </a:prstGeom>
        </p:spPr>
      </p:pic>
    </p:spTree>
    <p:extLst>
      <p:ext uri="{BB962C8B-B14F-4D97-AF65-F5344CB8AC3E}">
        <p14:creationId xmlns:p14="http://schemas.microsoft.com/office/powerpoint/2010/main" val="2005219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D32A3-9A32-0438-BE58-DA2C605BB840}"/>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DE0547B4-0491-EBB1-A24E-56AE8D794F81}"/>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B17D1AB4-E263-7951-E04F-8B65364944E5}"/>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Life in </a:t>
            </a:r>
            <a:r>
              <a:rPr lang="en-GB" sz="3600" err="1">
                <a:solidFill>
                  <a:srgbClr val="000000"/>
                </a:solidFill>
                <a:latin typeface="Poppins SemiBold"/>
                <a:cs typeface="Poppins SemiBold"/>
              </a:rPr>
              <a:t>Shorechester</a:t>
            </a:r>
            <a:endParaRPr lang="en-GB" sz="3600" err="1">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D5E57C48-2D12-B4ED-583B-37C710BAD770}"/>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F14CBDD1-B90B-5B74-FE06-CAF8FBC82859}"/>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pic>
        <p:nvPicPr>
          <p:cNvPr id="13" name="Graphic 12" descr="Office worker female with solid fill">
            <a:extLst>
              <a:ext uri="{FF2B5EF4-FFF2-40B4-BE49-F238E27FC236}">
                <a16:creationId xmlns:a16="http://schemas.microsoft.com/office/drawing/2014/main" id="{E413579F-0341-7F18-FE8D-2C157DC9F0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05016" y="1371600"/>
            <a:ext cx="1358900" cy="1409700"/>
          </a:xfrm>
          <a:prstGeom prst="rect">
            <a:avLst/>
          </a:prstGeom>
        </p:spPr>
      </p:pic>
      <p:pic>
        <p:nvPicPr>
          <p:cNvPr id="16" name="Graphic 15" descr="Little Girl With Balloon with solid fill">
            <a:extLst>
              <a:ext uri="{FF2B5EF4-FFF2-40B4-BE49-F238E27FC236}">
                <a16:creationId xmlns:a16="http://schemas.microsoft.com/office/drawing/2014/main" id="{2E932EDD-FC30-8D24-1357-17DFDDB809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05309" y="1740958"/>
            <a:ext cx="958850" cy="1043516"/>
          </a:xfrm>
          <a:prstGeom prst="rect">
            <a:avLst/>
          </a:prstGeom>
        </p:spPr>
      </p:pic>
      <p:pic>
        <p:nvPicPr>
          <p:cNvPr id="21" name="Graphic 20" descr="Mum with stroller with solid fill">
            <a:extLst>
              <a:ext uri="{FF2B5EF4-FFF2-40B4-BE49-F238E27FC236}">
                <a16:creationId xmlns:a16="http://schemas.microsoft.com/office/drawing/2014/main" id="{61BEAB12-0F46-35AD-4DD2-5BB8AB95013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16283" y="5048250"/>
            <a:ext cx="1397000" cy="1460500"/>
          </a:xfrm>
          <a:prstGeom prst="rect">
            <a:avLst/>
          </a:prstGeom>
        </p:spPr>
      </p:pic>
      <p:pic>
        <p:nvPicPr>
          <p:cNvPr id="22" name="Graphic 21" descr="Man with kid with solid fill">
            <a:extLst>
              <a:ext uri="{FF2B5EF4-FFF2-40B4-BE49-F238E27FC236}">
                <a16:creationId xmlns:a16="http://schemas.microsoft.com/office/drawing/2014/main" id="{3321DE49-7562-A75F-8775-98175081836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12075" y="1374775"/>
            <a:ext cx="1498600" cy="1498600"/>
          </a:xfrm>
          <a:prstGeom prst="rect">
            <a:avLst/>
          </a:prstGeom>
        </p:spPr>
      </p:pic>
      <p:pic>
        <p:nvPicPr>
          <p:cNvPr id="23" name="Graphic 22" descr="Pregnant lady with solid fill">
            <a:extLst>
              <a:ext uri="{FF2B5EF4-FFF2-40B4-BE49-F238E27FC236}">
                <a16:creationId xmlns:a16="http://schemas.microsoft.com/office/drawing/2014/main" id="{C06B87D0-AB29-C580-8E9F-88121F1E799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037917" y="1428750"/>
            <a:ext cx="1358900" cy="1308100"/>
          </a:xfrm>
          <a:prstGeom prst="rect">
            <a:avLst/>
          </a:prstGeom>
        </p:spPr>
      </p:pic>
      <p:pic>
        <p:nvPicPr>
          <p:cNvPr id="25" name="Graphic 24" descr="Person in wheelchair with solid fill">
            <a:extLst>
              <a:ext uri="{FF2B5EF4-FFF2-40B4-BE49-F238E27FC236}">
                <a16:creationId xmlns:a16="http://schemas.microsoft.com/office/drawing/2014/main" id="{1124A9C1-7900-6772-89B4-A028DD236FA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509250" y="5024967"/>
            <a:ext cx="1384300" cy="1384300"/>
          </a:xfrm>
          <a:prstGeom prst="rect">
            <a:avLst/>
          </a:prstGeom>
        </p:spPr>
      </p:pic>
      <p:pic>
        <p:nvPicPr>
          <p:cNvPr id="26" name="Graphic 25" descr="School boy with solid fill">
            <a:extLst>
              <a:ext uri="{FF2B5EF4-FFF2-40B4-BE49-F238E27FC236}">
                <a16:creationId xmlns:a16="http://schemas.microsoft.com/office/drawing/2014/main" id="{8E526024-9E87-DC75-5224-C52E374DE1D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912225" y="3427942"/>
            <a:ext cx="1409700" cy="1435100"/>
          </a:xfrm>
          <a:prstGeom prst="rect">
            <a:avLst/>
          </a:prstGeom>
        </p:spPr>
      </p:pic>
      <p:pic>
        <p:nvPicPr>
          <p:cNvPr id="2" name="Picture 1" descr="An aerial view of a town&#10;&#10;AI-generated content may be incorrect.">
            <a:extLst>
              <a:ext uri="{FF2B5EF4-FFF2-40B4-BE49-F238E27FC236}">
                <a16:creationId xmlns:a16="http://schemas.microsoft.com/office/drawing/2014/main" id="{FE66FED5-F3E6-A89A-F00D-F19654F1CB72}"/>
              </a:ext>
            </a:extLst>
          </p:cNvPr>
          <p:cNvPicPr>
            <a:picLocks noChangeAspect="1"/>
          </p:cNvPicPr>
          <p:nvPr/>
        </p:nvPicPr>
        <p:blipFill>
          <a:blip r:embed="rId20"/>
          <a:srcRect l="20182" t="10346" r="20380" b="3175"/>
          <a:stretch>
            <a:fillRect/>
          </a:stretch>
        </p:blipFill>
        <p:spPr>
          <a:xfrm>
            <a:off x="241486" y="1401334"/>
            <a:ext cx="6858316" cy="5239584"/>
          </a:xfrm>
          <a:prstGeom prst="rect">
            <a:avLst/>
          </a:prstGeom>
        </p:spPr>
      </p:pic>
      <p:sp>
        <p:nvSpPr>
          <p:cNvPr id="3" name="TextBox 2">
            <a:extLst>
              <a:ext uri="{FF2B5EF4-FFF2-40B4-BE49-F238E27FC236}">
                <a16:creationId xmlns:a16="http://schemas.microsoft.com/office/drawing/2014/main" id="{26F5C878-D8D0-345A-0366-94E103EA7D4C}"/>
              </a:ext>
            </a:extLst>
          </p:cNvPr>
          <p:cNvSpPr txBox="1"/>
          <p:nvPr/>
        </p:nvSpPr>
        <p:spPr>
          <a:xfrm>
            <a:off x="7404100" y="2787650"/>
            <a:ext cx="198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t>The Smiths</a:t>
            </a:r>
            <a:endParaRPr lang="en-US"/>
          </a:p>
        </p:txBody>
      </p:sp>
      <p:sp>
        <p:nvSpPr>
          <p:cNvPr id="4" name="TextBox 3">
            <a:extLst>
              <a:ext uri="{FF2B5EF4-FFF2-40B4-BE49-F238E27FC236}">
                <a16:creationId xmlns:a16="http://schemas.microsoft.com/office/drawing/2014/main" id="{54027D9A-A684-E137-5254-15CA48A784CF}"/>
              </a:ext>
            </a:extLst>
          </p:cNvPr>
          <p:cNvSpPr txBox="1"/>
          <p:nvPr/>
        </p:nvSpPr>
        <p:spPr>
          <a:xfrm>
            <a:off x="8610599" y="4641849"/>
            <a:ext cx="198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t>Oli</a:t>
            </a:r>
            <a:endParaRPr lang="en-US"/>
          </a:p>
        </p:txBody>
      </p:sp>
      <p:sp>
        <p:nvSpPr>
          <p:cNvPr id="6" name="TextBox 5">
            <a:extLst>
              <a:ext uri="{FF2B5EF4-FFF2-40B4-BE49-F238E27FC236}">
                <a16:creationId xmlns:a16="http://schemas.microsoft.com/office/drawing/2014/main" id="{0C4A14A6-297A-AF27-AEBD-FD9383A60A30}"/>
              </a:ext>
            </a:extLst>
          </p:cNvPr>
          <p:cNvSpPr txBox="1"/>
          <p:nvPr/>
        </p:nvSpPr>
        <p:spPr>
          <a:xfrm>
            <a:off x="10172699" y="2736849"/>
            <a:ext cx="198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t>Taylor</a:t>
            </a:r>
            <a:endParaRPr lang="en-US"/>
          </a:p>
        </p:txBody>
      </p:sp>
      <p:sp>
        <p:nvSpPr>
          <p:cNvPr id="11" name="TextBox 10">
            <a:extLst>
              <a:ext uri="{FF2B5EF4-FFF2-40B4-BE49-F238E27FC236}">
                <a16:creationId xmlns:a16="http://schemas.microsoft.com/office/drawing/2014/main" id="{C67EE93A-1C81-B948-9C62-6E84B7CB5797}"/>
              </a:ext>
            </a:extLst>
          </p:cNvPr>
          <p:cNvSpPr txBox="1"/>
          <p:nvPr/>
        </p:nvSpPr>
        <p:spPr>
          <a:xfrm>
            <a:off x="7226299" y="6407149"/>
            <a:ext cx="198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t>Zainab</a:t>
            </a:r>
          </a:p>
        </p:txBody>
      </p:sp>
      <p:sp>
        <p:nvSpPr>
          <p:cNvPr id="12" name="TextBox 11">
            <a:extLst>
              <a:ext uri="{FF2B5EF4-FFF2-40B4-BE49-F238E27FC236}">
                <a16:creationId xmlns:a16="http://schemas.microsoft.com/office/drawing/2014/main" id="{6D25E665-6707-F90E-97D0-42F857FF32BB}"/>
              </a:ext>
            </a:extLst>
          </p:cNvPr>
          <p:cNvSpPr txBox="1"/>
          <p:nvPr/>
        </p:nvSpPr>
        <p:spPr>
          <a:xfrm>
            <a:off x="10109199" y="6407149"/>
            <a:ext cx="198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t>Remi</a:t>
            </a:r>
          </a:p>
        </p:txBody>
      </p:sp>
    </p:spTree>
    <p:extLst>
      <p:ext uri="{BB962C8B-B14F-4D97-AF65-F5344CB8AC3E}">
        <p14:creationId xmlns:p14="http://schemas.microsoft.com/office/powerpoint/2010/main" val="159532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688EA-1A78-6EEB-D4E6-702A6914D578}"/>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7CB5D989-2155-DE02-0A4D-A3EA14EE0598}"/>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06F90306-142E-831F-C016-1651ABBB2992}"/>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Life in </a:t>
            </a:r>
            <a:r>
              <a:rPr lang="en-GB" sz="3600" err="1">
                <a:solidFill>
                  <a:srgbClr val="000000"/>
                </a:solidFill>
                <a:latin typeface="Poppins SemiBold"/>
                <a:cs typeface="Poppins SemiBold"/>
              </a:rPr>
              <a:t>Shorechester</a:t>
            </a:r>
            <a:r>
              <a:rPr lang="en-GB" sz="3600">
                <a:solidFill>
                  <a:srgbClr val="000000"/>
                </a:solidFill>
                <a:latin typeface="Poppins SemiBold"/>
                <a:cs typeface="Poppins SemiBold"/>
              </a:rPr>
              <a:t>: The Residents</a:t>
            </a:r>
            <a:endParaRPr lang="en-GB" sz="3600" err="1">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14A4341E-AAFB-92EF-ECA9-76C639083C53}"/>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7C45A867-8C6E-05D7-6047-4EDA673A08EC}"/>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pic>
        <p:nvPicPr>
          <p:cNvPr id="16" name="Graphic 15" descr="Little Girl With Balloon with solid fill">
            <a:extLst>
              <a:ext uri="{FF2B5EF4-FFF2-40B4-BE49-F238E27FC236}">
                <a16:creationId xmlns:a16="http://schemas.microsoft.com/office/drawing/2014/main" id="{8A0A72A6-87DF-6C4E-BE83-7F13C785E7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44626" y="1563158"/>
            <a:ext cx="958850" cy="1043516"/>
          </a:xfrm>
          <a:prstGeom prst="rect">
            <a:avLst/>
          </a:prstGeom>
        </p:spPr>
      </p:pic>
      <p:pic>
        <p:nvPicPr>
          <p:cNvPr id="22" name="Graphic 21" descr="Man with kid with solid fill">
            <a:extLst>
              <a:ext uri="{FF2B5EF4-FFF2-40B4-BE49-F238E27FC236}">
                <a16:creationId xmlns:a16="http://schemas.microsoft.com/office/drawing/2014/main" id="{6B5033AB-AC3C-FC5E-9C51-6DED17339C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1392" y="1196975"/>
            <a:ext cx="1498600" cy="1498600"/>
          </a:xfrm>
          <a:prstGeom prst="rect">
            <a:avLst/>
          </a:prstGeom>
        </p:spPr>
      </p:pic>
      <p:pic>
        <p:nvPicPr>
          <p:cNvPr id="23" name="Graphic 22" descr="Pregnant lady with solid fill">
            <a:extLst>
              <a:ext uri="{FF2B5EF4-FFF2-40B4-BE49-F238E27FC236}">
                <a16:creationId xmlns:a16="http://schemas.microsoft.com/office/drawing/2014/main" id="{8BEB872E-5D50-3E67-C9DA-EA65AED8AF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516" y="1302611"/>
            <a:ext cx="1358900" cy="1308100"/>
          </a:xfrm>
          <a:prstGeom prst="rect">
            <a:avLst/>
          </a:prstGeom>
        </p:spPr>
      </p:pic>
      <p:sp>
        <p:nvSpPr>
          <p:cNvPr id="3" name="TextBox 2">
            <a:extLst>
              <a:ext uri="{FF2B5EF4-FFF2-40B4-BE49-F238E27FC236}">
                <a16:creationId xmlns:a16="http://schemas.microsoft.com/office/drawing/2014/main" id="{7DD70A2D-847F-E949-F420-A6BB9CC1C59D}"/>
              </a:ext>
            </a:extLst>
          </p:cNvPr>
          <p:cNvSpPr txBox="1"/>
          <p:nvPr/>
        </p:nvSpPr>
        <p:spPr>
          <a:xfrm>
            <a:off x="325967" y="2660650"/>
            <a:ext cx="198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t>The Smiths</a:t>
            </a:r>
            <a:endParaRPr lang="en-US"/>
          </a:p>
        </p:txBody>
      </p:sp>
      <p:pic>
        <p:nvPicPr>
          <p:cNvPr id="8" name="Content Placeholder 5" descr="A set of black arrows with numbers&#10;&#10;AI-generated content may be incorrect.">
            <a:extLst>
              <a:ext uri="{FF2B5EF4-FFF2-40B4-BE49-F238E27FC236}">
                <a16:creationId xmlns:a16="http://schemas.microsoft.com/office/drawing/2014/main" id="{A173A736-857B-5808-6BC5-68CA7385D543}"/>
              </a:ext>
            </a:extLst>
          </p:cNvPr>
          <p:cNvPicPr>
            <a:picLocks noChangeAspect="1"/>
          </p:cNvPicPr>
          <p:nvPr/>
        </p:nvPicPr>
        <p:blipFill>
          <a:blip r:embed="rId12"/>
          <a:srcRect l="-1200" t="2190" r="75600" b="52555"/>
          <a:stretch>
            <a:fillRect/>
          </a:stretch>
        </p:blipFill>
        <p:spPr>
          <a:xfrm>
            <a:off x="10912267" y="1201862"/>
            <a:ext cx="1133906" cy="1121140"/>
          </a:xfrm>
          <a:prstGeom prst="rect">
            <a:avLst/>
          </a:prstGeom>
        </p:spPr>
      </p:pic>
      <p:grpSp>
        <p:nvGrpSpPr>
          <p:cNvPr id="2" name="Group 1">
            <a:extLst>
              <a:ext uri="{FF2B5EF4-FFF2-40B4-BE49-F238E27FC236}">
                <a16:creationId xmlns:a16="http://schemas.microsoft.com/office/drawing/2014/main" id="{4D794102-ECEE-FC2F-9401-6F3CBDA66EC8}"/>
              </a:ext>
            </a:extLst>
          </p:cNvPr>
          <p:cNvGrpSpPr/>
          <p:nvPr/>
        </p:nvGrpSpPr>
        <p:grpSpPr>
          <a:xfrm>
            <a:off x="186266" y="4783668"/>
            <a:ext cx="11849100" cy="1663700"/>
            <a:chOff x="165100" y="4826000"/>
            <a:chExt cx="11849100" cy="1663700"/>
          </a:xfrm>
        </p:grpSpPr>
        <p:sp>
          <p:nvSpPr>
            <p:cNvPr id="17" name="TextBox 16">
              <a:extLst>
                <a:ext uri="{FF2B5EF4-FFF2-40B4-BE49-F238E27FC236}">
                  <a16:creationId xmlns:a16="http://schemas.microsoft.com/office/drawing/2014/main" id="{527AE2EC-783A-FDA2-5453-46FC2232110A}"/>
                </a:ext>
              </a:extLst>
            </p:cNvPr>
            <p:cNvSpPr txBox="1"/>
            <p:nvPr/>
          </p:nvSpPr>
          <p:spPr>
            <a:xfrm>
              <a:off x="896659" y="5063074"/>
              <a:ext cx="1044648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We took a</a:t>
              </a:r>
              <a:r>
                <a:rPr lang="en-GB" b="1">
                  <a:latin typeface="Arial"/>
                  <a:cs typeface="Arial"/>
                </a:rPr>
                <a:t> look at our local council website</a:t>
              </a:r>
              <a:r>
                <a:rPr lang="en-GB">
                  <a:latin typeface="Arial"/>
                  <a:cs typeface="Arial"/>
                </a:rPr>
                <a:t> – turns out they do lots of stuff for kids, and a lot of it was free – even better! I have been taking them to a club every week where they get to play and we can meet other families. Plus, Anna got lots of information on the council website about how to  apply for the twins' school place – we need to do that pretty soon even though they're only little right now!</a:t>
              </a:r>
            </a:p>
          </p:txBody>
        </p:sp>
        <p:pic>
          <p:nvPicPr>
            <p:cNvPr id="13" name="Graphic 12" descr="Open quotation mark with solid fill">
              <a:extLst>
                <a:ext uri="{FF2B5EF4-FFF2-40B4-BE49-F238E27FC236}">
                  <a16:creationId xmlns:a16="http://schemas.microsoft.com/office/drawing/2014/main" id="{3AD56FCA-786F-F6CD-EE19-09F7921296D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65100" y="4826000"/>
              <a:ext cx="825500" cy="711200"/>
            </a:xfrm>
            <a:prstGeom prst="rect">
              <a:avLst/>
            </a:prstGeom>
          </p:spPr>
        </p:pic>
        <p:sp>
          <p:nvSpPr>
            <p:cNvPr id="21" name="Speech Bubble: Rectangle with Corners Rounded 20">
              <a:extLst>
                <a:ext uri="{FF2B5EF4-FFF2-40B4-BE49-F238E27FC236}">
                  <a16:creationId xmlns:a16="http://schemas.microsoft.com/office/drawing/2014/main" id="{AF3B1EB4-5351-7A3B-72BA-6F6DCF0C1E7D}"/>
                </a:ext>
              </a:extLst>
            </p:cNvPr>
            <p:cNvSpPr/>
            <p:nvPr/>
          </p:nvSpPr>
          <p:spPr>
            <a:xfrm>
              <a:off x="194001" y="4831479"/>
              <a:ext cx="11810637" cy="1655677"/>
            </a:xfrm>
            <a:prstGeom prst="wedgeRoundRectCallou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Open quotation mark with solid fill">
              <a:extLst>
                <a:ext uri="{FF2B5EF4-FFF2-40B4-BE49-F238E27FC236}">
                  <a16:creationId xmlns:a16="http://schemas.microsoft.com/office/drawing/2014/main" id="{2089188F-0462-E7F7-7802-77A1A3205A6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800000">
              <a:off x="11188700" y="5778500"/>
              <a:ext cx="825500" cy="711200"/>
            </a:xfrm>
            <a:prstGeom prst="rect">
              <a:avLst/>
            </a:prstGeom>
          </p:spPr>
        </p:pic>
      </p:grpSp>
      <p:sp>
        <p:nvSpPr>
          <p:cNvPr id="11" name="Rectangle 10">
            <a:extLst>
              <a:ext uri="{FF2B5EF4-FFF2-40B4-BE49-F238E27FC236}">
                <a16:creationId xmlns:a16="http://schemas.microsoft.com/office/drawing/2014/main" id="{1D4C6DBF-2765-7E2B-04FA-7ACE62698C94}"/>
              </a:ext>
            </a:extLst>
          </p:cNvPr>
          <p:cNvSpPr/>
          <p:nvPr/>
        </p:nvSpPr>
        <p:spPr>
          <a:xfrm>
            <a:off x="770582" y="3233690"/>
            <a:ext cx="10654330" cy="126056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a:solidFill>
                  <a:srgbClr val="000000"/>
                </a:solidFill>
                <a:latin typeface="Poppins SemiBold"/>
                <a:cs typeface="Poppins SemiBold"/>
              </a:rPr>
              <a:t>Talk to your partner: </a:t>
            </a:r>
            <a:endParaRPr lang="en-US" sz="2000">
              <a:solidFill>
                <a:srgbClr val="000000"/>
              </a:solidFill>
              <a:latin typeface="Poppins SemiBold"/>
              <a:cs typeface="Poppins SemiBold"/>
            </a:endParaRPr>
          </a:p>
          <a:p>
            <a:pPr marL="457200" indent="-457200">
              <a:buAutoNum type="arabicPeriod"/>
            </a:pPr>
            <a:r>
              <a:rPr lang="en-GB" sz="2000">
                <a:solidFill>
                  <a:srgbClr val="000000"/>
                </a:solidFill>
                <a:latin typeface="Poppins SemiBold"/>
                <a:cs typeface="Poppins SemiBold"/>
              </a:rPr>
              <a:t>What issue might they feel strongly about?</a:t>
            </a:r>
            <a:endParaRPr lang="en-US" sz="2000">
              <a:solidFill>
                <a:srgbClr val="000000"/>
              </a:solidFill>
              <a:latin typeface="Poppins SemiBold"/>
              <a:cs typeface="Poppins SemiBold"/>
            </a:endParaRPr>
          </a:p>
          <a:p>
            <a:pPr marL="457200" indent="-457200">
              <a:buAutoNum type="arabicPeriod"/>
            </a:pPr>
            <a:r>
              <a:rPr lang="en-US" sz="2000">
                <a:solidFill>
                  <a:srgbClr val="000000"/>
                </a:solidFill>
                <a:latin typeface="Poppins SemiBold"/>
                <a:cs typeface="Poppins SemiBold"/>
              </a:rPr>
              <a:t>What action can they take to resolve this issue? Who else could help them?</a:t>
            </a:r>
            <a:endParaRPr lang="en-GB" sz="2000">
              <a:solidFill>
                <a:srgbClr val="000000"/>
              </a:solidFill>
              <a:latin typeface="Poppins SemiBold"/>
              <a:cs typeface="Poppins SemiBold"/>
            </a:endParaRPr>
          </a:p>
        </p:txBody>
      </p:sp>
      <p:sp>
        <p:nvSpPr>
          <p:cNvPr id="18" name="TextBox 17">
            <a:extLst>
              <a:ext uri="{FF2B5EF4-FFF2-40B4-BE49-F238E27FC236}">
                <a16:creationId xmlns:a16="http://schemas.microsoft.com/office/drawing/2014/main" id="{34A48250-9C32-CF81-2724-302B46DF9C2C}"/>
              </a:ext>
            </a:extLst>
          </p:cNvPr>
          <p:cNvSpPr txBox="1"/>
          <p:nvPr/>
        </p:nvSpPr>
        <p:spPr>
          <a:xfrm>
            <a:off x="2405608" y="1480420"/>
            <a:ext cx="864119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GB">
              <a:latin typeface="Arial"/>
              <a:cs typeface="Arial"/>
            </a:endParaRPr>
          </a:p>
          <a:p>
            <a:pPr marL="285750" indent="-285750">
              <a:buFont typeface="Arial,Sans-Serif"/>
              <a:buChar char="•"/>
            </a:pPr>
            <a:r>
              <a:rPr lang="en-GB">
                <a:latin typeface="Arial"/>
                <a:cs typeface="Arial"/>
              </a:rPr>
              <a:t>A family of 5: Sam, Anna, plus 3-year-old twins and a new baby on the way.</a:t>
            </a:r>
            <a:endParaRPr lang="en-US">
              <a:latin typeface="Arial"/>
              <a:cs typeface="Arial"/>
            </a:endParaRPr>
          </a:p>
          <a:p>
            <a:pPr marL="285750" indent="-285750">
              <a:buFont typeface="Arial,Sans-Serif"/>
              <a:buChar char="•"/>
            </a:pPr>
            <a:r>
              <a:rPr lang="en-GB">
                <a:latin typeface="Arial"/>
                <a:cs typeface="Arial"/>
              </a:rPr>
              <a:t>Parents both work part-time and share childcare.</a:t>
            </a:r>
            <a:endParaRPr lang="en-US">
              <a:latin typeface="Arial"/>
              <a:cs typeface="Arial"/>
            </a:endParaRPr>
          </a:p>
          <a:p>
            <a:pPr marL="285750" indent="-285750">
              <a:buFont typeface="Arial,Sans-Serif"/>
              <a:buChar char="•"/>
            </a:pPr>
            <a:r>
              <a:rPr lang="en-GB">
                <a:latin typeface="Arial"/>
                <a:cs typeface="Arial"/>
              </a:rPr>
              <a:t>They are finding it hard to make ends meet and look after their children.</a:t>
            </a:r>
            <a:endParaRPr lang="en-US">
              <a:latin typeface="Arial"/>
              <a:cs typeface="Arial"/>
            </a:endParaRPr>
          </a:p>
        </p:txBody>
      </p:sp>
      <p:sp>
        <p:nvSpPr>
          <p:cNvPr id="20" name="Rectangle: Rounded Corners 19">
            <a:extLst>
              <a:ext uri="{FF2B5EF4-FFF2-40B4-BE49-F238E27FC236}">
                <a16:creationId xmlns:a16="http://schemas.microsoft.com/office/drawing/2014/main" id="{BE7F3950-CD67-36FE-B169-00D2BD5ED6F2}"/>
              </a:ext>
            </a:extLst>
          </p:cNvPr>
          <p:cNvSpPr/>
          <p:nvPr/>
        </p:nvSpPr>
        <p:spPr>
          <a:xfrm>
            <a:off x="2392621" y="1277701"/>
            <a:ext cx="3723767" cy="46199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Get To Know Them</a:t>
            </a:r>
            <a:endParaRPr lang="en-US"/>
          </a:p>
        </p:txBody>
      </p:sp>
    </p:spTree>
    <p:extLst>
      <p:ext uri="{BB962C8B-B14F-4D97-AF65-F5344CB8AC3E}">
        <p14:creationId xmlns:p14="http://schemas.microsoft.com/office/powerpoint/2010/main" val="330591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8F041-F236-90A7-51AC-A0BDD4AB1598}"/>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A5862DB7-1583-4B92-2C7D-856A52D30FAD}"/>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952C55A9-3148-90A6-57B0-2E1EE39EC31D}"/>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Life in </a:t>
            </a:r>
            <a:r>
              <a:rPr lang="en-GB" sz="3600" err="1">
                <a:solidFill>
                  <a:srgbClr val="000000"/>
                </a:solidFill>
                <a:latin typeface="Poppins SemiBold"/>
                <a:cs typeface="Poppins SemiBold"/>
              </a:rPr>
              <a:t>Shorechester</a:t>
            </a:r>
            <a:r>
              <a:rPr lang="en-GB" sz="3600">
                <a:solidFill>
                  <a:srgbClr val="000000"/>
                </a:solidFill>
                <a:latin typeface="Poppins SemiBold"/>
                <a:cs typeface="Poppins SemiBold"/>
              </a:rPr>
              <a:t>: The Residents</a:t>
            </a:r>
            <a:endParaRPr lang="en-US">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66E16443-B55C-6D66-AB35-870076D49188}"/>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AA5C10B3-9B02-E539-E3FB-8A620634A5C9}"/>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pic>
        <p:nvPicPr>
          <p:cNvPr id="8" name="Content Placeholder 5" descr="A set of black arrows with numbers&#10;&#10;AI-generated content may be incorrect.">
            <a:extLst>
              <a:ext uri="{FF2B5EF4-FFF2-40B4-BE49-F238E27FC236}">
                <a16:creationId xmlns:a16="http://schemas.microsoft.com/office/drawing/2014/main" id="{41043053-9991-B778-0D61-FE37B813D110}"/>
              </a:ext>
            </a:extLst>
          </p:cNvPr>
          <p:cNvPicPr>
            <a:picLocks noChangeAspect="1"/>
          </p:cNvPicPr>
          <p:nvPr/>
        </p:nvPicPr>
        <p:blipFill>
          <a:blip r:embed="rId6"/>
          <a:srcRect l="-1200" t="2190" r="75600" b="52555"/>
          <a:stretch>
            <a:fillRect/>
          </a:stretch>
        </p:blipFill>
        <p:spPr>
          <a:xfrm>
            <a:off x="10912267" y="1201862"/>
            <a:ext cx="1133906" cy="1121140"/>
          </a:xfrm>
          <a:prstGeom prst="rect">
            <a:avLst/>
          </a:prstGeom>
        </p:spPr>
      </p:pic>
      <p:sp>
        <p:nvSpPr>
          <p:cNvPr id="14" name="TextBox 13">
            <a:extLst>
              <a:ext uri="{FF2B5EF4-FFF2-40B4-BE49-F238E27FC236}">
                <a16:creationId xmlns:a16="http://schemas.microsoft.com/office/drawing/2014/main" id="{FFFFC725-A4B7-C442-069E-47BDFC98ED03}"/>
              </a:ext>
            </a:extLst>
          </p:cNvPr>
          <p:cNvSpPr txBox="1"/>
          <p:nvPr/>
        </p:nvSpPr>
        <p:spPr>
          <a:xfrm>
            <a:off x="2405608" y="1480420"/>
            <a:ext cx="864119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GB">
              <a:latin typeface="Arial"/>
              <a:cs typeface="Arial"/>
            </a:endParaRPr>
          </a:p>
          <a:p>
            <a:pPr marL="285750" indent="-285750">
              <a:buFont typeface="Arial"/>
              <a:buChar char="•"/>
            </a:pPr>
            <a:r>
              <a:rPr lang="en-GB">
                <a:latin typeface="Arial"/>
                <a:cs typeface="Arial"/>
              </a:rPr>
              <a:t>Sustained life-altering injuries during his service in the Army.</a:t>
            </a:r>
          </a:p>
          <a:p>
            <a:pPr marL="285750" indent="-285750">
              <a:buFont typeface="Arial"/>
              <a:buChar char="•"/>
            </a:pPr>
            <a:r>
              <a:rPr lang="en-GB">
                <a:latin typeface="Arial"/>
                <a:cs typeface="Arial"/>
              </a:rPr>
              <a:t>Moved back to </a:t>
            </a:r>
            <a:r>
              <a:rPr lang="en-GB" err="1">
                <a:latin typeface="Arial"/>
                <a:cs typeface="Arial"/>
              </a:rPr>
              <a:t>Shorechester</a:t>
            </a:r>
            <a:r>
              <a:rPr lang="en-GB">
                <a:latin typeface="Arial"/>
                <a:cs typeface="Arial"/>
              </a:rPr>
              <a:t> to be closer to family.</a:t>
            </a:r>
          </a:p>
          <a:p>
            <a:pPr marL="285750" indent="-285750">
              <a:buFont typeface="Arial"/>
              <a:buChar char="•"/>
            </a:pPr>
            <a:r>
              <a:rPr lang="en-GB">
                <a:latin typeface="Arial"/>
                <a:cs typeface="Arial"/>
              </a:rPr>
              <a:t>Enjoys getting out on his adapted bike but finds the volume and speed of traffic in the town centre makes it tricky.</a:t>
            </a:r>
          </a:p>
          <a:p>
            <a:endParaRPr lang="en-GB">
              <a:latin typeface="Arial"/>
              <a:cs typeface="Arial"/>
            </a:endParaRPr>
          </a:p>
          <a:p>
            <a:endParaRPr lang="en-GB">
              <a:latin typeface="Arial"/>
              <a:cs typeface="Arial"/>
            </a:endParaRPr>
          </a:p>
        </p:txBody>
      </p:sp>
      <p:sp>
        <p:nvSpPr>
          <p:cNvPr id="11" name="Rectangle: Rounded Corners 10">
            <a:extLst>
              <a:ext uri="{FF2B5EF4-FFF2-40B4-BE49-F238E27FC236}">
                <a16:creationId xmlns:a16="http://schemas.microsoft.com/office/drawing/2014/main" id="{F8A114C4-6BE5-B56D-59BB-32522254B19F}"/>
              </a:ext>
            </a:extLst>
          </p:cNvPr>
          <p:cNvSpPr/>
          <p:nvPr/>
        </p:nvSpPr>
        <p:spPr>
          <a:xfrm>
            <a:off x="2392621" y="1277701"/>
            <a:ext cx="3723767" cy="46199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Get To Know Them</a:t>
            </a:r>
            <a:endParaRPr lang="en-US"/>
          </a:p>
        </p:txBody>
      </p:sp>
      <p:grpSp>
        <p:nvGrpSpPr>
          <p:cNvPr id="19" name="Group 18">
            <a:extLst>
              <a:ext uri="{FF2B5EF4-FFF2-40B4-BE49-F238E27FC236}">
                <a16:creationId xmlns:a16="http://schemas.microsoft.com/office/drawing/2014/main" id="{55107ADE-A09B-7689-F89F-3A8D603161BF}"/>
              </a:ext>
            </a:extLst>
          </p:cNvPr>
          <p:cNvGrpSpPr/>
          <p:nvPr/>
        </p:nvGrpSpPr>
        <p:grpSpPr>
          <a:xfrm>
            <a:off x="177390" y="4789129"/>
            <a:ext cx="11849100" cy="1663700"/>
            <a:chOff x="165100" y="4826000"/>
            <a:chExt cx="11849100" cy="1663700"/>
          </a:xfrm>
        </p:grpSpPr>
        <p:sp>
          <p:nvSpPr>
            <p:cNvPr id="13" name="TextBox 12">
              <a:extLst>
                <a:ext uri="{FF2B5EF4-FFF2-40B4-BE49-F238E27FC236}">
                  <a16:creationId xmlns:a16="http://schemas.microsoft.com/office/drawing/2014/main" id="{B586E785-8DAE-4166-7907-D960ECDA6BCB}"/>
                </a:ext>
              </a:extLst>
            </p:cNvPr>
            <p:cNvSpPr txBox="1"/>
            <p:nvPr/>
          </p:nvSpPr>
          <p:spPr>
            <a:xfrm>
              <a:off x="855788" y="5008645"/>
              <a:ext cx="1050451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I</a:t>
              </a:r>
              <a:r>
                <a:rPr lang="en-GB">
                  <a:latin typeface="Arial"/>
                  <a:ea typeface="+mn-lt"/>
                  <a:cs typeface="Arial"/>
                </a:rPr>
                <a:t> was sick of vans flying past me when I was on my bike. Then I chatted to a delivery guy who felt the same – so it wasn’t just me! I put up posters and now I ride my bike with a group of mates every Monday. Last week </a:t>
              </a:r>
              <a:r>
                <a:rPr lang="en-GB" b="1">
                  <a:latin typeface="Arial"/>
                  <a:ea typeface="+mn-lt"/>
                  <a:cs typeface="Arial"/>
                </a:rPr>
                <a:t>someone suggested we go to the next council meeting so we can talk about lowering the speed limit permanently. </a:t>
              </a:r>
              <a:r>
                <a:rPr lang="en-GB">
                  <a:latin typeface="Arial"/>
                  <a:ea typeface="+mn-lt"/>
                  <a:cs typeface="Arial"/>
                </a:rPr>
                <a:t>That way, it’s safe for everyone, and not just on Mondays. </a:t>
              </a:r>
            </a:p>
          </p:txBody>
        </p:sp>
        <p:pic>
          <p:nvPicPr>
            <p:cNvPr id="15" name="Graphic 14" descr="Open quotation mark with solid fill">
              <a:extLst>
                <a:ext uri="{FF2B5EF4-FFF2-40B4-BE49-F238E27FC236}">
                  <a16:creationId xmlns:a16="http://schemas.microsoft.com/office/drawing/2014/main" id="{91223E0E-D441-C6FE-A1C7-28495BF7C7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5100" y="4826000"/>
              <a:ext cx="825500" cy="711200"/>
            </a:xfrm>
            <a:prstGeom prst="rect">
              <a:avLst/>
            </a:prstGeom>
          </p:spPr>
        </p:pic>
        <p:sp>
          <p:nvSpPr>
            <p:cNvPr id="16" name="Speech Bubble: Rectangle with Corners Rounded 15">
              <a:extLst>
                <a:ext uri="{FF2B5EF4-FFF2-40B4-BE49-F238E27FC236}">
                  <a16:creationId xmlns:a16="http://schemas.microsoft.com/office/drawing/2014/main" id="{9BA48D2F-7EFA-9449-B7D9-426A767BF464}"/>
                </a:ext>
              </a:extLst>
            </p:cNvPr>
            <p:cNvSpPr/>
            <p:nvPr/>
          </p:nvSpPr>
          <p:spPr>
            <a:xfrm>
              <a:off x="194001" y="4831479"/>
              <a:ext cx="11810637" cy="1655677"/>
            </a:xfrm>
            <a:prstGeom prst="wedgeRoundRectCallou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Open quotation mark with solid fill">
              <a:extLst>
                <a:ext uri="{FF2B5EF4-FFF2-40B4-BE49-F238E27FC236}">
                  <a16:creationId xmlns:a16="http://schemas.microsoft.com/office/drawing/2014/main" id="{CBA593D1-B393-A772-26FB-CFBC8A2DD2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11188700" y="5778500"/>
              <a:ext cx="825500" cy="711200"/>
            </a:xfrm>
            <a:prstGeom prst="rect">
              <a:avLst/>
            </a:prstGeom>
          </p:spPr>
        </p:pic>
      </p:grpSp>
      <p:sp>
        <p:nvSpPr>
          <p:cNvPr id="2" name="TextBox 2">
            <a:extLst>
              <a:ext uri="{FF2B5EF4-FFF2-40B4-BE49-F238E27FC236}">
                <a16:creationId xmlns:a16="http://schemas.microsoft.com/office/drawing/2014/main" id="{D90F8575-993B-C04B-3788-516D4453E20F}"/>
              </a:ext>
            </a:extLst>
          </p:cNvPr>
          <p:cNvSpPr txBox="1"/>
          <p:nvPr/>
        </p:nvSpPr>
        <p:spPr>
          <a:xfrm>
            <a:off x="95250" y="2637367"/>
            <a:ext cx="1981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t>Remi</a:t>
            </a:r>
          </a:p>
        </p:txBody>
      </p:sp>
      <p:pic>
        <p:nvPicPr>
          <p:cNvPr id="6" name="Graphic 3" descr="Person in wheelchair with solid fill">
            <a:extLst>
              <a:ext uri="{FF2B5EF4-FFF2-40B4-BE49-F238E27FC236}">
                <a16:creationId xmlns:a16="http://schemas.microsoft.com/office/drawing/2014/main" id="{509E4EBA-CE33-1C5E-71DF-26AB049E20F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1629" y="1252160"/>
            <a:ext cx="1384300" cy="1384300"/>
          </a:xfrm>
          <a:prstGeom prst="rect">
            <a:avLst/>
          </a:prstGeom>
        </p:spPr>
      </p:pic>
      <p:sp>
        <p:nvSpPr>
          <p:cNvPr id="4" name="Rectangle 3">
            <a:extLst>
              <a:ext uri="{FF2B5EF4-FFF2-40B4-BE49-F238E27FC236}">
                <a16:creationId xmlns:a16="http://schemas.microsoft.com/office/drawing/2014/main" id="{2B8910AE-54AC-93C0-0E9D-AA5E9679D6D1}"/>
              </a:ext>
            </a:extLst>
          </p:cNvPr>
          <p:cNvSpPr/>
          <p:nvPr/>
        </p:nvSpPr>
        <p:spPr>
          <a:xfrm>
            <a:off x="770582" y="3233690"/>
            <a:ext cx="10654330" cy="126056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a:solidFill>
                  <a:srgbClr val="000000"/>
                </a:solidFill>
                <a:latin typeface="Poppins SemiBold"/>
                <a:cs typeface="Poppins SemiBold"/>
              </a:rPr>
              <a:t>Talk to your partner: </a:t>
            </a:r>
            <a:endParaRPr lang="en-US" sz="2000">
              <a:solidFill>
                <a:srgbClr val="000000"/>
              </a:solidFill>
              <a:latin typeface="Poppins SemiBold"/>
              <a:cs typeface="Poppins SemiBold"/>
            </a:endParaRPr>
          </a:p>
          <a:p>
            <a:pPr marL="457200" indent="-457200">
              <a:buAutoNum type="arabicPeriod"/>
            </a:pPr>
            <a:r>
              <a:rPr lang="en-GB" sz="2000">
                <a:solidFill>
                  <a:srgbClr val="000000"/>
                </a:solidFill>
                <a:latin typeface="Poppins SemiBold"/>
                <a:cs typeface="Poppins SemiBold"/>
              </a:rPr>
              <a:t>What issue might they feel strongly about?</a:t>
            </a:r>
            <a:endParaRPr lang="en-US" sz="2000">
              <a:solidFill>
                <a:srgbClr val="000000"/>
              </a:solidFill>
              <a:latin typeface="Poppins SemiBold"/>
              <a:cs typeface="Poppins SemiBold"/>
            </a:endParaRPr>
          </a:p>
          <a:p>
            <a:pPr marL="457200" indent="-457200">
              <a:buAutoNum type="arabicPeriod"/>
            </a:pPr>
            <a:r>
              <a:rPr lang="en-US" sz="2000">
                <a:solidFill>
                  <a:srgbClr val="000000"/>
                </a:solidFill>
                <a:latin typeface="Poppins SemiBold"/>
                <a:cs typeface="Poppins SemiBold"/>
              </a:rPr>
              <a:t>What action can they take to resolve this issue? Who else could help them?</a:t>
            </a:r>
            <a:endParaRPr lang="en-GB" sz="2000">
              <a:solidFill>
                <a:srgbClr val="000000"/>
              </a:solidFill>
              <a:latin typeface="Poppins SemiBold"/>
              <a:cs typeface="Poppins SemiBold"/>
            </a:endParaRPr>
          </a:p>
        </p:txBody>
      </p:sp>
    </p:spTree>
    <p:extLst>
      <p:ext uri="{BB962C8B-B14F-4D97-AF65-F5344CB8AC3E}">
        <p14:creationId xmlns:p14="http://schemas.microsoft.com/office/powerpoint/2010/main" val="403542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8F7F8-6074-45F5-2618-57C540124853}"/>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FAC214B4-97AB-1BB0-25DB-281E9BD8A6B7}"/>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02FF544C-AE85-1331-5430-D57B5D56E973}"/>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Life in </a:t>
            </a:r>
            <a:r>
              <a:rPr lang="en-GB" sz="3600" err="1">
                <a:solidFill>
                  <a:srgbClr val="000000"/>
                </a:solidFill>
                <a:latin typeface="Poppins SemiBold"/>
                <a:cs typeface="Poppins SemiBold"/>
              </a:rPr>
              <a:t>Shorechester</a:t>
            </a:r>
            <a:r>
              <a:rPr lang="en-GB" sz="3600">
                <a:solidFill>
                  <a:srgbClr val="000000"/>
                </a:solidFill>
                <a:latin typeface="Poppins SemiBold"/>
                <a:cs typeface="Poppins SemiBold"/>
              </a:rPr>
              <a:t>: The Residents</a:t>
            </a:r>
            <a:endParaRPr lang="en-US">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4D2878AC-25CF-32A1-769B-1B925790F14A}"/>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F89323EE-16DE-66CE-C870-CE5EAAF9D296}"/>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3" name="TextBox 2">
            <a:extLst>
              <a:ext uri="{FF2B5EF4-FFF2-40B4-BE49-F238E27FC236}">
                <a16:creationId xmlns:a16="http://schemas.microsoft.com/office/drawing/2014/main" id="{52767936-3E0E-1C5F-7230-2D521FE11D16}"/>
              </a:ext>
            </a:extLst>
          </p:cNvPr>
          <p:cNvSpPr txBox="1"/>
          <p:nvPr/>
        </p:nvSpPr>
        <p:spPr>
          <a:xfrm>
            <a:off x="127000" y="2605617"/>
            <a:ext cx="198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t>Taylor</a:t>
            </a:r>
            <a:endParaRPr lang="en-US"/>
          </a:p>
        </p:txBody>
      </p:sp>
      <p:pic>
        <p:nvPicPr>
          <p:cNvPr id="8" name="Content Placeholder 5" descr="A set of black arrows with numbers&#10;&#10;AI-generated content may be incorrect.">
            <a:extLst>
              <a:ext uri="{FF2B5EF4-FFF2-40B4-BE49-F238E27FC236}">
                <a16:creationId xmlns:a16="http://schemas.microsoft.com/office/drawing/2014/main" id="{32EB7B72-C24F-DD64-5072-2B735BEA70E2}"/>
              </a:ext>
            </a:extLst>
          </p:cNvPr>
          <p:cNvPicPr>
            <a:picLocks noChangeAspect="1"/>
          </p:cNvPicPr>
          <p:nvPr/>
        </p:nvPicPr>
        <p:blipFill>
          <a:blip r:embed="rId6"/>
          <a:srcRect l="-1200" t="2190" r="75600" b="52555"/>
          <a:stretch>
            <a:fillRect/>
          </a:stretch>
        </p:blipFill>
        <p:spPr>
          <a:xfrm>
            <a:off x="10912267" y="1201862"/>
            <a:ext cx="1133906" cy="1121140"/>
          </a:xfrm>
          <a:prstGeom prst="rect">
            <a:avLst/>
          </a:prstGeom>
        </p:spPr>
      </p:pic>
      <p:sp>
        <p:nvSpPr>
          <p:cNvPr id="14" name="TextBox 13">
            <a:extLst>
              <a:ext uri="{FF2B5EF4-FFF2-40B4-BE49-F238E27FC236}">
                <a16:creationId xmlns:a16="http://schemas.microsoft.com/office/drawing/2014/main" id="{35E97076-0F90-1667-C18D-D75746C0483E}"/>
              </a:ext>
            </a:extLst>
          </p:cNvPr>
          <p:cNvSpPr txBox="1"/>
          <p:nvPr/>
        </p:nvSpPr>
        <p:spPr>
          <a:xfrm>
            <a:off x="2405608" y="1480420"/>
            <a:ext cx="864119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GB">
              <a:latin typeface="Arial"/>
              <a:cs typeface="Arial"/>
            </a:endParaRPr>
          </a:p>
          <a:p>
            <a:pPr marL="285750" indent="-285750">
              <a:buFont typeface="Arial"/>
              <a:buChar char="•"/>
            </a:pPr>
            <a:r>
              <a:rPr lang="en-GB">
                <a:latin typeface="Arial"/>
                <a:cs typeface="Arial"/>
              </a:rPr>
              <a:t>Recently moved to </a:t>
            </a:r>
            <a:r>
              <a:rPr lang="en-GB" err="1">
                <a:latin typeface="Arial"/>
                <a:cs typeface="Arial"/>
              </a:rPr>
              <a:t>Shorechester</a:t>
            </a:r>
            <a:r>
              <a:rPr lang="en-GB">
                <a:latin typeface="Arial"/>
                <a:cs typeface="Arial"/>
              </a:rPr>
              <a:t>.</a:t>
            </a:r>
          </a:p>
          <a:p>
            <a:pPr marL="285750" indent="-285750">
              <a:buFont typeface="Arial"/>
              <a:buChar char="•"/>
            </a:pPr>
            <a:r>
              <a:rPr lang="en-GB">
                <a:latin typeface="Arial"/>
                <a:cs typeface="Arial"/>
              </a:rPr>
              <a:t>Wants to make new friends.</a:t>
            </a:r>
          </a:p>
          <a:p>
            <a:pPr marL="285750" indent="-285750">
              <a:buFont typeface="Arial"/>
              <a:buChar char="•"/>
            </a:pPr>
            <a:r>
              <a:rPr lang="en-GB">
                <a:latin typeface="Arial"/>
                <a:cs typeface="Arial"/>
              </a:rPr>
              <a:t>Loves being outdoors.</a:t>
            </a:r>
          </a:p>
          <a:p>
            <a:pPr marL="285750" indent="-285750">
              <a:buFont typeface="Arial"/>
              <a:buChar char="•"/>
            </a:pPr>
            <a:r>
              <a:rPr lang="en-GB">
                <a:latin typeface="Arial"/>
                <a:cs typeface="Arial"/>
              </a:rPr>
              <a:t>Local park and river are clogged with rubbish like shopping trolleys, and Taylor feels unsafe.</a:t>
            </a:r>
          </a:p>
        </p:txBody>
      </p:sp>
      <p:pic>
        <p:nvPicPr>
          <p:cNvPr id="4" name="Graphic 3" descr="Office worker female with solid fill">
            <a:extLst>
              <a:ext uri="{FF2B5EF4-FFF2-40B4-BE49-F238E27FC236}">
                <a16:creationId xmlns:a16="http://schemas.microsoft.com/office/drawing/2014/main" id="{E16CCBA4-0317-4900-46EC-F2B83D34CF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6012" y="1217386"/>
            <a:ext cx="1358900" cy="1409700"/>
          </a:xfrm>
          <a:prstGeom prst="rect">
            <a:avLst/>
          </a:prstGeom>
        </p:spPr>
      </p:pic>
      <p:sp>
        <p:nvSpPr>
          <p:cNvPr id="11" name="Rectangle: Rounded Corners 10">
            <a:extLst>
              <a:ext uri="{FF2B5EF4-FFF2-40B4-BE49-F238E27FC236}">
                <a16:creationId xmlns:a16="http://schemas.microsoft.com/office/drawing/2014/main" id="{75ACA34E-2536-2C78-328F-3E7A43403940}"/>
              </a:ext>
            </a:extLst>
          </p:cNvPr>
          <p:cNvSpPr/>
          <p:nvPr/>
        </p:nvSpPr>
        <p:spPr>
          <a:xfrm>
            <a:off x="2392621" y="1277701"/>
            <a:ext cx="3723767" cy="46199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Get To Know Them</a:t>
            </a:r>
            <a:endParaRPr lang="en-US"/>
          </a:p>
        </p:txBody>
      </p:sp>
      <p:grpSp>
        <p:nvGrpSpPr>
          <p:cNvPr id="19" name="Group 18">
            <a:extLst>
              <a:ext uri="{FF2B5EF4-FFF2-40B4-BE49-F238E27FC236}">
                <a16:creationId xmlns:a16="http://schemas.microsoft.com/office/drawing/2014/main" id="{8CE466B1-F950-CB19-7AC5-F098D5F37885}"/>
              </a:ext>
            </a:extLst>
          </p:cNvPr>
          <p:cNvGrpSpPr/>
          <p:nvPr/>
        </p:nvGrpSpPr>
        <p:grpSpPr>
          <a:xfrm>
            <a:off x="177390" y="4789129"/>
            <a:ext cx="11849100" cy="1663700"/>
            <a:chOff x="165100" y="4826000"/>
            <a:chExt cx="11849100" cy="1663700"/>
          </a:xfrm>
        </p:grpSpPr>
        <p:sp>
          <p:nvSpPr>
            <p:cNvPr id="13" name="TextBox 12">
              <a:extLst>
                <a:ext uri="{FF2B5EF4-FFF2-40B4-BE49-F238E27FC236}">
                  <a16:creationId xmlns:a16="http://schemas.microsoft.com/office/drawing/2014/main" id="{3450B743-1DF0-8EA6-8727-9A5EEB4BDDC4}"/>
                </a:ext>
              </a:extLst>
            </p:cNvPr>
            <p:cNvSpPr txBox="1"/>
            <p:nvPr/>
          </p:nvSpPr>
          <p:spPr>
            <a:xfrm>
              <a:off x="855788" y="5008645"/>
              <a:ext cx="1050451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I </a:t>
              </a:r>
              <a:r>
                <a:rPr lang="en-GB">
                  <a:latin typeface="Arial"/>
                  <a:ea typeface="+mn-lt"/>
                  <a:cs typeface="Arial"/>
                </a:rPr>
                <a:t>thought, hang on - maybe I can actually do something about this. I </a:t>
              </a:r>
              <a:r>
                <a:rPr lang="en-GB" b="1">
                  <a:latin typeface="Arial"/>
                  <a:ea typeface="+mn-lt"/>
                  <a:cs typeface="Arial"/>
                </a:rPr>
                <a:t>emailed the councillor responsible for the environment at </a:t>
              </a:r>
              <a:r>
                <a:rPr lang="en-GB" b="1" err="1">
                  <a:latin typeface="Arial"/>
                  <a:ea typeface="+mn-lt"/>
                  <a:cs typeface="Arial"/>
                </a:rPr>
                <a:t>Shorechester</a:t>
              </a:r>
              <a:r>
                <a:rPr lang="en-GB" b="1">
                  <a:latin typeface="Arial"/>
                  <a:ea typeface="+mn-lt"/>
                  <a:cs typeface="Arial"/>
                </a:rPr>
                <a:t> Council, and she linked me to a group that removes old trolleys from rivers</a:t>
              </a:r>
              <a:r>
                <a:rPr lang="en-GB">
                  <a:latin typeface="Arial"/>
                  <a:ea typeface="+mn-lt"/>
                  <a:cs typeface="Arial"/>
                </a:rPr>
                <a:t> - who knew? I put up posters in the park and </a:t>
              </a:r>
              <a:r>
                <a:rPr lang="en-GB" b="1">
                  <a:latin typeface="Arial"/>
                  <a:ea typeface="+mn-lt"/>
                  <a:cs typeface="Arial"/>
                </a:rPr>
                <a:t>organised a cleaning up day</a:t>
              </a:r>
              <a:r>
                <a:rPr lang="en-GB">
                  <a:latin typeface="Arial"/>
                  <a:ea typeface="+mn-lt"/>
                  <a:cs typeface="Arial"/>
                </a:rPr>
                <a:t> - about 20 people came! I couldn’t believe the difference we made. Now we’re doing it every month -  so I’ll make new friends while transforming the park!</a:t>
              </a:r>
              <a:endParaRPr lang="en-GB">
                <a:latin typeface="Arial"/>
                <a:cs typeface="Arial"/>
              </a:endParaRPr>
            </a:p>
          </p:txBody>
        </p:sp>
        <p:pic>
          <p:nvPicPr>
            <p:cNvPr id="15" name="Graphic 14" descr="Open quotation mark with solid fill">
              <a:extLst>
                <a:ext uri="{FF2B5EF4-FFF2-40B4-BE49-F238E27FC236}">
                  <a16:creationId xmlns:a16="http://schemas.microsoft.com/office/drawing/2014/main" id="{AAC062F9-7F9D-1516-3568-89D50D26A8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5100" y="4826000"/>
              <a:ext cx="825500" cy="711200"/>
            </a:xfrm>
            <a:prstGeom prst="rect">
              <a:avLst/>
            </a:prstGeom>
          </p:spPr>
        </p:pic>
        <p:sp>
          <p:nvSpPr>
            <p:cNvPr id="16" name="Speech Bubble: Rectangle with Corners Rounded 15">
              <a:extLst>
                <a:ext uri="{FF2B5EF4-FFF2-40B4-BE49-F238E27FC236}">
                  <a16:creationId xmlns:a16="http://schemas.microsoft.com/office/drawing/2014/main" id="{36F45F23-36A6-65EA-60DD-BB3D6767E6B6}"/>
                </a:ext>
              </a:extLst>
            </p:cNvPr>
            <p:cNvSpPr/>
            <p:nvPr/>
          </p:nvSpPr>
          <p:spPr>
            <a:xfrm>
              <a:off x="194001" y="4831479"/>
              <a:ext cx="11810637" cy="1655677"/>
            </a:xfrm>
            <a:prstGeom prst="wedgeRoundRectCallou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Open quotation mark with solid fill">
              <a:extLst>
                <a:ext uri="{FF2B5EF4-FFF2-40B4-BE49-F238E27FC236}">
                  <a16:creationId xmlns:a16="http://schemas.microsoft.com/office/drawing/2014/main" id="{A20A2B55-0A93-796B-4CCF-AAD219C864E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11188700" y="5778500"/>
              <a:ext cx="825500" cy="711200"/>
            </a:xfrm>
            <a:prstGeom prst="rect">
              <a:avLst/>
            </a:prstGeom>
          </p:spPr>
        </p:pic>
      </p:grpSp>
      <p:sp>
        <p:nvSpPr>
          <p:cNvPr id="22" name="Rectangle 21">
            <a:extLst>
              <a:ext uri="{FF2B5EF4-FFF2-40B4-BE49-F238E27FC236}">
                <a16:creationId xmlns:a16="http://schemas.microsoft.com/office/drawing/2014/main" id="{6FC7E78F-993F-375B-BBE7-14DC010CD37A}"/>
              </a:ext>
            </a:extLst>
          </p:cNvPr>
          <p:cNvSpPr/>
          <p:nvPr/>
        </p:nvSpPr>
        <p:spPr>
          <a:xfrm>
            <a:off x="770582" y="3233690"/>
            <a:ext cx="10654330" cy="126056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a:solidFill>
                  <a:srgbClr val="000000"/>
                </a:solidFill>
                <a:latin typeface="Poppins SemiBold"/>
                <a:cs typeface="Poppins SemiBold"/>
              </a:rPr>
              <a:t>Talk to your partner: </a:t>
            </a:r>
            <a:endParaRPr lang="en-US" sz="2000">
              <a:solidFill>
                <a:srgbClr val="000000"/>
              </a:solidFill>
              <a:latin typeface="Poppins SemiBold"/>
              <a:cs typeface="Poppins SemiBold"/>
            </a:endParaRPr>
          </a:p>
          <a:p>
            <a:pPr marL="457200" indent="-457200">
              <a:buAutoNum type="arabicPeriod"/>
            </a:pPr>
            <a:r>
              <a:rPr lang="en-GB" sz="2000">
                <a:solidFill>
                  <a:srgbClr val="000000"/>
                </a:solidFill>
                <a:latin typeface="Poppins SemiBold"/>
                <a:cs typeface="Poppins SemiBold"/>
              </a:rPr>
              <a:t>What issue might they feel strongly about?</a:t>
            </a:r>
            <a:endParaRPr lang="en-US" sz="2000">
              <a:solidFill>
                <a:srgbClr val="000000"/>
              </a:solidFill>
              <a:latin typeface="Poppins SemiBold"/>
              <a:cs typeface="Poppins SemiBold"/>
            </a:endParaRPr>
          </a:p>
          <a:p>
            <a:pPr marL="457200" indent="-457200">
              <a:buAutoNum type="arabicPeriod"/>
            </a:pPr>
            <a:r>
              <a:rPr lang="en-US" sz="2000">
                <a:solidFill>
                  <a:srgbClr val="000000"/>
                </a:solidFill>
                <a:latin typeface="Poppins SemiBold"/>
                <a:cs typeface="Poppins SemiBold"/>
              </a:rPr>
              <a:t>What action can they take to resolve this issue? Who else could help them?</a:t>
            </a:r>
            <a:endParaRPr lang="en-GB" sz="2000">
              <a:solidFill>
                <a:srgbClr val="000000"/>
              </a:solidFill>
              <a:latin typeface="Poppins SemiBold"/>
              <a:cs typeface="Poppins SemiBold"/>
            </a:endParaRPr>
          </a:p>
        </p:txBody>
      </p:sp>
    </p:spTree>
    <p:extLst>
      <p:ext uri="{BB962C8B-B14F-4D97-AF65-F5344CB8AC3E}">
        <p14:creationId xmlns:p14="http://schemas.microsoft.com/office/powerpoint/2010/main" val="321787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E1752-9263-B212-0FA7-D82ACC85D43E}"/>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87771ABD-9207-D070-5A4A-FAF19C95B7E1}"/>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C3F3A80C-55F9-DEA2-AAF3-FB3AE4B74E2F}"/>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Life in </a:t>
            </a:r>
            <a:r>
              <a:rPr lang="en-GB" sz="3600" err="1">
                <a:solidFill>
                  <a:srgbClr val="000000"/>
                </a:solidFill>
                <a:latin typeface="Poppins SemiBold"/>
                <a:cs typeface="Poppins SemiBold"/>
              </a:rPr>
              <a:t>Shorechester</a:t>
            </a:r>
            <a:r>
              <a:rPr lang="en-GB" sz="3600">
                <a:solidFill>
                  <a:srgbClr val="000000"/>
                </a:solidFill>
                <a:latin typeface="Poppins SemiBold"/>
                <a:cs typeface="Poppins SemiBold"/>
              </a:rPr>
              <a:t>: The Residents</a:t>
            </a:r>
            <a:endParaRPr lang="en-US">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A425D0B7-770B-F9CA-0BAC-49A7B065115B}"/>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97E666FC-FB96-7C07-5E2C-789CE7A54EDA}"/>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pic>
        <p:nvPicPr>
          <p:cNvPr id="8" name="Content Placeholder 5" descr="A set of black arrows with numbers&#10;&#10;AI-generated content may be incorrect.">
            <a:extLst>
              <a:ext uri="{FF2B5EF4-FFF2-40B4-BE49-F238E27FC236}">
                <a16:creationId xmlns:a16="http://schemas.microsoft.com/office/drawing/2014/main" id="{D75BB0B4-F500-59AF-2BD1-496BEF9F26C1}"/>
              </a:ext>
            </a:extLst>
          </p:cNvPr>
          <p:cNvPicPr>
            <a:picLocks noChangeAspect="1"/>
          </p:cNvPicPr>
          <p:nvPr/>
        </p:nvPicPr>
        <p:blipFill>
          <a:blip r:embed="rId6"/>
          <a:srcRect l="-1200" t="2190" r="75600" b="52555"/>
          <a:stretch>
            <a:fillRect/>
          </a:stretch>
        </p:blipFill>
        <p:spPr>
          <a:xfrm>
            <a:off x="10912267" y="1201862"/>
            <a:ext cx="1133906" cy="1121140"/>
          </a:xfrm>
          <a:prstGeom prst="rect">
            <a:avLst/>
          </a:prstGeom>
        </p:spPr>
      </p:pic>
      <p:sp>
        <p:nvSpPr>
          <p:cNvPr id="14" name="TextBox 13">
            <a:extLst>
              <a:ext uri="{FF2B5EF4-FFF2-40B4-BE49-F238E27FC236}">
                <a16:creationId xmlns:a16="http://schemas.microsoft.com/office/drawing/2014/main" id="{48B8CC36-A892-EE1A-E800-D89ACD6EBABF}"/>
              </a:ext>
            </a:extLst>
          </p:cNvPr>
          <p:cNvSpPr txBox="1"/>
          <p:nvPr/>
        </p:nvSpPr>
        <p:spPr>
          <a:xfrm>
            <a:off x="2405608" y="1480420"/>
            <a:ext cx="864119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GB">
              <a:latin typeface="Arial"/>
              <a:cs typeface="Arial"/>
            </a:endParaRPr>
          </a:p>
          <a:p>
            <a:pPr marL="285750" indent="-285750">
              <a:buFont typeface="Arial,Sans-Serif"/>
              <a:buChar char="•"/>
            </a:pPr>
            <a:r>
              <a:rPr lang="en-GB">
                <a:latin typeface="Arial"/>
                <a:cs typeface="Arial"/>
              </a:rPr>
              <a:t>Grew up in </a:t>
            </a:r>
            <a:r>
              <a:rPr lang="en-GB" err="1">
                <a:latin typeface="Arial"/>
                <a:cs typeface="Arial"/>
              </a:rPr>
              <a:t>Shorechester</a:t>
            </a:r>
            <a:r>
              <a:rPr lang="en-GB">
                <a:latin typeface="Arial"/>
                <a:cs typeface="Arial"/>
              </a:rPr>
              <a:t> and likes living here.</a:t>
            </a:r>
            <a:endParaRPr lang="en-US">
              <a:latin typeface="Arial"/>
              <a:cs typeface="Arial"/>
            </a:endParaRPr>
          </a:p>
          <a:p>
            <a:pPr marL="285750" indent="-285750">
              <a:buFont typeface="Arial,Sans-Serif"/>
              <a:buChar char="•"/>
            </a:pPr>
            <a:r>
              <a:rPr lang="en-GB">
                <a:latin typeface="Arial"/>
                <a:cs typeface="Arial"/>
              </a:rPr>
              <a:t>Has just left school and been offered an apprenticeship with an IT company based just outside the town.</a:t>
            </a:r>
            <a:endParaRPr lang="en-US">
              <a:latin typeface="Arial"/>
              <a:cs typeface="Arial"/>
            </a:endParaRPr>
          </a:p>
          <a:p>
            <a:pPr marL="285750" indent="-285750">
              <a:buFont typeface="Arial,Sans-Serif"/>
              <a:buChar char="•"/>
            </a:pPr>
            <a:r>
              <a:rPr lang="en-GB">
                <a:latin typeface="Arial"/>
                <a:cs typeface="Arial"/>
              </a:rPr>
              <a:t>It's a great opportunity but he would need a car to get there, which will be impossible to afford on his wages.</a:t>
            </a:r>
            <a:endParaRPr lang="en-GB"/>
          </a:p>
          <a:p>
            <a:endParaRPr lang="en-GB">
              <a:latin typeface="Arial"/>
              <a:cs typeface="Arial"/>
            </a:endParaRPr>
          </a:p>
          <a:p>
            <a:endParaRPr lang="en-GB">
              <a:latin typeface="Arial"/>
              <a:cs typeface="Arial"/>
            </a:endParaRPr>
          </a:p>
        </p:txBody>
      </p:sp>
      <p:sp>
        <p:nvSpPr>
          <p:cNvPr id="11" name="Rectangle: Rounded Corners 10">
            <a:extLst>
              <a:ext uri="{FF2B5EF4-FFF2-40B4-BE49-F238E27FC236}">
                <a16:creationId xmlns:a16="http://schemas.microsoft.com/office/drawing/2014/main" id="{CB26DAA3-DC60-736C-C238-B31F5F2214EB}"/>
              </a:ext>
            </a:extLst>
          </p:cNvPr>
          <p:cNvSpPr/>
          <p:nvPr/>
        </p:nvSpPr>
        <p:spPr>
          <a:xfrm>
            <a:off x="2392621" y="1277701"/>
            <a:ext cx="3723767" cy="46199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Get To Know Them</a:t>
            </a:r>
            <a:endParaRPr lang="en-US"/>
          </a:p>
        </p:txBody>
      </p:sp>
      <p:grpSp>
        <p:nvGrpSpPr>
          <p:cNvPr id="19" name="Group 18">
            <a:extLst>
              <a:ext uri="{FF2B5EF4-FFF2-40B4-BE49-F238E27FC236}">
                <a16:creationId xmlns:a16="http://schemas.microsoft.com/office/drawing/2014/main" id="{D1BF0D79-C232-E3B8-BB6A-972F1AF20DEA}"/>
              </a:ext>
            </a:extLst>
          </p:cNvPr>
          <p:cNvGrpSpPr/>
          <p:nvPr/>
        </p:nvGrpSpPr>
        <p:grpSpPr>
          <a:xfrm>
            <a:off x="177390" y="4789129"/>
            <a:ext cx="11849100" cy="1663700"/>
            <a:chOff x="165100" y="4826000"/>
            <a:chExt cx="11849100" cy="1663700"/>
          </a:xfrm>
        </p:grpSpPr>
        <p:sp>
          <p:nvSpPr>
            <p:cNvPr id="13" name="TextBox 12">
              <a:extLst>
                <a:ext uri="{FF2B5EF4-FFF2-40B4-BE49-F238E27FC236}">
                  <a16:creationId xmlns:a16="http://schemas.microsoft.com/office/drawing/2014/main" id="{4D155495-B0BA-073D-9F64-9BFFC7E9028F}"/>
                </a:ext>
              </a:extLst>
            </p:cNvPr>
            <p:cNvSpPr txBox="1"/>
            <p:nvPr/>
          </p:nvSpPr>
          <p:spPr>
            <a:xfrm>
              <a:off x="855788" y="5008645"/>
              <a:ext cx="1050451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ea typeface="+mn-lt"/>
                  <a:cs typeface="Arial"/>
                </a:rPr>
                <a:t>I thought that was it – no way I could take the job. Then I searched online and found out a new law gives local councils more power over buses. Makes sense – they know what we need here. So </a:t>
              </a:r>
              <a:r>
                <a:rPr lang="en-GB" b="1">
                  <a:latin typeface="Arial"/>
                  <a:ea typeface="+mn-lt"/>
                  <a:cs typeface="Arial"/>
                </a:rPr>
                <a:t>I started an e-petition on the council’s website for a new bus route.</a:t>
              </a:r>
              <a:r>
                <a:rPr lang="en-GB">
                  <a:latin typeface="Arial"/>
                  <a:ea typeface="+mn-lt"/>
                  <a:cs typeface="Arial"/>
                </a:rPr>
                <a:t> Got all my mates to sign it, and I’m planning to share it at my new workplace too. If enough of us speak up, we can make it happen.</a:t>
              </a:r>
              <a:endParaRPr lang="en-US"/>
            </a:p>
          </p:txBody>
        </p:sp>
        <p:pic>
          <p:nvPicPr>
            <p:cNvPr id="15" name="Graphic 14" descr="Open quotation mark with solid fill">
              <a:extLst>
                <a:ext uri="{FF2B5EF4-FFF2-40B4-BE49-F238E27FC236}">
                  <a16:creationId xmlns:a16="http://schemas.microsoft.com/office/drawing/2014/main" id="{47487E75-94B6-8AC1-0856-D97A26F4A6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5100" y="4826000"/>
              <a:ext cx="825500" cy="711200"/>
            </a:xfrm>
            <a:prstGeom prst="rect">
              <a:avLst/>
            </a:prstGeom>
          </p:spPr>
        </p:pic>
        <p:sp>
          <p:nvSpPr>
            <p:cNvPr id="16" name="Speech Bubble: Rectangle with Corners Rounded 15">
              <a:extLst>
                <a:ext uri="{FF2B5EF4-FFF2-40B4-BE49-F238E27FC236}">
                  <a16:creationId xmlns:a16="http://schemas.microsoft.com/office/drawing/2014/main" id="{A201DF06-519A-A53A-FC19-52903BF94264}"/>
                </a:ext>
              </a:extLst>
            </p:cNvPr>
            <p:cNvSpPr/>
            <p:nvPr/>
          </p:nvSpPr>
          <p:spPr>
            <a:xfrm>
              <a:off x="194001" y="4831479"/>
              <a:ext cx="11810637" cy="1655677"/>
            </a:xfrm>
            <a:prstGeom prst="wedgeRoundRectCallou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Open quotation mark with solid fill">
              <a:extLst>
                <a:ext uri="{FF2B5EF4-FFF2-40B4-BE49-F238E27FC236}">
                  <a16:creationId xmlns:a16="http://schemas.microsoft.com/office/drawing/2014/main" id="{B441DE26-9E1A-06D9-9496-62539E9BED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11188700" y="5778500"/>
              <a:ext cx="825500" cy="711200"/>
            </a:xfrm>
            <a:prstGeom prst="rect">
              <a:avLst/>
            </a:prstGeom>
          </p:spPr>
        </p:pic>
      </p:grpSp>
      <p:sp>
        <p:nvSpPr>
          <p:cNvPr id="3" name="TextBox 2">
            <a:extLst>
              <a:ext uri="{FF2B5EF4-FFF2-40B4-BE49-F238E27FC236}">
                <a16:creationId xmlns:a16="http://schemas.microsoft.com/office/drawing/2014/main" id="{C66CED10-0A5D-AFFF-EC24-6159051B6F30}"/>
              </a:ext>
            </a:extLst>
          </p:cNvPr>
          <p:cNvSpPr txBox="1"/>
          <p:nvPr/>
        </p:nvSpPr>
        <p:spPr>
          <a:xfrm>
            <a:off x="145026" y="2621731"/>
            <a:ext cx="1981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t>Oli</a:t>
            </a:r>
            <a:endParaRPr lang="en-US"/>
          </a:p>
        </p:txBody>
      </p:sp>
      <p:pic>
        <p:nvPicPr>
          <p:cNvPr id="4" name="Graphic 10" descr="School boy with solid fill">
            <a:extLst>
              <a:ext uri="{FF2B5EF4-FFF2-40B4-BE49-F238E27FC236}">
                <a16:creationId xmlns:a16="http://schemas.microsoft.com/office/drawing/2014/main" id="{F535EECE-5312-4DAD-E82F-6CAAE0ED1A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0927" y="1226999"/>
            <a:ext cx="1409700" cy="1435100"/>
          </a:xfrm>
          <a:prstGeom prst="rect">
            <a:avLst/>
          </a:prstGeom>
        </p:spPr>
      </p:pic>
      <p:sp>
        <p:nvSpPr>
          <p:cNvPr id="6" name="Rectangle 5">
            <a:extLst>
              <a:ext uri="{FF2B5EF4-FFF2-40B4-BE49-F238E27FC236}">
                <a16:creationId xmlns:a16="http://schemas.microsoft.com/office/drawing/2014/main" id="{74636E85-45F6-3899-8DDB-7DD29A68B3BE}"/>
              </a:ext>
            </a:extLst>
          </p:cNvPr>
          <p:cNvSpPr/>
          <p:nvPr/>
        </p:nvSpPr>
        <p:spPr>
          <a:xfrm>
            <a:off x="770582" y="3233690"/>
            <a:ext cx="10654330" cy="126056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a:solidFill>
                  <a:srgbClr val="000000"/>
                </a:solidFill>
                <a:latin typeface="Poppins SemiBold"/>
                <a:cs typeface="Poppins SemiBold"/>
              </a:rPr>
              <a:t>Talk to your partner: </a:t>
            </a:r>
            <a:endParaRPr lang="en-US" sz="2000">
              <a:solidFill>
                <a:srgbClr val="000000"/>
              </a:solidFill>
              <a:latin typeface="Poppins SemiBold"/>
              <a:cs typeface="Poppins SemiBold"/>
            </a:endParaRPr>
          </a:p>
          <a:p>
            <a:pPr marL="457200" indent="-457200">
              <a:buAutoNum type="arabicPeriod"/>
            </a:pPr>
            <a:r>
              <a:rPr lang="en-GB" sz="2000">
                <a:solidFill>
                  <a:srgbClr val="000000"/>
                </a:solidFill>
                <a:latin typeface="Poppins SemiBold"/>
                <a:cs typeface="Poppins SemiBold"/>
              </a:rPr>
              <a:t>What issue might they feel strongly about?</a:t>
            </a:r>
            <a:endParaRPr lang="en-US" sz="2000">
              <a:solidFill>
                <a:srgbClr val="000000"/>
              </a:solidFill>
              <a:latin typeface="Poppins SemiBold"/>
              <a:cs typeface="Poppins SemiBold"/>
            </a:endParaRPr>
          </a:p>
          <a:p>
            <a:pPr marL="457200" indent="-457200">
              <a:buAutoNum type="arabicPeriod"/>
            </a:pPr>
            <a:r>
              <a:rPr lang="en-US" sz="2000">
                <a:solidFill>
                  <a:srgbClr val="000000"/>
                </a:solidFill>
                <a:latin typeface="Poppins SemiBold"/>
                <a:cs typeface="Poppins SemiBold"/>
              </a:rPr>
              <a:t>What action can they take to resolve this issue? Who else could help them?</a:t>
            </a:r>
            <a:endParaRPr lang="en-GB" sz="2000">
              <a:solidFill>
                <a:srgbClr val="000000"/>
              </a:solidFill>
              <a:latin typeface="Poppins SemiBold"/>
              <a:cs typeface="Poppins SemiBold"/>
            </a:endParaRPr>
          </a:p>
        </p:txBody>
      </p:sp>
    </p:spTree>
    <p:extLst>
      <p:ext uri="{BB962C8B-B14F-4D97-AF65-F5344CB8AC3E}">
        <p14:creationId xmlns:p14="http://schemas.microsoft.com/office/powerpoint/2010/main" val="302611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65807-F9E5-03A9-3AF0-9F41FF46CBCA}"/>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8F51B080-2F97-6B3F-461A-D39FFFD2C2DF}"/>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D53A2048-332B-9D6B-A8B1-A5E10D70FC3C}"/>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Life in </a:t>
            </a:r>
            <a:r>
              <a:rPr lang="en-GB" sz="3600" err="1">
                <a:solidFill>
                  <a:srgbClr val="000000"/>
                </a:solidFill>
                <a:latin typeface="Poppins SemiBold"/>
                <a:cs typeface="Poppins SemiBold"/>
              </a:rPr>
              <a:t>Shorechester</a:t>
            </a:r>
            <a:r>
              <a:rPr lang="en-GB" sz="3600">
                <a:solidFill>
                  <a:srgbClr val="000000"/>
                </a:solidFill>
                <a:latin typeface="Poppins SemiBold"/>
                <a:cs typeface="Poppins SemiBold"/>
              </a:rPr>
              <a:t>: The Residents</a:t>
            </a:r>
            <a:endParaRPr lang="en-US">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63D8B6F7-A1D1-D0F9-4EC5-B4E452CEE326}"/>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B2EDE329-A787-C8F0-3315-0BD8910F32B8}"/>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pic>
        <p:nvPicPr>
          <p:cNvPr id="8" name="Content Placeholder 5" descr="A set of black arrows with numbers&#10;&#10;AI-generated content may be incorrect.">
            <a:extLst>
              <a:ext uri="{FF2B5EF4-FFF2-40B4-BE49-F238E27FC236}">
                <a16:creationId xmlns:a16="http://schemas.microsoft.com/office/drawing/2014/main" id="{F1D5111A-89D8-535C-4845-6C698439A2EC}"/>
              </a:ext>
            </a:extLst>
          </p:cNvPr>
          <p:cNvPicPr>
            <a:picLocks noChangeAspect="1"/>
          </p:cNvPicPr>
          <p:nvPr/>
        </p:nvPicPr>
        <p:blipFill>
          <a:blip r:embed="rId6"/>
          <a:srcRect l="-1200" t="2190" r="75600" b="52555"/>
          <a:stretch>
            <a:fillRect/>
          </a:stretch>
        </p:blipFill>
        <p:spPr>
          <a:xfrm>
            <a:off x="10912267" y="1201862"/>
            <a:ext cx="1133906" cy="1121140"/>
          </a:xfrm>
          <a:prstGeom prst="rect">
            <a:avLst/>
          </a:prstGeom>
        </p:spPr>
      </p:pic>
      <p:grpSp>
        <p:nvGrpSpPr>
          <p:cNvPr id="19" name="Group 18">
            <a:extLst>
              <a:ext uri="{FF2B5EF4-FFF2-40B4-BE49-F238E27FC236}">
                <a16:creationId xmlns:a16="http://schemas.microsoft.com/office/drawing/2014/main" id="{04865731-119B-239D-8EB5-9136F2322840}"/>
              </a:ext>
            </a:extLst>
          </p:cNvPr>
          <p:cNvGrpSpPr/>
          <p:nvPr/>
        </p:nvGrpSpPr>
        <p:grpSpPr>
          <a:xfrm>
            <a:off x="177390" y="4789129"/>
            <a:ext cx="11849100" cy="1663700"/>
            <a:chOff x="165100" y="4826000"/>
            <a:chExt cx="11849100" cy="1663700"/>
          </a:xfrm>
        </p:grpSpPr>
        <p:sp>
          <p:nvSpPr>
            <p:cNvPr id="13" name="TextBox 12">
              <a:extLst>
                <a:ext uri="{FF2B5EF4-FFF2-40B4-BE49-F238E27FC236}">
                  <a16:creationId xmlns:a16="http://schemas.microsoft.com/office/drawing/2014/main" id="{AB347B7F-F3F7-DF8A-F55B-F5172BAE83B8}"/>
                </a:ext>
              </a:extLst>
            </p:cNvPr>
            <p:cNvSpPr txBox="1"/>
            <p:nvPr/>
          </p:nvSpPr>
          <p:spPr>
            <a:xfrm>
              <a:off x="855788" y="5008645"/>
              <a:ext cx="1050451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ea typeface="+mn-lt"/>
                  <a:cs typeface="Arial"/>
                </a:rPr>
                <a:t>Honestly, I felt stuck. Then I got a leaflet from my local councillor – usually I bin those, but this time I thought, maybe they can help. I emailed them and they showed me </a:t>
              </a:r>
              <a:r>
                <a:rPr lang="en-GB" b="1">
                  <a:latin typeface="Arial"/>
                  <a:ea typeface="+mn-lt"/>
                  <a:cs typeface="Arial"/>
                </a:rPr>
                <a:t>where to report it on the council website.</a:t>
              </a:r>
              <a:r>
                <a:rPr lang="en-GB">
                  <a:latin typeface="Arial"/>
                  <a:ea typeface="+mn-lt"/>
                  <a:cs typeface="Arial"/>
                </a:rPr>
                <a:t> Now I just fill out a form and keep track of the noise, and they’ll handle the rest. Feels good knowing there’s a proper way to sort it without awkward chats with my neighbours.</a:t>
              </a:r>
              <a:endParaRPr lang="en-GB">
                <a:latin typeface="Arial"/>
                <a:cs typeface="Arial"/>
              </a:endParaRPr>
            </a:p>
          </p:txBody>
        </p:sp>
        <p:pic>
          <p:nvPicPr>
            <p:cNvPr id="15" name="Graphic 14" descr="Open quotation mark with solid fill">
              <a:extLst>
                <a:ext uri="{FF2B5EF4-FFF2-40B4-BE49-F238E27FC236}">
                  <a16:creationId xmlns:a16="http://schemas.microsoft.com/office/drawing/2014/main" id="{C8543B93-749A-7190-2265-4CABD70BA9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5100" y="4826000"/>
              <a:ext cx="825500" cy="711200"/>
            </a:xfrm>
            <a:prstGeom prst="rect">
              <a:avLst/>
            </a:prstGeom>
          </p:spPr>
        </p:pic>
        <p:sp>
          <p:nvSpPr>
            <p:cNvPr id="16" name="Speech Bubble: Rectangle with Corners Rounded 15">
              <a:extLst>
                <a:ext uri="{FF2B5EF4-FFF2-40B4-BE49-F238E27FC236}">
                  <a16:creationId xmlns:a16="http://schemas.microsoft.com/office/drawing/2014/main" id="{AC2DD30F-45C5-4EE9-B431-1571A696E9A4}"/>
                </a:ext>
              </a:extLst>
            </p:cNvPr>
            <p:cNvSpPr/>
            <p:nvPr/>
          </p:nvSpPr>
          <p:spPr>
            <a:xfrm>
              <a:off x="194001" y="4831479"/>
              <a:ext cx="11810637" cy="1655677"/>
            </a:xfrm>
            <a:prstGeom prst="wedgeRoundRectCallou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Open quotation mark with solid fill">
              <a:extLst>
                <a:ext uri="{FF2B5EF4-FFF2-40B4-BE49-F238E27FC236}">
                  <a16:creationId xmlns:a16="http://schemas.microsoft.com/office/drawing/2014/main" id="{9AFE05ED-65D9-0178-6049-1A6745654D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11188700" y="5778500"/>
              <a:ext cx="825500" cy="711200"/>
            </a:xfrm>
            <a:prstGeom prst="rect">
              <a:avLst/>
            </a:prstGeom>
          </p:spPr>
        </p:pic>
      </p:grpSp>
      <p:sp>
        <p:nvSpPr>
          <p:cNvPr id="2" name="TextBox 2">
            <a:extLst>
              <a:ext uri="{FF2B5EF4-FFF2-40B4-BE49-F238E27FC236}">
                <a16:creationId xmlns:a16="http://schemas.microsoft.com/office/drawing/2014/main" id="{0D3C6D29-9527-B3CE-59F3-99F182107559}"/>
              </a:ext>
            </a:extLst>
          </p:cNvPr>
          <p:cNvSpPr txBox="1"/>
          <p:nvPr/>
        </p:nvSpPr>
        <p:spPr>
          <a:xfrm>
            <a:off x="193163" y="2693765"/>
            <a:ext cx="1981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t>Zainab</a:t>
            </a:r>
          </a:p>
        </p:txBody>
      </p:sp>
      <p:pic>
        <p:nvPicPr>
          <p:cNvPr id="6" name="Graphic 10" descr="Mum with stroller with solid fill">
            <a:extLst>
              <a:ext uri="{FF2B5EF4-FFF2-40B4-BE49-F238E27FC236}">
                <a16:creationId xmlns:a16="http://schemas.microsoft.com/office/drawing/2014/main" id="{866A8C9B-472F-D31F-743F-71AB4C2BE48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6753" y="1224496"/>
            <a:ext cx="1397000" cy="1460500"/>
          </a:xfrm>
          <a:prstGeom prst="rect">
            <a:avLst/>
          </a:prstGeom>
        </p:spPr>
      </p:pic>
      <p:sp>
        <p:nvSpPr>
          <p:cNvPr id="21" name="Rectangle 20">
            <a:extLst>
              <a:ext uri="{FF2B5EF4-FFF2-40B4-BE49-F238E27FC236}">
                <a16:creationId xmlns:a16="http://schemas.microsoft.com/office/drawing/2014/main" id="{8CD7F79E-8956-78AC-D299-390C098A2DE9}"/>
              </a:ext>
            </a:extLst>
          </p:cNvPr>
          <p:cNvSpPr/>
          <p:nvPr/>
        </p:nvSpPr>
        <p:spPr>
          <a:xfrm>
            <a:off x="770582" y="3233690"/>
            <a:ext cx="10654330" cy="126056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a:solidFill>
                  <a:srgbClr val="000000"/>
                </a:solidFill>
                <a:latin typeface="Poppins SemiBold"/>
                <a:cs typeface="Poppins SemiBold"/>
              </a:rPr>
              <a:t>Talk to your partner: </a:t>
            </a:r>
            <a:endParaRPr lang="en-US" sz="2000">
              <a:solidFill>
                <a:srgbClr val="000000"/>
              </a:solidFill>
              <a:latin typeface="Poppins SemiBold"/>
              <a:cs typeface="Poppins SemiBold"/>
            </a:endParaRPr>
          </a:p>
          <a:p>
            <a:pPr marL="457200" indent="-457200">
              <a:buAutoNum type="arabicPeriod"/>
            </a:pPr>
            <a:r>
              <a:rPr lang="en-GB" sz="2000">
                <a:solidFill>
                  <a:srgbClr val="000000"/>
                </a:solidFill>
                <a:latin typeface="Poppins SemiBold"/>
                <a:cs typeface="Poppins SemiBold"/>
              </a:rPr>
              <a:t>What issue might they feel strongly about?</a:t>
            </a:r>
            <a:endParaRPr lang="en-US" sz="2000">
              <a:solidFill>
                <a:srgbClr val="000000"/>
              </a:solidFill>
              <a:latin typeface="Poppins SemiBold"/>
              <a:cs typeface="Poppins SemiBold"/>
            </a:endParaRPr>
          </a:p>
          <a:p>
            <a:pPr marL="457200" indent="-457200">
              <a:buAutoNum type="arabicPeriod"/>
            </a:pPr>
            <a:r>
              <a:rPr lang="en-US" sz="2000">
                <a:solidFill>
                  <a:srgbClr val="000000"/>
                </a:solidFill>
                <a:latin typeface="Poppins SemiBold"/>
                <a:cs typeface="Poppins SemiBold"/>
              </a:rPr>
              <a:t>What action can they take to resolve this issue? Who else could help them?</a:t>
            </a:r>
            <a:endParaRPr lang="en-GB" sz="2000">
              <a:solidFill>
                <a:srgbClr val="000000"/>
              </a:solidFill>
              <a:latin typeface="Poppins SemiBold"/>
              <a:cs typeface="Poppins SemiBold"/>
            </a:endParaRPr>
          </a:p>
        </p:txBody>
      </p:sp>
      <p:sp>
        <p:nvSpPr>
          <p:cNvPr id="24" name="TextBox 23">
            <a:extLst>
              <a:ext uri="{FF2B5EF4-FFF2-40B4-BE49-F238E27FC236}">
                <a16:creationId xmlns:a16="http://schemas.microsoft.com/office/drawing/2014/main" id="{85F13714-8290-D1AA-6BE5-D3CBBF2AB37D}"/>
              </a:ext>
            </a:extLst>
          </p:cNvPr>
          <p:cNvSpPr txBox="1"/>
          <p:nvPr/>
        </p:nvSpPr>
        <p:spPr>
          <a:xfrm>
            <a:off x="2395025" y="1501586"/>
            <a:ext cx="954077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endParaRPr lang="en-GB">
              <a:latin typeface="Arial"/>
              <a:cs typeface="Arial"/>
            </a:endParaRPr>
          </a:p>
          <a:p>
            <a:pPr marL="285750" indent="-285750">
              <a:buFont typeface="Arial,Sans-Serif"/>
              <a:buChar char="•"/>
            </a:pPr>
            <a:r>
              <a:rPr lang="en-GB">
                <a:latin typeface="Arial"/>
                <a:cs typeface="Arial"/>
              </a:rPr>
              <a:t>Mum to a 6-month-old baby.</a:t>
            </a:r>
            <a:endParaRPr lang="en-US">
              <a:latin typeface="Arial"/>
              <a:cs typeface="Arial"/>
            </a:endParaRPr>
          </a:p>
          <a:p>
            <a:pPr marL="285750" indent="-285750">
              <a:buFont typeface="Arial,Sans-Serif"/>
              <a:buChar char="•"/>
            </a:pPr>
            <a:r>
              <a:rPr lang="en-GB">
                <a:latin typeface="Arial"/>
                <a:cs typeface="Arial"/>
              </a:rPr>
              <a:t>Lives in a block of flats near the centre of </a:t>
            </a:r>
            <a:r>
              <a:rPr lang="en-GB" err="1">
                <a:latin typeface="Arial"/>
                <a:cs typeface="Arial"/>
              </a:rPr>
              <a:t>Shorechester</a:t>
            </a:r>
            <a:r>
              <a:rPr lang="en-GB">
                <a:latin typeface="Arial"/>
                <a:cs typeface="Arial"/>
              </a:rPr>
              <a:t> - recently some new</a:t>
            </a:r>
            <a:br>
              <a:rPr lang="en-GB">
                <a:latin typeface="Arial"/>
                <a:cs typeface="Arial"/>
              </a:rPr>
            </a:br>
            <a:r>
              <a:rPr lang="en-GB">
                <a:latin typeface="Arial"/>
                <a:cs typeface="Arial"/>
              </a:rPr>
              <a:t>residents have moved in who make a lot of noise and often wake her and the baby up.</a:t>
            </a:r>
            <a:endParaRPr lang="en-US">
              <a:latin typeface="Arial"/>
              <a:cs typeface="Arial"/>
            </a:endParaRPr>
          </a:p>
          <a:p>
            <a:pPr marL="285750" indent="-285750">
              <a:buFont typeface="Arial,Sans-Serif"/>
              <a:buChar char="•"/>
            </a:pPr>
            <a:r>
              <a:rPr lang="en-GB">
                <a:latin typeface="Arial"/>
                <a:cs typeface="Arial"/>
              </a:rPr>
              <a:t>She has thought about asking them to keep the noise down but is worried about how they'll react.</a:t>
            </a:r>
          </a:p>
        </p:txBody>
      </p:sp>
      <p:sp>
        <p:nvSpPr>
          <p:cNvPr id="26" name="Rectangle: Rounded Corners 25">
            <a:extLst>
              <a:ext uri="{FF2B5EF4-FFF2-40B4-BE49-F238E27FC236}">
                <a16:creationId xmlns:a16="http://schemas.microsoft.com/office/drawing/2014/main" id="{2ED12612-5F87-378C-18BD-38FF5E842960}"/>
              </a:ext>
            </a:extLst>
          </p:cNvPr>
          <p:cNvSpPr/>
          <p:nvPr/>
        </p:nvSpPr>
        <p:spPr>
          <a:xfrm>
            <a:off x="2392621" y="1277701"/>
            <a:ext cx="3723767" cy="46199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Get To Know Them</a:t>
            </a:r>
            <a:endParaRPr lang="en-US"/>
          </a:p>
        </p:txBody>
      </p:sp>
    </p:spTree>
    <p:extLst>
      <p:ext uri="{BB962C8B-B14F-4D97-AF65-F5344CB8AC3E}">
        <p14:creationId xmlns:p14="http://schemas.microsoft.com/office/powerpoint/2010/main" val="179957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C234B-D06E-1C89-08C7-38AEE8CBEE2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CAEA263-7174-70A1-3714-2338B7305475}"/>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03FDF370-27F2-7520-9139-A49094A0846E}"/>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Our neighbourhood: Your School</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5EA4D625-A79B-40BB-D68E-74F99A2B1897}"/>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07AA9531-A201-ED74-4636-FDAAC34A0BEC}"/>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6" name="Content Placeholder 2">
            <a:extLst>
              <a:ext uri="{FF2B5EF4-FFF2-40B4-BE49-F238E27FC236}">
                <a16:creationId xmlns:a16="http://schemas.microsoft.com/office/drawing/2014/main" id="{3FE3F023-8C81-B92A-1E1D-AB2FD1E33DD8}"/>
              </a:ext>
            </a:extLst>
          </p:cNvPr>
          <p:cNvSpPr txBox="1">
            <a:spLocks/>
          </p:cNvSpPr>
          <p:nvPr/>
        </p:nvSpPr>
        <p:spPr>
          <a:xfrm>
            <a:off x="6102017" y="2003484"/>
            <a:ext cx="5354107" cy="51015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en-GB" b="1">
                <a:latin typeface="Arial"/>
                <a:cs typeface="Arial"/>
              </a:rPr>
              <a:t>Your turn. Working in your group:</a:t>
            </a:r>
          </a:p>
          <a:p>
            <a:r>
              <a:rPr lang="en-GB">
                <a:latin typeface="Arial"/>
                <a:cs typeface="Arial"/>
              </a:rPr>
              <a:t>Draw a rough map of the area around your school - think of your journey into school today to help.</a:t>
            </a:r>
          </a:p>
          <a:p>
            <a:r>
              <a:rPr lang="en-GB">
                <a:latin typeface="Arial"/>
                <a:cs typeface="Arial"/>
              </a:rPr>
              <a:t>What do you like about your area – what works well? </a:t>
            </a:r>
            <a:endParaRPr lang="en-GB"/>
          </a:p>
          <a:p>
            <a:r>
              <a:rPr lang="en-GB">
                <a:latin typeface="Arial"/>
                <a:cs typeface="Arial"/>
              </a:rPr>
              <a:t>What problems are there?</a:t>
            </a:r>
            <a:br>
              <a:rPr lang="en-GB">
                <a:latin typeface="Arial"/>
                <a:cs typeface="Arial"/>
              </a:rPr>
            </a:br>
            <a:r>
              <a:rPr lang="en-GB">
                <a:latin typeface="Arial"/>
                <a:cs typeface="Arial"/>
              </a:rPr>
              <a:t>Label the ones you spot.</a:t>
            </a:r>
          </a:p>
          <a:p>
            <a:endParaRPr lang="en-GB">
              <a:latin typeface="Arial"/>
              <a:cs typeface="Arial"/>
            </a:endParaRPr>
          </a:p>
          <a:p>
            <a:pPr>
              <a:lnSpc>
                <a:spcPct val="70000"/>
              </a:lnSpc>
            </a:pPr>
            <a:endParaRPr lang="en-GB">
              <a:latin typeface="Arial"/>
              <a:cs typeface="Arial"/>
            </a:endParaRPr>
          </a:p>
          <a:p>
            <a:pPr marL="0" indent="0">
              <a:lnSpc>
                <a:spcPct val="70000"/>
              </a:lnSpc>
              <a:buNone/>
            </a:pPr>
            <a:endParaRPr lang="en-GB">
              <a:latin typeface="Arial"/>
              <a:cs typeface="Arial"/>
            </a:endParaRPr>
          </a:p>
          <a:p>
            <a:pPr marL="0" indent="0">
              <a:buNone/>
            </a:pPr>
            <a:endParaRPr lang="en-GB">
              <a:latin typeface="Arial"/>
              <a:cs typeface="Arial"/>
            </a:endParaRPr>
          </a:p>
        </p:txBody>
      </p:sp>
      <p:pic>
        <p:nvPicPr>
          <p:cNvPr id="4" name="Picture 3" descr="A set of black arrows with numbers&#10;&#10;AI-generated content may be incorrect.">
            <a:extLst>
              <a:ext uri="{FF2B5EF4-FFF2-40B4-BE49-F238E27FC236}">
                <a16:creationId xmlns:a16="http://schemas.microsoft.com/office/drawing/2014/main" id="{A214DA45-E7E4-3231-AE19-A440CD127E15}"/>
              </a:ext>
            </a:extLst>
          </p:cNvPr>
          <p:cNvPicPr>
            <a:picLocks noChangeAspect="1"/>
          </p:cNvPicPr>
          <p:nvPr/>
        </p:nvPicPr>
        <p:blipFill>
          <a:blip r:embed="rId6"/>
          <a:srcRect l="25454" t="485" r="50130" b="50000"/>
          <a:stretch>
            <a:fillRect/>
          </a:stretch>
        </p:blipFill>
        <p:spPr>
          <a:xfrm>
            <a:off x="11102459" y="1106251"/>
            <a:ext cx="995137" cy="1076310"/>
          </a:xfrm>
          <a:prstGeom prst="rect">
            <a:avLst/>
          </a:prstGeom>
        </p:spPr>
      </p:pic>
      <p:sp>
        <p:nvSpPr>
          <p:cNvPr id="10" name="TextBox 9">
            <a:extLst>
              <a:ext uri="{FF2B5EF4-FFF2-40B4-BE49-F238E27FC236}">
                <a16:creationId xmlns:a16="http://schemas.microsoft.com/office/drawing/2014/main" id="{93330B85-D25D-95CC-640B-A202CAEB35BB}"/>
              </a:ext>
            </a:extLst>
          </p:cNvPr>
          <p:cNvSpPr txBox="1"/>
          <p:nvPr/>
        </p:nvSpPr>
        <p:spPr>
          <a:xfrm>
            <a:off x="425714" y="1652087"/>
            <a:ext cx="5493959" cy="4524315"/>
          </a:xfrm>
          <a:prstGeom prst="rect">
            <a:avLst/>
          </a:prstGeom>
          <a:noFill/>
          <a:ln w="28575">
            <a:solidFill>
              <a:srgbClr val="E6007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cs typeface="Arial"/>
              </a:rPr>
              <a:t>EXAMPLE MAP</a:t>
            </a:r>
          </a:p>
          <a:p>
            <a:pPr algn="ctr"/>
            <a:endParaRPr lang="en-GB" b="1">
              <a:latin typeface="Arial"/>
              <a:cs typeface="Arial"/>
            </a:endParaRPr>
          </a:p>
          <a:p>
            <a:pPr algn="ctr"/>
            <a:endParaRPr lang="en-GB" b="1">
              <a:latin typeface="Arial"/>
              <a:cs typeface="Arial"/>
            </a:endParaRPr>
          </a:p>
          <a:p>
            <a:pPr algn="ctr"/>
            <a:endParaRPr lang="en-GB" b="1">
              <a:latin typeface="Arial"/>
              <a:cs typeface="Arial"/>
            </a:endParaRPr>
          </a:p>
          <a:p>
            <a:r>
              <a:rPr lang="en-GB">
                <a:latin typeface="Arial"/>
                <a:cs typeface="Arial"/>
              </a:rPr>
              <a:t>  Shops</a:t>
            </a:r>
            <a:endParaRPr lang="en-GB"/>
          </a:p>
          <a:p>
            <a:pPr algn="ctr"/>
            <a:r>
              <a:rPr lang="en-GB" b="1">
                <a:latin typeface="Arial"/>
                <a:cs typeface="Arial"/>
              </a:rPr>
              <a:t>                                                          </a:t>
            </a:r>
            <a:r>
              <a:rPr lang="en-GB">
                <a:latin typeface="Arial"/>
                <a:cs typeface="Arial"/>
              </a:rPr>
              <a:t>   Park</a:t>
            </a:r>
          </a:p>
          <a:p>
            <a:pPr algn="ctr"/>
            <a:endParaRPr lang="en-GB" b="1">
              <a:latin typeface="Arial"/>
              <a:cs typeface="Arial"/>
            </a:endParaRPr>
          </a:p>
          <a:p>
            <a:pPr algn="ctr"/>
            <a:endParaRPr lang="en-GB" b="1">
              <a:latin typeface="Arial"/>
              <a:cs typeface="Arial"/>
            </a:endParaRPr>
          </a:p>
          <a:p>
            <a:pPr algn="ctr"/>
            <a:endParaRPr lang="en-GB" b="1">
              <a:latin typeface="Arial"/>
              <a:cs typeface="Arial"/>
            </a:endParaRPr>
          </a:p>
          <a:p>
            <a:pPr algn="ctr"/>
            <a:endParaRPr lang="en-GB">
              <a:latin typeface="Arial"/>
              <a:cs typeface="Arial"/>
            </a:endParaRPr>
          </a:p>
          <a:p>
            <a:pPr algn="ctr"/>
            <a:r>
              <a:rPr lang="en-GB">
                <a:latin typeface="Arial"/>
                <a:cs typeface="Arial"/>
              </a:rPr>
              <a:t>School</a:t>
            </a:r>
            <a:endParaRPr lang="en-GB" b="1">
              <a:latin typeface="Arial"/>
              <a:cs typeface="Arial"/>
            </a:endParaRPr>
          </a:p>
          <a:p>
            <a:pPr algn="ctr"/>
            <a:endParaRPr lang="en-GB">
              <a:latin typeface="Arial"/>
              <a:cs typeface="Arial"/>
            </a:endParaRPr>
          </a:p>
          <a:p>
            <a:pPr algn="ctr"/>
            <a:endParaRPr lang="en-GB">
              <a:latin typeface="Arial"/>
              <a:cs typeface="Arial"/>
            </a:endParaRPr>
          </a:p>
          <a:p>
            <a:r>
              <a:rPr lang="en-GB">
                <a:latin typeface="Arial"/>
                <a:cs typeface="Arial"/>
              </a:rPr>
              <a:t>Road works</a:t>
            </a:r>
            <a:endParaRPr lang="en-GB" b="1">
              <a:latin typeface="Arial"/>
              <a:cs typeface="Arial"/>
            </a:endParaRPr>
          </a:p>
          <a:p>
            <a:pPr algn="ctr"/>
            <a:endParaRPr lang="en-GB" b="1">
              <a:latin typeface="Arial"/>
              <a:cs typeface="Arial"/>
            </a:endParaRPr>
          </a:p>
          <a:p>
            <a:r>
              <a:rPr lang="en-GB">
                <a:latin typeface="Arial"/>
                <a:cs typeface="Arial"/>
              </a:rPr>
              <a:t>                                                                  House</a:t>
            </a:r>
          </a:p>
        </p:txBody>
      </p:sp>
      <p:pic>
        <p:nvPicPr>
          <p:cNvPr id="11" name="Graphic 10" descr="Modern architecture outline">
            <a:extLst>
              <a:ext uri="{FF2B5EF4-FFF2-40B4-BE49-F238E27FC236}">
                <a16:creationId xmlns:a16="http://schemas.microsoft.com/office/drawing/2014/main" id="{0FF93B4D-5CF6-CAD4-8B62-F1CF9EA74D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14065" y="3610535"/>
            <a:ext cx="914400" cy="914400"/>
          </a:xfrm>
          <a:prstGeom prst="rect">
            <a:avLst/>
          </a:prstGeom>
        </p:spPr>
      </p:pic>
      <p:pic>
        <p:nvPicPr>
          <p:cNvPr id="12" name="Graphic 11" descr="Skateboard outline">
            <a:extLst>
              <a:ext uri="{FF2B5EF4-FFF2-40B4-BE49-F238E27FC236}">
                <a16:creationId xmlns:a16="http://schemas.microsoft.com/office/drawing/2014/main" id="{524F53C9-355F-C11E-88CC-6D8BF15F49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86300" y="2355476"/>
            <a:ext cx="746312" cy="746312"/>
          </a:xfrm>
          <a:prstGeom prst="rect">
            <a:avLst/>
          </a:prstGeom>
        </p:spPr>
      </p:pic>
      <p:pic>
        <p:nvPicPr>
          <p:cNvPr id="13" name="Graphic 12" descr="Shopping cart outline">
            <a:extLst>
              <a:ext uri="{FF2B5EF4-FFF2-40B4-BE49-F238E27FC236}">
                <a16:creationId xmlns:a16="http://schemas.microsoft.com/office/drawing/2014/main" id="{CF0B19CA-5131-27E7-A442-CDB844A3D11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8564" y="2198594"/>
            <a:ext cx="701489" cy="690283"/>
          </a:xfrm>
          <a:prstGeom prst="rect">
            <a:avLst/>
          </a:prstGeom>
        </p:spPr>
      </p:pic>
      <p:pic>
        <p:nvPicPr>
          <p:cNvPr id="14" name="Graphic 13" descr="Building outline">
            <a:extLst>
              <a:ext uri="{FF2B5EF4-FFF2-40B4-BE49-F238E27FC236}">
                <a16:creationId xmlns:a16="http://schemas.microsoft.com/office/drawing/2014/main" id="{BDC214BD-E51F-5B46-159A-60EC5476921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96653" y="4787153"/>
            <a:ext cx="914400" cy="914400"/>
          </a:xfrm>
          <a:prstGeom prst="rect">
            <a:avLst/>
          </a:prstGeom>
        </p:spPr>
      </p:pic>
      <p:pic>
        <p:nvPicPr>
          <p:cNvPr id="15" name="Graphic 14" descr="Traffic cone outline">
            <a:extLst>
              <a:ext uri="{FF2B5EF4-FFF2-40B4-BE49-F238E27FC236}">
                <a16:creationId xmlns:a16="http://schemas.microsoft.com/office/drawing/2014/main" id="{BB93808D-5627-59F9-D948-F5AFAAF0811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53035" y="4551829"/>
            <a:ext cx="701489" cy="690283"/>
          </a:xfrm>
          <a:prstGeom prst="rect">
            <a:avLst/>
          </a:prstGeom>
        </p:spPr>
      </p:pic>
      <p:pic>
        <p:nvPicPr>
          <p:cNvPr id="2" name="Picture 1" descr="A set of black arrows with numbers&#10;&#10;AI-generated content may be incorrect.">
            <a:extLst>
              <a:ext uri="{FF2B5EF4-FFF2-40B4-BE49-F238E27FC236}">
                <a16:creationId xmlns:a16="http://schemas.microsoft.com/office/drawing/2014/main" id="{FDD459C7-4303-9D4B-117F-47E40CFADA95}"/>
              </a:ext>
            </a:extLst>
          </p:cNvPr>
          <p:cNvPicPr>
            <a:picLocks noChangeAspect="1"/>
          </p:cNvPicPr>
          <p:nvPr/>
        </p:nvPicPr>
        <p:blipFill>
          <a:blip r:embed="rId6"/>
          <a:srcRect l="25454" t="485" r="50130" b="50000"/>
          <a:stretch>
            <a:fillRect/>
          </a:stretch>
        </p:blipFill>
        <p:spPr>
          <a:xfrm>
            <a:off x="11098748" y="1102540"/>
            <a:ext cx="995137" cy="1076310"/>
          </a:xfrm>
          <a:prstGeom prst="rect">
            <a:avLst/>
          </a:prstGeom>
        </p:spPr>
      </p:pic>
    </p:spTree>
    <p:extLst>
      <p:ext uri="{BB962C8B-B14F-4D97-AF65-F5344CB8AC3E}">
        <p14:creationId xmlns:p14="http://schemas.microsoft.com/office/powerpoint/2010/main" val="3665275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97939-2496-99E2-9B60-8724ADAF06BF}"/>
            </a:ext>
          </a:extLst>
        </p:cNvPr>
        <p:cNvGrpSpPr/>
        <p:nvPr/>
      </p:nvGrpSpPr>
      <p:grpSpPr>
        <a:xfrm>
          <a:off x="0" y="0"/>
          <a:ext cx="0" cy="0"/>
          <a:chOff x="0" y="0"/>
          <a:chExt cx="0" cy="0"/>
        </a:xfrm>
      </p:grpSpPr>
      <p:pic>
        <p:nvPicPr>
          <p:cNvPr id="8" name="Picture 7" descr="A set of black arrows with numbers&#10;&#10;AI-generated content may be incorrect.">
            <a:extLst>
              <a:ext uri="{FF2B5EF4-FFF2-40B4-BE49-F238E27FC236}">
                <a16:creationId xmlns:a16="http://schemas.microsoft.com/office/drawing/2014/main" id="{369D11AE-2520-152B-CEC0-3C2D6D2B3320}"/>
              </a:ext>
            </a:extLst>
          </p:cNvPr>
          <p:cNvPicPr>
            <a:picLocks noChangeAspect="1"/>
          </p:cNvPicPr>
          <p:nvPr/>
        </p:nvPicPr>
        <p:blipFill>
          <a:blip r:embed="rId3"/>
          <a:srcRect l="519" t="1463" r="75065" b="49268"/>
          <a:stretch>
            <a:fillRect/>
          </a:stretch>
        </p:blipFill>
        <p:spPr>
          <a:xfrm>
            <a:off x="11102459" y="1169751"/>
            <a:ext cx="995112" cy="1070959"/>
          </a:xfrm>
          <a:prstGeom prst="rect">
            <a:avLst/>
          </a:prstGeom>
        </p:spPr>
      </p:pic>
      <p:pic>
        <p:nvPicPr>
          <p:cNvPr id="3" name="Picture 2">
            <a:extLst>
              <a:ext uri="{FF2B5EF4-FFF2-40B4-BE49-F238E27FC236}">
                <a16:creationId xmlns:a16="http://schemas.microsoft.com/office/drawing/2014/main" id="{4E22876E-7558-DB80-B816-1CF4C5EF344D}"/>
              </a:ext>
            </a:extLst>
          </p:cNvPr>
          <p:cNvPicPr>
            <a:picLocks noChangeAspect="1"/>
          </p:cNvPicPr>
          <p:nvPr/>
        </p:nvPicPr>
        <p:blipFill>
          <a:blip r:embed="rId4"/>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E71B0447-80A7-F343-DA4C-EA9019809503}"/>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Getting heard: What's next?</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09619BF2-8042-7FF5-9F7B-8E6966A37038}"/>
              </a:ext>
            </a:extLst>
          </p:cNvPr>
          <p:cNvPicPr>
            <a:picLocks noChangeAspect="1"/>
          </p:cNvPicPr>
          <p:nvPr/>
        </p:nvPicPr>
        <p:blipFill>
          <a:blip r:embed="rId5"/>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933E2172-5576-52BE-82CB-EA94F32A217C}"/>
              </a:ext>
            </a:extLst>
          </p:cNvPr>
          <p:cNvPicPr>
            <a:picLocks noChangeAspect="1"/>
          </p:cNvPicPr>
          <p:nvPr/>
        </p:nvPicPr>
        <p:blipFill>
          <a:blip r:embed="rId6"/>
          <a:srcRect l="24199" t="667" r="54448" b="52667"/>
          <a:stretch>
            <a:fillRect/>
          </a:stretch>
        </p:blipFill>
        <p:spPr>
          <a:xfrm>
            <a:off x="241431" y="47072"/>
            <a:ext cx="762602" cy="992647"/>
          </a:xfrm>
          <a:prstGeom prst="rect">
            <a:avLst/>
          </a:prstGeom>
        </p:spPr>
      </p:pic>
      <p:sp>
        <p:nvSpPr>
          <p:cNvPr id="11" name="Arrow: Pentagon 10">
            <a:extLst>
              <a:ext uri="{FF2B5EF4-FFF2-40B4-BE49-F238E27FC236}">
                <a16:creationId xmlns:a16="http://schemas.microsoft.com/office/drawing/2014/main" id="{7DA18DAF-508B-ED9C-E05D-E46A7FF166E1}"/>
              </a:ext>
            </a:extLst>
          </p:cNvPr>
          <p:cNvSpPr/>
          <p:nvPr/>
        </p:nvSpPr>
        <p:spPr>
          <a:xfrm flipH="1">
            <a:off x="420667" y="4727305"/>
            <a:ext cx="10472790" cy="1749117"/>
          </a:xfrm>
          <a:prstGeom prst="homePlate">
            <a:avLst/>
          </a:prstGeom>
          <a:no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Pentagon 14">
            <a:extLst>
              <a:ext uri="{FF2B5EF4-FFF2-40B4-BE49-F238E27FC236}">
                <a16:creationId xmlns:a16="http://schemas.microsoft.com/office/drawing/2014/main" id="{5ABE49C7-C179-1289-902B-9816CB8FC9D9}"/>
              </a:ext>
            </a:extLst>
          </p:cNvPr>
          <p:cNvSpPr/>
          <p:nvPr/>
        </p:nvSpPr>
        <p:spPr>
          <a:xfrm>
            <a:off x="1250789" y="2778646"/>
            <a:ext cx="10518949" cy="1689562"/>
          </a:xfrm>
          <a:prstGeom prst="homePlate">
            <a:avLst/>
          </a:prstGeom>
          <a:no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314A03F-90A9-B17A-43E3-371AED4C2CD6}"/>
              </a:ext>
            </a:extLst>
          </p:cNvPr>
          <p:cNvSpPr txBox="1"/>
          <p:nvPr/>
        </p:nvSpPr>
        <p:spPr>
          <a:xfrm>
            <a:off x="1458419" y="4750240"/>
            <a:ext cx="946703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latin typeface="Arial"/>
                <a:ea typeface="Calibri"/>
                <a:cs typeface="Arial"/>
              </a:rPr>
              <a:t>Be Heard</a:t>
            </a:r>
            <a:endParaRPr lang="en-GB" sz="2000">
              <a:latin typeface="Arial"/>
              <a:ea typeface="Calibri"/>
              <a:cs typeface="Arial"/>
            </a:endParaRPr>
          </a:p>
          <a:p>
            <a:r>
              <a:rPr lang="en-GB" sz="2000">
                <a:latin typeface="Arial"/>
                <a:ea typeface="Calibri"/>
                <a:cs typeface="Arial"/>
              </a:rPr>
              <a:t>Take turns giving a 30-second spoken pitch as if you were talking to</a:t>
            </a:r>
            <a:br>
              <a:rPr lang="en-GB" sz="2000">
                <a:latin typeface="Arial"/>
                <a:ea typeface="Calibri"/>
                <a:cs typeface="Arial"/>
              </a:rPr>
            </a:br>
            <a:r>
              <a:rPr lang="en-GB" sz="2000">
                <a:latin typeface="Arial"/>
                <a:ea typeface="Calibri"/>
                <a:cs typeface="Arial"/>
              </a:rPr>
              <a:t>a local councillor.</a:t>
            </a:r>
          </a:p>
          <a:p>
            <a:pPr marL="285750" indent="-285750">
              <a:buFont typeface="Arial,Sans-Serif"/>
              <a:buChar char="•"/>
            </a:pPr>
            <a:r>
              <a:rPr lang="en-GB" sz="2000">
                <a:latin typeface="Arial"/>
                <a:ea typeface="Calibri"/>
                <a:cs typeface="Arial"/>
              </a:rPr>
              <a:t>Speak clearly and confidently</a:t>
            </a:r>
            <a:endParaRPr lang="en-US" sz="2000">
              <a:latin typeface="Arial"/>
              <a:ea typeface="Calibri"/>
              <a:cs typeface="Arial"/>
            </a:endParaRPr>
          </a:p>
          <a:p>
            <a:pPr marL="285750" indent="-285750">
              <a:buFont typeface="Arial,Sans-Serif"/>
              <a:buChar char="•"/>
            </a:pPr>
            <a:r>
              <a:rPr lang="en-GB" sz="2000">
                <a:latin typeface="Arial"/>
                <a:ea typeface="Calibri"/>
                <a:cs typeface="Arial"/>
              </a:rPr>
              <a:t>Use one strong reason why action is needed</a:t>
            </a:r>
            <a:endParaRPr lang="en-US" sz="2000">
              <a:latin typeface="Arial"/>
              <a:ea typeface="Calibri"/>
              <a:cs typeface="Arial"/>
            </a:endParaRPr>
          </a:p>
        </p:txBody>
      </p:sp>
      <p:sp>
        <p:nvSpPr>
          <p:cNvPr id="20" name="TextBox 19">
            <a:extLst>
              <a:ext uri="{FF2B5EF4-FFF2-40B4-BE49-F238E27FC236}">
                <a16:creationId xmlns:a16="http://schemas.microsoft.com/office/drawing/2014/main" id="{C3217EDA-523F-B825-88D7-32409C358B31}"/>
              </a:ext>
            </a:extLst>
          </p:cNvPr>
          <p:cNvSpPr txBox="1"/>
          <p:nvPr/>
        </p:nvSpPr>
        <p:spPr>
          <a:xfrm>
            <a:off x="2606711" y="2841810"/>
            <a:ext cx="827282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latin typeface="Arial"/>
                <a:ea typeface="Calibri"/>
                <a:cs typeface="Arial"/>
              </a:rPr>
              <a:t>Plan Your Pitch</a:t>
            </a:r>
            <a:endParaRPr lang="en-GB" sz="2000">
              <a:latin typeface="Arial"/>
              <a:ea typeface="Calibri"/>
              <a:cs typeface="Arial"/>
            </a:endParaRPr>
          </a:p>
          <a:p>
            <a:r>
              <a:rPr lang="en-GB" sz="2000">
                <a:latin typeface="Arial"/>
                <a:ea typeface="Calibri"/>
                <a:cs typeface="Arial"/>
              </a:rPr>
              <a:t>On your paper, jot down:</a:t>
            </a:r>
            <a:endParaRPr lang="en-US" sz="2000">
              <a:latin typeface="Arial"/>
              <a:ea typeface="Calibri"/>
              <a:cs typeface="Arial"/>
            </a:endParaRPr>
          </a:p>
          <a:p>
            <a:pPr marL="285750" indent="-285750">
              <a:buFont typeface="Arial,Sans-Serif"/>
              <a:buChar char="•"/>
            </a:pPr>
            <a:r>
              <a:rPr lang="en-GB" sz="2000">
                <a:latin typeface="Arial"/>
                <a:ea typeface="Calibri"/>
                <a:cs typeface="Arial"/>
              </a:rPr>
              <a:t>What’s the problem? </a:t>
            </a:r>
            <a:r>
              <a:rPr lang="en-GB" sz="2000" i="1">
                <a:latin typeface="Arial"/>
                <a:ea typeface="Calibri"/>
                <a:cs typeface="Arial"/>
              </a:rPr>
              <a:t>(One clear sentence)</a:t>
            </a:r>
            <a:endParaRPr lang="en-US" sz="2000">
              <a:latin typeface="Arial"/>
              <a:ea typeface="Calibri"/>
              <a:cs typeface="Arial"/>
            </a:endParaRPr>
          </a:p>
          <a:p>
            <a:pPr marL="285750" indent="-285750">
              <a:buFont typeface="Arial,Sans-Serif"/>
              <a:buChar char="•"/>
            </a:pPr>
            <a:r>
              <a:rPr lang="en-GB" sz="2000">
                <a:latin typeface="Arial"/>
                <a:ea typeface="Calibri"/>
                <a:cs typeface="Arial"/>
              </a:rPr>
              <a:t>Why does it matter? </a:t>
            </a:r>
            <a:r>
              <a:rPr lang="en-GB" sz="2000" i="1">
                <a:latin typeface="Arial"/>
                <a:ea typeface="Calibri"/>
                <a:cs typeface="Arial"/>
              </a:rPr>
              <a:t>(Who is affected and how?)</a:t>
            </a:r>
            <a:endParaRPr lang="en-US" sz="2000">
              <a:latin typeface="Arial"/>
              <a:ea typeface="Calibri"/>
              <a:cs typeface="Arial"/>
            </a:endParaRPr>
          </a:p>
          <a:p>
            <a:pPr marL="285750" indent="-285750">
              <a:buFont typeface="Arial,Sans-Serif"/>
              <a:buChar char="•"/>
            </a:pPr>
            <a:r>
              <a:rPr lang="en-GB" sz="2000">
                <a:latin typeface="Arial"/>
                <a:ea typeface="Calibri"/>
                <a:cs typeface="Arial"/>
              </a:rPr>
              <a:t>What’s your solution? </a:t>
            </a:r>
            <a:r>
              <a:rPr lang="en-GB" sz="2000" i="1">
                <a:latin typeface="Arial"/>
                <a:ea typeface="Calibri"/>
                <a:cs typeface="Arial"/>
              </a:rPr>
              <a:t>(One realistic action they could take)</a:t>
            </a:r>
            <a:endParaRPr lang="en-US" sz="2000">
              <a:latin typeface="Arial"/>
              <a:ea typeface="Calibri"/>
              <a:cs typeface="Arial"/>
            </a:endParaRPr>
          </a:p>
        </p:txBody>
      </p:sp>
      <p:pic>
        <p:nvPicPr>
          <p:cNvPr id="30" name="Graphic 29" descr="Scribble with solid fill">
            <a:extLst>
              <a:ext uri="{FF2B5EF4-FFF2-40B4-BE49-F238E27FC236}">
                <a16:creationId xmlns:a16="http://schemas.microsoft.com/office/drawing/2014/main" id="{092EC4AF-591F-18D4-165D-94F4CCF05E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44998" y="3156558"/>
            <a:ext cx="963561" cy="1012722"/>
          </a:xfrm>
          <a:prstGeom prst="rect">
            <a:avLst/>
          </a:prstGeom>
        </p:spPr>
      </p:pic>
      <p:pic>
        <p:nvPicPr>
          <p:cNvPr id="31" name="Graphic 30" descr="Meeting with solid fill">
            <a:extLst>
              <a:ext uri="{FF2B5EF4-FFF2-40B4-BE49-F238E27FC236}">
                <a16:creationId xmlns:a16="http://schemas.microsoft.com/office/drawing/2014/main" id="{80A9925D-5539-7879-FF9E-9DC19F28680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25301" y="5071027"/>
            <a:ext cx="1061883" cy="1061883"/>
          </a:xfrm>
          <a:prstGeom prst="rect">
            <a:avLst/>
          </a:prstGeom>
        </p:spPr>
      </p:pic>
      <p:sp>
        <p:nvSpPr>
          <p:cNvPr id="4" name="Rectangle 3">
            <a:extLst>
              <a:ext uri="{FF2B5EF4-FFF2-40B4-BE49-F238E27FC236}">
                <a16:creationId xmlns:a16="http://schemas.microsoft.com/office/drawing/2014/main" id="{85380085-4F56-3B40-F0CB-0510C0F20216}"/>
              </a:ext>
            </a:extLst>
          </p:cNvPr>
          <p:cNvSpPr/>
          <p:nvPr/>
        </p:nvSpPr>
        <p:spPr>
          <a:xfrm>
            <a:off x="320877" y="1297461"/>
            <a:ext cx="10654330" cy="126056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a:solidFill>
                  <a:srgbClr val="000000"/>
                </a:solidFill>
                <a:latin typeface="Poppins SemiBold"/>
                <a:cs typeface="Poppins SemiBold"/>
              </a:rPr>
              <a:t>Your Challenge: Speak up for your community. You’ve identified an issue that matters.  Now it’s time to convince local decision-makers to take action.</a:t>
            </a:r>
            <a:endParaRPr lang="en-US"/>
          </a:p>
        </p:txBody>
      </p:sp>
    </p:spTree>
    <p:extLst>
      <p:ext uri="{BB962C8B-B14F-4D97-AF65-F5344CB8AC3E}">
        <p14:creationId xmlns:p14="http://schemas.microsoft.com/office/powerpoint/2010/main" val="1498794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EB8B2-13D5-5B91-FC50-D7B16CFCD608}"/>
            </a:ext>
          </a:extLst>
        </p:cNvPr>
        <p:cNvGrpSpPr/>
        <p:nvPr/>
      </p:nvGrpSpPr>
      <p:grpSpPr>
        <a:xfrm>
          <a:off x="0" y="0"/>
          <a:ext cx="0" cy="0"/>
          <a:chOff x="0" y="0"/>
          <a:chExt cx="0" cy="0"/>
        </a:xfrm>
      </p:grpSpPr>
      <p:pic>
        <p:nvPicPr>
          <p:cNvPr id="5" name="Picture 4" descr="Group of young people huddling in gym">
            <a:extLst>
              <a:ext uri="{FF2B5EF4-FFF2-40B4-BE49-F238E27FC236}">
                <a16:creationId xmlns:a16="http://schemas.microsoft.com/office/drawing/2014/main" id="{D9E343A4-26DC-52EE-8974-5C718EE437A7}"/>
              </a:ext>
            </a:extLst>
          </p:cNvPr>
          <p:cNvPicPr>
            <a:picLocks noChangeAspect="1"/>
          </p:cNvPicPr>
          <p:nvPr/>
        </p:nvPicPr>
        <p:blipFill>
          <a:blip r:embed="rId3"/>
          <a:srcRect l="640" t="962" r="59168" b="-962"/>
          <a:stretch>
            <a:fillRect/>
          </a:stretch>
        </p:blipFill>
        <p:spPr>
          <a:xfrm>
            <a:off x="8035241" y="-16369"/>
            <a:ext cx="4160625" cy="6998797"/>
          </a:xfrm>
          <a:prstGeom prst="rect">
            <a:avLst/>
          </a:prstGeom>
        </p:spPr>
      </p:pic>
      <p:sp>
        <p:nvSpPr>
          <p:cNvPr id="7" name="Title 3">
            <a:extLst>
              <a:ext uri="{FF2B5EF4-FFF2-40B4-BE49-F238E27FC236}">
                <a16:creationId xmlns:a16="http://schemas.microsoft.com/office/drawing/2014/main" id="{81BDB8C4-592C-A0D3-882E-3A84B39C059D}"/>
              </a:ext>
            </a:extLst>
          </p:cNvPr>
          <p:cNvSpPr>
            <a:spLocks noGrp="1"/>
          </p:cNvSpPr>
          <p:nvPr/>
        </p:nvSpPr>
        <p:spPr>
          <a:xfrm>
            <a:off x="1338493" y="443550"/>
            <a:ext cx="5413675"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Reflections</a:t>
            </a:r>
          </a:p>
        </p:txBody>
      </p:sp>
      <p:pic>
        <p:nvPicPr>
          <p:cNvPr id="9" name="Picture 8" descr="A colorful star with a black background&#10;&#10;AI-generated content may be incorrect.">
            <a:extLst>
              <a:ext uri="{FF2B5EF4-FFF2-40B4-BE49-F238E27FC236}">
                <a16:creationId xmlns:a16="http://schemas.microsoft.com/office/drawing/2014/main" id="{8A6C3C2C-D13D-FBA4-7332-68EAD8374C98}"/>
              </a:ext>
            </a:extLst>
          </p:cNvPr>
          <p:cNvPicPr>
            <a:picLocks noChangeAspect="1"/>
          </p:cNvPicPr>
          <p:nvPr/>
        </p:nvPicPr>
        <p:blipFill>
          <a:blip r:embed="rId4"/>
          <a:stretch>
            <a:fillRect/>
          </a:stretch>
        </p:blipFill>
        <p:spPr>
          <a:xfrm>
            <a:off x="11166921" y="87814"/>
            <a:ext cx="935567" cy="1019175"/>
          </a:xfrm>
          <a:prstGeom prst="rect">
            <a:avLst/>
          </a:prstGeom>
        </p:spPr>
      </p:pic>
      <p:cxnSp>
        <p:nvCxnSpPr>
          <p:cNvPr id="12" name="Straight Arrow Connector 11">
            <a:extLst>
              <a:ext uri="{FF2B5EF4-FFF2-40B4-BE49-F238E27FC236}">
                <a16:creationId xmlns:a16="http://schemas.microsoft.com/office/drawing/2014/main" id="{E89F0DEB-BC7F-C563-E58F-263D16F763AE}"/>
              </a:ext>
            </a:extLst>
          </p:cNvPr>
          <p:cNvCxnSpPr/>
          <p:nvPr/>
        </p:nvCxnSpPr>
        <p:spPr>
          <a:xfrm>
            <a:off x="460617" y="1872982"/>
            <a:ext cx="7149361" cy="18435"/>
          </a:xfrm>
          <a:prstGeom prst="straightConnector1">
            <a:avLst/>
          </a:prstGeom>
          <a:ln>
            <a:solidFill>
              <a:srgbClr val="E60073"/>
            </a:solidFill>
          </a:ln>
        </p:spPr>
        <p:style>
          <a:lnRef idx="2">
            <a:schemeClr val="accent1"/>
          </a:lnRef>
          <a:fillRef idx="0">
            <a:schemeClr val="accent1"/>
          </a:fillRef>
          <a:effectRef idx="1">
            <a:schemeClr val="accent1"/>
          </a:effectRef>
          <a:fontRef idx="minor">
            <a:schemeClr val="tx1"/>
          </a:fontRef>
        </p:style>
      </p:cxnSp>
      <p:pic>
        <p:nvPicPr>
          <p:cNvPr id="13" name="Graphic 12" descr="Bullseye with solid fill">
            <a:extLst>
              <a:ext uri="{FF2B5EF4-FFF2-40B4-BE49-F238E27FC236}">
                <a16:creationId xmlns:a16="http://schemas.microsoft.com/office/drawing/2014/main" id="{713A60C6-3B00-D3F9-8B48-BF900E4231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671" y="624349"/>
            <a:ext cx="914400" cy="914400"/>
          </a:xfrm>
          <a:prstGeom prst="rect">
            <a:avLst/>
          </a:prstGeom>
        </p:spPr>
      </p:pic>
      <p:pic>
        <p:nvPicPr>
          <p:cNvPr id="4" name="Picture 3">
            <a:extLst>
              <a:ext uri="{FF2B5EF4-FFF2-40B4-BE49-F238E27FC236}">
                <a16:creationId xmlns:a16="http://schemas.microsoft.com/office/drawing/2014/main" id="{6DF88F00-C8A1-8ED5-95B2-370C75849525}"/>
              </a:ext>
            </a:extLst>
          </p:cNvPr>
          <p:cNvPicPr>
            <a:picLocks noChangeAspect="1"/>
          </p:cNvPicPr>
          <p:nvPr/>
        </p:nvPicPr>
        <p:blipFill>
          <a:blip r:embed="rId7"/>
          <a:srcRect l="3913" t="5381" r="3005" b="3139"/>
          <a:stretch>
            <a:fillRect/>
          </a:stretch>
        </p:blipFill>
        <p:spPr>
          <a:xfrm>
            <a:off x="5935399" y="4806611"/>
            <a:ext cx="1906669" cy="1902840"/>
          </a:xfrm>
          <a:prstGeom prst="rect">
            <a:avLst/>
          </a:prstGeom>
        </p:spPr>
      </p:pic>
      <p:sp>
        <p:nvSpPr>
          <p:cNvPr id="3" name="Content Placeholder 2">
            <a:extLst>
              <a:ext uri="{FF2B5EF4-FFF2-40B4-BE49-F238E27FC236}">
                <a16:creationId xmlns:a16="http://schemas.microsoft.com/office/drawing/2014/main" id="{586A6C1E-3F01-4F5C-5C1B-F82F97A0BC09}"/>
              </a:ext>
            </a:extLst>
          </p:cNvPr>
          <p:cNvSpPr txBox="1">
            <a:spLocks/>
          </p:cNvSpPr>
          <p:nvPr/>
        </p:nvSpPr>
        <p:spPr>
          <a:xfrm>
            <a:off x="446626" y="1968316"/>
            <a:ext cx="7398126" cy="44098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solidFill>
                  <a:srgbClr val="E60073"/>
                </a:solidFill>
                <a:latin typeface="Arial"/>
                <a:cs typeface="Arial"/>
              </a:rPr>
              <a:t>LINK: </a:t>
            </a:r>
            <a:r>
              <a:rPr lang="en-GB">
                <a:solidFill>
                  <a:srgbClr val="4FC5B9"/>
                </a:solidFill>
                <a:latin typeface="Arial"/>
                <a:cs typeface="Arial"/>
                <a:hlinkClick r:id="rId8">
                  <a:extLst>
                    <a:ext uri="{A12FA001-AC4F-418D-AE19-62706E023703}">
                      <ahyp:hlinkClr xmlns:ahyp="http://schemas.microsoft.com/office/drawing/2018/hyperlinkcolor" val="tx"/>
                    </a:ext>
                  </a:extLst>
                </a:hlinkClick>
              </a:rPr>
              <a:t>Complete a quick class reflection.</a:t>
            </a:r>
          </a:p>
          <a:p>
            <a:r>
              <a:rPr lang="en-GB">
                <a:latin typeface="Arial"/>
                <a:cs typeface="Arial"/>
              </a:rPr>
              <a:t>It takes less than 5 minutes.</a:t>
            </a:r>
          </a:p>
          <a:p>
            <a:r>
              <a:rPr lang="en-GB">
                <a:latin typeface="Arial"/>
                <a:cs typeface="Arial"/>
              </a:rPr>
              <a:t>Answer honestly: there are no right or wrong answers.</a:t>
            </a:r>
          </a:p>
          <a:p>
            <a:pPr marL="0" indent="0">
              <a:buNone/>
            </a:pPr>
            <a:r>
              <a:rPr lang="en-GB">
                <a:latin typeface="Arial"/>
                <a:cs typeface="Arial"/>
              </a:rPr>
              <a:t>This helps us understand what you learned and how you feel about taking action in your community.</a:t>
            </a:r>
          </a:p>
          <a:p>
            <a:pPr marL="0" indent="0">
              <a:lnSpc>
                <a:spcPct val="70000"/>
              </a:lnSpc>
              <a:buNone/>
            </a:pPr>
            <a:endParaRPr lang="en-GB" b="1">
              <a:latin typeface="Arial"/>
              <a:cs typeface="Arial"/>
            </a:endParaRPr>
          </a:p>
          <a:p>
            <a:pPr marL="0" indent="0">
              <a:buNone/>
            </a:pPr>
            <a:endParaRPr lang="en-GB">
              <a:latin typeface="Arial"/>
              <a:cs typeface="Arial"/>
            </a:endParaRPr>
          </a:p>
        </p:txBody>
      </p:sp>
      <p:sp>
        <p:nvSpPr>
          <p:cNvPr id="2" name="TextBox 13">
            <a:extLst>
              <a:ext uri="{FF2B5EF4-FFF2-40B4-BE49-F238E27FC236}">
                <a16:creationId xmlns:a16="http://schemas.microsoft.com/office/drawing/2014/main" id="{A45B3C02-85F7-2EC9-AA9F-01DFBCAEFB90}"/>
              </a:ext>
            </a:extLst>
          </p:cNvPr>
          <p:cNvSpPr txBox="1"/>
          <p:nvPr/>
        </p:nvSpPr>
        <p:spPr>
          <a:xfrm>
            <a:off x="1339645" y="1361639"/>
            <a:ext cx="7779774"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Arial"/>
              </a:rPr>
              <a:t>Now at the end of the lesson</a:t>
            </a:r>
            <a:r>
              <a:rPr lang="en-GB" sz="2400">
                <a:latin typeface="Arial"/>
                <a:cs typeface="Arial"/>
              </a:rPr>
              <a:t>...</a:t>
            </a:r>
            <a:r>
              <a:rPr sz="2400">
                <a:latin typeface="Arial"/>
                <a:ea typeface="Arial"/>
                <a:cs typeface="Arial"/>
              </a:rPr>
              <a:t>​</a:t>
            </a:r>
            <a:endParaRPr lang="en-GB" sz="2400"/>
          </a:p>
          <a:p>
            <a:pPr algn="ctr"/>
            <a:endParaRPr lang="en-GB" sz="1600"/>
          </a:p>
        </p:txBody>
      </p:sp>
    </p:spTree>
    <p:extLst>
      <p:ext uri="{BB962C8B-B14F-4D97-AF65-F5344CB8AC3E}">
        <p14:creationId xmlns:p14="http://schemas.microsoft.com/office/powerpoint/2010/main" val="381664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F4804-B107-FD3C-21A3-0F3237C7F107}"/>
            </a:ext>
          </a:extLst>
        </p:cNvPr>
        <p:cNvGrpSpPr/>
        <p:nvPr/>
      </p:nvGrpSpPr>
      <p:grpSpPr>
        <a:xfrm>
          <a:off x="0" y="0"/>
          <a:ext cx="0" cy="0"/>
          <a:chOff x="0" y="0"/>
          <a:chExt cx="0" cy="0"/>
        </a:xfrm>
      </p:grpSpPr>
      <p:sp>
        <p:nvSpPr>
          <p:cNvPr id="51" name="TextBox 50">
            <a:extLst>
              <a:ext uri="{FF2B5EF4-FFF2-40B4-BE49-F238E27FC236}">
                <a16:creationId xmlns:a16="http://schemas.microsoft.com/office/drawing/2014/main" id="{8989326F-BD6A-B1E5-DE91-0441B65CA770}"/>
              </a:ext>
            </a:extLst>
          </p:cNvPr>
          <p:cNvSpPr txBox="1"/>
          <p:nvPr/>
        </p:nvSpPr>
        <p:spPr>
          <a:xfrm>
            <a:off x="368264" y="1922118"/>
            <a:ext cx="336633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n-GB" sz="1400">
                <a:latin typeface="Arial"/>
                <a:cs typeface="Arial"/>
              </a:rPr>
              <a:t>Allow a minimum of 45 </a:t>
            </a:r>
            <a:endParaRPr lang="en-US" sz="1400">
              <a:latin typeface="Arial"/>
              <a:cs typeface="Arial"/>
            </a:endParaRPr>
          </a:p>
          <a:p>
            <a:r>
              <a:rPr lang="en-GB" sz="1400">
                <a:latin typeface="Arial"/>
                <a:cs typeface="Arial"/>
              </a:rPr>
              <a:t>      minutes to deliver the </a:t>
            </a:r>
            <a:endParaRPr lang="en-US" sz="1400">
              <a:latin typeface="Arial"/>
              <a:cs typeface="Arial"/>
            </a:endParaRPr>
          </a:p>
          <a:p>
            <a:r>
              <a:rPr lang="en-GB" sz="1400">
                <a:latin typeface="Arial"/>
                <a:cs typeface="Arial"/>
              </a:rPr>
              <a:t>      lesson.</a:t>
            </a:r>
            <a:endParaRPr lang="en-US" sz="1400">
              <a:latin typeface="Arial"/>
              <a:cs typeface="Arial"/>
            </a:endParaRPr>
          </a:p>
          <a:p>
            <a:pPr marL="285750" indent="-285750">
              <a:buFont typeface="Wingdings"/>
              <a:buChar char="q"/>
            </a:pPr>
            <a:endParaRPr lang="en-GB" sz="1400">
              <a:latin typeface="Arial"/>
              <a:cs typeface="Arial"/>
            </a:endParaRPr>
          </a:p>
          <a:p>
            <a:pPr marL="285750" indent="-285750">
              <a:buFont typeface="Wingdings"/>
              <a:buChar char="q"/>
            </a:pPr>
            <a:r>
              <a:rPr lang="en-GB" sz="1400">
                <a:latin typeface="Arial"/>
                <a:cs typeface="Arial"/>
              </a:rPr>
              <a:t>Familiarise yourself with</a:t>
            </a:r>
            <a:r>
              <a:rPr lang="en-GB" sz="1400" b="1">
                <a:latin typeface="Arial"/>
                <a:cs typeface="Arial"/>
              </a:rPr>
              <a:t> Lesson Overview (Slide 3)</a:t>
            </a:r>
            <a:r>
              <a:rPr lang="en-GB" sz="1400">
                <a:latin typeface="Arial"/>
                <a:cs typeface="Arial"/>
              </a:rPr>
              <a:t> and slides.</a:t>
            </a:r>
            <a:endParaRPr lang="en-US" sz="1400">
              <a:latin typeface="Arial"/>
              <a:cs typeface="Arial"/>
            </a:endParaRPr>
          </a:p>
          <a:p>
            <a:pPr marL="285750" indent="-285750">
              <a:buFont typeface="Wingdings"/>
              <a:buChar char="q"/>
            </a:pPr>
            <a:endParaRPr lang="en-GB" sz="1400">
              <a:latin typeface="Arial"/>
              <a:cs typeface="Arial"/>
            </a:endParaRPr>
          </a:p>
          <a:p>
            <a:pPr marL="285750" indent="-285750">
              <a:buFont typeface="Wingdings"/>
              <a:buChar char="q"/>
            </a:pPr>
            <a:r>
              <a:rPr lang="en-GB" sz="1400">
                <a:latin typeface="Arial"/>
                <a:cs typeface="Arial"/>
              </a:rPr>
              <a:t>Read the </a:t>
            </a:r>
            <a:r>
              <a:rPr lang="en-GB" sz="1400" b="1">
                <a:latin typeface="Arial"/>
                <a:cs typeface="Arial"/>
              </a:rPr>
              <a:t>Top Tips &amp; Democracy 101 (Slide 4 and 5).</a:t>
            </a:r>
          </a:p>
          <a:p>
            <a:pPr marL="285750" indent="-285750">
              <a:buFont typeface="Wingdings"/>
              <a:buChar char="q"/>
            </a:pPr>
            <a:endParaRPr lang="en-GB" sz="1400">
              <a:latin typeface="Arial"/>
              <a:cs typeface="Arial"/>
            </a:endParaRPr>
          </a:p>
          <a:p>
            <a:pPr marL="285750" indent="-285750">
              <a:buFont typeface="Wingdings"/>
              <a:buChar char="q"/>
            </a:pPr>
            <a:r>
              <a:rPr lang="en-GB" sz="1400">
                <a:latin typeface="Arial"/>
                <a:cs typeface="Arial"/>
              </a:rPr>
              <a:t>Read the </a:t>
            </a:r>
            <a:r>
              <a:rPr lang="en-GB" sz="1400" b="1">
                <a:latin typeface="Arial"/>
                <a:cs typeface="Arial"/>
              </a:rPr>
              <a:t>'Notes'</a:t>
            </a:r>
            <a:r>
              <a:rPr lang="en-GB" sz="1400">
                <a:latin typeface="Arial"/>
                <a:cs typeface="Arial"/>
              </a:rPr>
              <a:t> in each slide which have more information.</a:t>
            </a:r>
          </a:p>
          <a:p>
            <a:endParaRPr lang="en-GB" sz="1400">
              <a:latin typeface="Arial"/>
              <a:cs typeface="Arial"/>
            </a:endParaRPr>
          </a:p>
          <a:p>
            <a:pPr marL="285750" indent="-285750">
              <a:buFont typeface="Wingdings"/>
              <a:buChar char="q"/>
            </a:pPr>
            <a:r>
              <a:rPr lang="en-GB" sz="1400">
                <a:latin typeface="Arial"/>
                <a:cs typeface="Arial"/>
              </a:rPr>
              <a:t>There are </a:t>
            </a:r>
            <a:r>
              <a:rPr lang="en-GB" sz="1400" b="1">
                <a:latin typeface="Arial"/>
                <a:cs typeface="Arial"/>
              </a:rPr>
              <a:t>2 extra </a:t>
            </a:r>
            <a:r>
              <a:rPr lang="en-GB" sz="1400" b="1" err="1">
                <a:latin typeface="Arial"/>
                <a:cs typeface="Arial"/>
              </a:rPr>
              <a:t>Shorechester</a:t>
            </a:r>
            <a:r>
              <a:rPr lang="en-GB" sz="1400" b="1">
                <a:latin typeface="Arial"/>
                <a:cs typeface="Arial"/>
              </a:rPr>
              <a:t> residents (Slide 15 and 16)</a:t>
            </a:r>
            <a:r>
              <a:rPr lang="en-GB" sz="1400">
                <a:latin typeface="Arial"/>
                <a:cs typeface="Arial"/>
              </a:rPr>
              <a:t> - choose the ones that resonate most with your classroom. </a:t>
            </a:r>
          </a:p>
          <a:p>
            <a:endParaRPr lang="en-GB" sz="1400" i="1">
              <a:latin typeface="Arial"/>
              <a:cs typeface="Arial"/>
            </a:endParaRPr>
          </a:p>
        </p:txBody>
      </p:sp>
      <p:sp>
        <p:nvSpPr>
          <p:cNvPr id="6" name="Rectangle 5">
            <a:extLst>
              <a:ext uri="{FF2B5EF4-FFF2-40B4-BE49-F238E27FC236}">
                <a16:creationId xmlns:a16="http://schemas.microsoft.com/office/drawing/2014/main" id="{8AF269B5-F6CC-2966-4DE8-E1A0602E0066}"/>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0" name="Picture 19" descr="A close up of a red square&#10;&#10;AI-generated content may be incorrect.">
            <a:extLst>
              <a:ext uri="{FF2B5EF4-FFF2-40B4-BE49-F238E27FC236}">
                <a16:creationId xmlns:a16="http://schemas.microsoft.com/office/drawing/2014/main" id="{BE238818-D0F8-F682-6F04-53FB46CA736A}"/>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E9862F51-0DFF-F105-6698-9EDC2B9A7856}"/>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Preparation</a:t>
            </a:r>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6BFE5A8B-E7BC-81C5-0957-1DB087BDE9AB}"/>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E1E69FD1-27F4-5787-D46D-BC80DAE98472}"/>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40" name="Rectangle 39">
            <a:extLst>
              <a:ext uri="{FF2B5EF4-FFF2-40B4-BE49-F238E27FC236}">
                <a16:creationId xmlns:a16="http://schemas.microsoft.com/office/drawing/2014/main" id="{2DF7E063-7862-F6AF-20BF-D3A772175BA8}"/>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0F5B4F4E-06D9-3198-F7CD-15D7CECC697D}"/>
              </a:ext>
            </a:extLst>
          </p:cNvPr>
          <p:cNvSpPr/>
          <p:nvPr/>
        </p:nvSpPr>
        <p:spPr>
          <a:xfrm>
            <a:off x="4597191"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Keyword Definitions</a:t>
            </a:r>
            <a:endParaRPr lang="en-US" b="1">
              <a:solidFill>
                <a:schemeClr val="tx1"/>
              </a:solidFill>
              <a:latin typeface="Poppins SemiBold"/>
              <a:cs typeface="Arial"/>
            </a:endParaRPr>
          </a:p>
        </p:txBody>
      </p:sp>
      <p:sp>
        <p:nvSpPr>
          <p:cNvPr id="48" name="TextBox 47">
            <a:extLst>
              <a:ext uri="{FF2B5EF4-FFF2-40B4-BE49-F238E27FC236}">
                <a16:creationId xmlns:a16="http://schemas.microsoft.com/office/drawing/2014/main" id="{AED2A62F-B330-3910-4321-0000B65BC674}"/>
              </a:ext>
            </a:extLst>
          </p:cNvPr>
          <p:cNvSpPr txBox="1"/>
          <p:nvPr/>
        </p:nvSpPr>
        <p:spPr>
          <a:xfrm>
            <a:off x="4394379" y="1917755"/>
            <a:ext cx="3391735"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cs typeface="Arial"/>
              </a:rPr>
              <a:t>National Government - </a:t>
            </a:r>
            <a:r>
              <a:rPr lang="en-GB" sz="1400">
                <a:latin typeface="Arial"/>
                <a:cs typeface="Arial"/>
              </a:rPr>
              <a:t>has responsibility for the issues that affect everyone across the UK.</a:t>
            </a:r>
          </a:p>
          <a:p>
            <a:endParaRPr lang="en-GB" sz="1400" b="1">
              <a:latin typeface="Arial"/>
              <a:cs typeface="Arial"/>
            </a:endParaRPr>
          </a:p>
          <a:p>
            <a:r>
              <a:rPr lang="en-GB" sz="1400" b="1">
                <a:latin typeface="Arial"/>
                <a:cs typeface="Arial"/>
              </a:rPr>
              <a:t>Local Government* </a:t>
            </a:r>
            <a:r>
              <a:rPr lang="en-GB" sz="1400" b="1">
                <a:latin typeface="Arial"/>
                <a:ea typeface="+mn-lt"/>
                <a:cs typeface="Arial"/>
              </a:rPr>
              <a:t>- </a:t>
            </a:r>
            <a:r>
              <a:rPr lang="en-GB" sz="1400">
                <a:latin typeface="Arial"/>
                <a:ea typeface="+mn-lt"/>
                <a:cs typeface="+mn-lt"/>
              </a:rPr>
              <a:t>usually split </a:t>
            </a:r>
            <a:endParaRPr lang="en-US" sz="1400">
              <a:latin typeface="Arial"/>
              <a:ea typeface="+mn-lt"/>
              <a:cs typeface="Arial"/>
            </a:endParaRPr>
          </a:p>
          <a:p>
            <a:r>
              <a:rPr lang="en-GB" sz="1400">
                <a:latin typeface="Arial"/>
                <a:ea typeface="+mn-lt"/>
                <a:cs typeface="+mn-lt"/>
              </a:rPr>
              <a:t>into two, a county council and a district council.</a:t>
            </a:r>
            <a:endParaRPr lang="en-US" sz="1400">
              <a:latin typeface="Arial"/>
              <a:cs typeface="Arial"/>
            </a:endParaRPr>
          </a:p>
          <a:p>
            <a:endParaRPr lang="en-GB" sz="1400">
              <a:latin typeface="Arial"/>
              <a:cs typeface="Arial"/>
            </a:endParaRPr>
          </a:p>
          <a:p>
            <a:r>
              <a:rPr lang="en-GB" sz="1400" b="1">
                <a:latin typeface="Arial"/>
                <a:cs typeface="Arial"/>
              </a:rPr>
              <a:t>County Council - </a:t>
            </a:r>
            <a:r>
              <a:rPr lang="en-GB" sz="1400">
                <a:latin typeface="Arial"/>
                <a:ea typeface="+mn-lt"/>
                <a:cs typeface="+mn-lt"/>
              </a:rPr>
              <a:t>takes responsibility for issues relevant to the whole county like school, transport, libraries.</a:t>
            </a:r>
            <a:endParaRPr lang="en-GB" sz="1400">
              <a:latin typeface="Arial"/>
              <a:cs typeface="Arial"/>
            </a:endParaRPr>
          </a:p>
          <a:p>
            <a:endParaRPr lang="en-GB" sz="1400" b="1">
              <a:latin typeface="Arial"/>
              <a:cs typeface="Arial"/>
            </a:endParaRPr>
          </a:p>
          <a:p>
            <a:r>
              <a:rPr lang="en-GB" sz="1400" b="1">
                <a:latin typeface="Arial"/>
                <a:cs typeface="Arial"/>
              </a:rPr>
              <a:t>District Council** - </a:t>
            </a:r>
            <a:r>
              <a:rPr lang="en-GB" sz="1400">
                <a:latin typeface="Arial"/>
                <a:ea typeface="+mn-lt"/>
                <a:cs typeface="+mn-lt"/>
              </a:rPr>
              <a:t>takes responsibility for issues at a much smaller, local level, like bin collections, recycling and housing.</a:t>
            </a:r>
            <a:endParaRPr lang="en-GB" sz="1400">
              <a:latin typeface="Arial"/>
              <a:cs typeface="Arial"/>
            </a:endParaRPr>
          </a:p>
          <a:p>
            <a:endParaRPr lang="en-GB" sz="1400" b="1">
              <a:latin typeface="Arial"/>
              <a:ea typeface="+mn-lt"/>
              <a:cs typeface="Arial"/>
            </a:endParaRPr>
          </a:p>
          <a:p>
            <a:r>
              <a:rPr lang="en-GB" sz="1400" b="1">
                <a:latin typeface="Arial"/>
                <a:cs typeface="Arial"/>
              </a:rPr>
              <a:t>Local Councillors - </a:t>
            </a:r>
            <a:r>
              <a:rPr lang="en-GB" sz="1400">
                <a:latin typeface="Arial"/>
                <a:ea typeface="+mn-lt"/>
                <a:cs typeface="+mn-lt"/>
              </a:rPr>
              <a:t>appointed by us in the same way that we appoint our MPs, by voting in an election.</a:t>
            </a:r>
            <a:endParaRPr lang="en-GB" sz="1400">
              <a:latin typeface="Arial"/>
              <a:cs typeface="Arial"/>
            </a:endParaRPr>
          </a:p>
          <a:p>
            <a:endParaRPr lang="en-GB" sz="1400">
              <a:latin typeface="Arial"/>
              <a:cs typeface="Arial"/>
            </a:endParaRPr>
          </a:p>
          <a:p>
            <a:endParaRPr lang="en-GB" sz="1400" b="1">
              <a:latin typeface="Arial"/>
              <a:cs typeface="Arial"/>
            </a:endParaRPr>
          </a:p>
        </p:txBody>
      </p:sp>
      <p:sp>
        <p:nvSpPr>
          <p:cNvPr id="49" name="Rectangle 48">
            <a:extLst>
              <a:ext uri="{FF2B5EF4-FFF2-40B4-BE49-F238E27FC236}">
                <a16:creationId xmlns:a16="http://schemas.microsoft.com/office/drawing/2014/main" id="{6D86531E-FE40-3C4B-AE96-A88E825725B7}"/>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747082AA-7EDD-DC7F-4C11-1B52B1299587}"/>
              </a:ext>
            </a:extLst>
          </p:cNvPr>
          <p:cNvSpPr/>
          <p:nvPr/>
        </p:nvSpPr>
        <p:spPr>
          <a:xfrm>
            <a:off x="551862" y="1311371"/>
            <a:ext cx="2992396" cy="557242"/>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Teacher Checklist</a:t>
            </a:r>
            <a:endParaRPr lang="en-US">
              <a:latin typeface="Poppins SemiBold"/>
              <a:cs typeface="Poppins SemiBold"/>
            </a:endParaRPr>
          </a:p>
        </p:txBody>
      </p:sp>
      <p:pic>
        <p:nvPicPr>
          <p:cNvPr id="3" name="Graphic 2" descr="Ribbon with solid fill">
            <a:extLst>
              <a:ext uri="{FF2B5EF4-FFF2-40B4-BE49-F238E27FC236}">
                <a16:creationId xmlns:a16="http://schemas.microsoft.com/office/drawing/2014/main" id="{70EBF03D-0570-DBC6-D600-BD74069ABF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62671" y="1939953"/>
            <a:ext cx="833091" cy="836385"/>
          </a:xfrm>
          <a:prstGeom prst="rect">
            <a:avLst/>
          </a:prstGeom>
        </p:spPr>
      </p:pic>
      <p:pic>
        <p:nvPicPr>
          <p:cNvPr id="8" name="Graphic 7" descr="Books with solid fill">
            <a:extLst>
              <a:ext uri="{FF2B5EF4-FFF2-40B4-BE49-F238E27FC236}">
                <a16:creationId xmlns:a16="http://schemas.microsoft.com/office/drawing/2014/main" id="{301C1B48-8BD4-6B8B-F2C4-81BA72BD5F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65914" y="3079967"/>
            <a:ext cx="914400" cy="914400"/>
          </a:xfrm>
          <a:prstGeom prst="rect">
            <a:avLst/>
          </a:prstGeom>
        </p:spPr>
      </p:pic>
      <p:pic>
        <p:nvPicPr>
          <p:cNvPr id="12" name="Graphic 11" descr="Lightbulb and gear with solid fill">
            <a:extLst>
              <a:ext uri="{FF2B5EF4-FFF2-40B4-BE49-F238E27FC236}">
                <a16:creationId xmlns:a16="http://schemas.microsoft.com/office/drawing/2014/main" id="{A9E0AB8A-F043-2832-8E3B-474E37CCC29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48784" y="4371272"/>
            <a:ext cx="938928" cy="949785"/>
          </a:xfrm>
          <a:prstGeom prst="rect">
            <a:avLst/>
          </a:prstGeom>
        </p:spPr>
      </p:pic>
      <p:pic>
        <p:nvPicPr>
          <p:cNvPr id="14" name="Graphic 13" descr="Puzzle with solid fill">
            <a:extLst>
              <a:ext uri="{FF2B5EF4-FFF2-40B4-BE49-F238E27FC236}">
                <a16:creationId xmlns:a16="http://schemas.microsoft.com/office/drawing/2014/main" id="{87B4867C-A7CB-A36F-DBE6-B6C4AC4024A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61094" y="5461872"/>
            <a:ext cx="914400" cy="914400"/>
          </a:xfrm>
          <a:prstGeom prst="rect">
            <a:avLst/>
          </a:prstGeom>
        </p:spPr>
      </p:pic>
      <p:sp>
        <p:nvSpPr>
          <p:cNvPr id="10" name="Rectangle: Rounded Corners 9">
            <a:extLst>
              <a:ext uri="{FF2B5EF4-FFF2-40B4-BE49-F238E27FC236}">
                <a16:creationId xmlns:a16="http://schemas.microsoft.com/office/drawing/2014/main" id="{9C5B0E3C-92AF-1BB9-17CD-5C56CF930913}"/>
              </a:ext>
            </a:extLst>
          </p:cNvPr>
          <p:cNvSpPr/>
          <p:nvPr/>
        </p:nvSpPr>
        <p:spPr>
          <a:xfrm>
            <a:off x="8584732"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chemeClr val="tx1"/>
                </a:solidFill>
                <a:latin typeface="Poppins SemiBold"/>
                <a:cs typeface="Arial"/>
              </a:rPr>
              <a:t>Why Teach </a:t>
            </a:r>
            <a:endParaRPr lang="en-US" sz="1400">
              <a:solidFill>
                <a:schemeClr val="tx1"/>
              </a:solidFill>
              <a:latin typeface="Aptos" panose="020B0004020202020204"/>
              <a:cs typeface="Arial"/>
            </a:endParaRPr>
          </a:p>
          <a:p>
            <a:pPr algn="ctr"/>
            <a:r>
              <a:rPr lang="en-GB" sz="1400" b="1">
                <a:solidFill>
                  <a:schemeClr val="tx1"/>
                </a:solidFill>
                <a:latin typeface="Poppins SemiBold"/>
                <a:cs typeface="Arial"/>
              </a:rPr>
              <a:t>The Big Democracy Lesson?</a:t>
            </a:r>
            <a:endParaRPr lang="en-US" sz="1400">
              <a:solidFill>
                <a:schemeClr val="tx1"/>
              </a:solidFill>
            </a:endParaRPr>
          </a:p>
        </p:txBody>
      </p:sp>
      <p:sp>
        <p:nvSpPr>
          <p:cNvPr id="11" name="TextBox 10">
            <a:extLst>
              <a:ext uri="{FF2B5EF4-FFF2-40B4-BE49-F238E27FC236}">
                <a16:creationId xmlns:a16="http://schemas.microsoft.com/office/drawing/2014/main" id="{2A045170-A4D7-ED8E-7E8F-D066456E1A7B}"/>
              </a:ext>
            </a:extLst>
          </p:cNvPr>
          <p:cNvSpPr txBox="1"/>
          <p:nvPr/>
        </p:nvSpPr>
        <p:spPr>
          <a:xfrm>
            <a:off x="9194059" y="1943981"/>
            <a:ext cx="26905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cs typeface="Arial"/>
              </a:rPr>
              <a:t>Ofsted***</a:t>
            </a:r>
            <a:br>
              <a:rPr lang="en-GB" sz="1400" b="1">
                <a:latin typeface="Arial"/>
                <a:cs typeface="Arial"/>
              </a:rPr>
            </a:br>
            <a:r>
              <a:rPr lang="en-GB" sz="1400">
                <a:latin typeface="Arial"/>
                <a:cs typeface="Arial"/>
              </a:rPr>
              <a:t>Personal Development &amp; Wellbeing</a:t>
            </a:r>
            <a:endParaRPr lang="en-GB" sz="1400" b="1">
              <a:latin typeface="Arial"/>
              <a:cs typeface="Arial"/>
            </a:endParaRPr>
          </a:p>
        </p:txBody>
      </p:sp>
      <p:sp>
        <p:nvSpPr>
          <p:cNvPr id="17" name="TextBox 16">
            <a:extLst>
              <a:ext uri="{FF2B5EF4-FFF2-40B4-BE49-F238E27FC236}">
                <a16:creationId xmlns:a16="http://schemas.microsoft.com/office/drawing/2014/main" id="{1A9E442D-4119-EED4-3EA5-443F43C167BE}"/>
              </a:ext>
            </a:extLst>
          </p:cNvPr>
          <p:cNvSpPr txBox="1"/>
          <p:nvPr/>
        </p:nvSpPr>
        <p:spPr>
          <a:xfrm>
            <a:off x="9220795" y="4430578"/>
            <a:ext cx="266382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cs typeface="Arial"/>
              </a:rPr>
              <a:t>Skills</a:t>
            </a:r>
            <a:endParaRPr lang="en-US" sz="1400">
              <a:latin typeface="Arial"/>
              <a:cs typeface="Arial"/>
            </a:endParaRPr>
          </a:p>
          <a:p>
            <a:r>
              <a:rPr lang="en-GB" sz="1400">
                <a:latin typeface="Arial"/>
                <a:cs typeface="Arial"/>
              </a:rPr>
              <a:t>Critical thinking</a:t>
            </a:r>
            <a:endParaRPr lang="en-US" sz="1400">
              <a:latin typeface="Arial"/>
              <a:cs typeface="Arial"/>
            </a:endParaRPr>
          </a:p>
          <a:p>
            <a:r>
              <a:rPr lang="en-GB" sz="1400">
                <a:latin typeface="Arial"/>
                <a:cs typeface="Arial"/>
              </a:rPr>
              <a:t>Communication</a:t>
            </a:r>
            <a:endParaRPr lang="en-US" sz="1400">
              <a:latin typeface="Arial"/>
              <a:cs typeface="Arial"/>
            </a:endParaRPr>
          </a:p>
          <a:p>
            <a:r>
              <a:rPr lang="en-GB" sz="1400">
                <a:latin typeface="Arial"/>
                <a:cs typeface="Arial"/>
              </a:rPr>
              <a:t>Oracy</a:t>
            </a:r>
            <a:endParaRPr lang="en-US" sz="1400">
              <a:latin typeface="Arial"/>
              <a:cs typeface="Arial"/>
            </a:endParaRPr>
          </a:p>
        </p:txBody>
      </p:sp>
      <p:sp>
        <p:nvSpPr>
          <p:cNvPr id="18" name="TextBox 17">
            <a:extLst>
              <a:ext uri="{FF2B5EF4-FFF2-40B4-BE49-F238E27FC236}">
                <a16:creationId xmlns:a16="http://schemas.microsoft.com/office/drawing/2014/main" id="{5458031C-144F-DB9B-0C47-5C09189D1001}"/>
              </a:ext>
            </a:extLst>
          </p:cNvPr>
          <p:cNvSpPr txBox="1"/>
          <p:nvPr/>
        </p:nvSpPr>
        <p:spPr>
          <a:xfrm>
            <a:off x="9220794" y="5466760"/>
            <a:ext cx="266382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cs typeface="Arial"/>
              </a:rPr>
              <a:t>Pedagogical Principles</a:t>
            </a:r>
            <a:endParaRPr lang="en-US" sz="1400">
              <a:latin typeface="Arial"/>
              <a:cs typeface="Arial"/>
            </a:endParaRPr>
          </a:p>
          <a:p>
            <a:r>
              <a:rPr lang="en-GB" sz="1400">
                <a:latin typeface="Arial"/>
                <a:cs typeface="Arial"/>
              </a:rPr>
              <a:t>Support on making learning locally relevant and impartiality</a:t>
            </a:r>
          </a:p>
        </p:txBody>
      </p:sp>
      <p:pic>
        <p:nvPicPr>
          <p:cNvPr id="21" name="Picture 20" descr="A set of black arrows with numbers&#10;&#10;AI-generated content may be incorrect.">
            <a:extLst>
              <a:ext uri="{FF2B5EF4-FFF2-40B4-BE49-F238E27FC236}">
                <a16:creationId xmlns:a16="http://schemas.microsoft.com/office/drawing/2014/main" id="{47A224FF-E888-B26F-13A8-CD35D6795E5A}"/>
              </a:ext>
            </a:extLst>
          </p:cNvPr>
          <p:cNvPicPr>
            <a:picLocks noChangeAspect="1"/>
          </p:cNvPicPr>
          <p:nvPr/>
        </p:nvPicPr>
        <p:blipFill>
          <a:blip r:embed="rId14"/>
          <a:srcRect l="49827" t="47333" r="24221"/>
          <a:stretch>
            <a:fillRect/>
          </a:stretch>
        </p:blipFill>
        <p:spPr>
          <a:xfrm>
            <a:off x="3111837" y="1911184"/>
            <a:ext cx="601448" cy="633523"/>
          </a:xfrm>
          <a:prstGeom prst="rect">
            <a:avLst/>
          </a:prstGeom>
        </p:spPr>
      </p:pic>
      <p:sp>
        <p:nvSpPr>
          <p:cNvPr id="2" name="TextBox 1">
            <a:extLst>
              <a:ext uri="{FF2B5EF4-FFF2-40B4-BE49-F238E27FC236}">
                <a16:creationId xmlns:a16="http://schemas.microsoft.com/office/drawing/2014/main" id="{1F261953-B3CB-2DB5-C044-48D941A8F3B5}"/>
              </a:ext>
            </a:extLst>
          </p:cNvPr>
          <p:cNvSpPr txBox="1"/>
          <p:nvPr/>
        </p:nvSpPr>
        <p:spPr>
          <a:xfrm>
            <a:off x="9196881" y="2841384"/>
            <a:ext cx="265814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cs typeface="Arial"/>
              </a:rPr>
              <a:t>Curriculum***</a:t>
            </a:r>
          </a:p>
          <a:p>
            <a:r>
              <a:rPr lang="en-GB" sz="1400">
                <a:latin typeface="Arial"/>
                <a:cs typeface="Arial"/>
              </a:rPr>
              <a:t>Citizenship</a:t>
            </a:r>
            <a:br>
              <a:rPr lang="en-GB" sz="1400">
                <a:latin typeface="Arial"/>
                <a:cs typeface="Arial"/>
              </a:rPr>
            </a:br>
            <a:r>
              <a:rPr lang="en-GB" sz="1400">
                <a:latin typeface="Arial"/>
                <a:cs typeface="Arial"/>
              </a:rPr>
              <a:t>Spiritual, Moral, Social and Cultural development (SMSC)</a:t>
            </a:r>
            <a:endParaRPr lang="en-GB"/>
          </a:p>
          <a:p>
            <a:r>
              <a:rPr lang="en-GB" sz="1400">
                <a:latin typeface="Arial"/>
                <a:cs typeface="Arial"/>
              </a:rPr>
              <a:t>RSE </a:t>
            </a:r>
            <a:endParaRPr lang="en-GB" sz="1400">
              <a:solidFill>
                <a:srgbClr val="0B0C0C"/>
              </a:solidFill>
              <a:ea typeface="+mn-lt"/>
              <a:cs typeface="+mn-lt"/>
            </a:endParaRPr>
          </a:p>
          <a:p>
            <a:r>
              <a:rPr lang="en-GB" sz="1400">
                <a:latin typeface="Arial"/>
                <a:cs typeface="Arial"/>
              </a:rPr>
              <a:t>English</a:t>
            </a:r>
          </a:p>
        </p:txBody>
      </p:sp>
      <p:pic>
        <p:nvPicPr>
          <p:cNvPr id="13" name="Content Placeholder 5" descr="A set of black arrows with numbers&#10;&#10;AI-generated content may be incorrect.">
            <a:extLst>
              <a:ext uri="{FF2B5EF4-FFF2-40B4-BE49-F238E27FC236}">
                <a16:creationId xmlns:a16="http://schemas.microsoft.com/office/drawing/2014/main" id="{AE2C2617-3E13-7AA0-ED75-9E6A78E8F8F8}"/>
              </a:ext>
            </a:extLst>
          </p:cNvPr>
          <p:cNvPicPr>
            <a:picLocks noChangeAspect="1"/>
          </p:cNvPicPr>
          <p:nvPr/>
        </p:nvPicPr>
        <p:blipFill>
          <a:blip r:embed="rId14"/>
          <a:srcRect l="49477" t="51899" r="25087" b="1899"/>
          <a:stretch>
            <a:fillRect/>
          </a:stretch>
        </p:blipFill>
        <p:spPr>
          <a:xfrm>
            <a:off x="2946429" y="1897706"/>
            <a:ext cx="773211" cy="774957"/>
          </a:xfrm>
          <a:prstGeom prst="rect">
            <a:avLst/>
          </a:prstGeom>
        </p:spPr>
      </p:pic>
    </p:spTree>
    <p:extLst>
      <p:ext uri="{BB962C8B-B14F-4D97-AF65-F5344CB8AC3E}">
        <p14:creationId xmlns:p14="http://schemas.microsoft.com/office/powerpoint/2010/main" val="1585056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FF5E-D779-3AEE-8BFB-47C824783239}"/>
            </a:ext>
          </a:extLst>
        </p:cNvPr>
        <p:cNvGrpSpPr/>
        <p:nvPr/>
      </p:nvGrpSpPr>
      <p:grpSpPr>
        <a:xfrm>
          <a:off x="0" y="0"/>
          <a:ext cx="0" cy="0"/>
          <a:chOff x="0" y="0"/>
          <a:chExt cx="0" cy="0"/>
        </a:xfrm>
      </p:grpSpPr>
      <p:pic>
        <p:nvPicPr>
          <p:cNvPr id="22" name="Picture 21" descr="A screenshot of a website&#10;&#10;AI-generated content may be incorrect.">
            <a:extLst>
              <a:ext uri="{FF2B5EF4-FFF2-40B4-BE49-F238E27FC236}">
                <a16:creationId xmlns:a16="http://schemas.microsoft.com/office/drawing/2014/main" id="{37F3C7C6-4614-9D2C-7C7E-7086DB5AE176}"/>
              </a:ext>
            </a:extLst>
          </p:cNvPr>
          <p:cNvPicPr>
            <a:picLocks noChangeAspect="1"/>
          </p:cNvPicPr>
          <p:nvPr/>
        </p:nvPicPr>
        <p:blipFill>
          <a:blip r:embed="rId3"/>
          <a:srcRect t="10092" r="463" b="14220"/>
          <a:stretch>
            <a:fillRect/>
          </a:stretch>
        </p:blipFill>
        <p:spPr>
          <a:xfrm>
            <a:off x="4965130" y="2287920"/>
            <a:ext cx="2276551" cy="1750448"/>
          </a:xfrm>
          <a:prstGeom prst="rect">
            <a:avLst/>
          </a:prstGeom>
        </p:spPr>
      </p:pic>
      <p:pic>
        <p:nvPicPr>
          <p:cNvPr id="16" name="Graphic 15" descr="Monitor with solid fill">
            <a:extLst>
              <a:ext uri="{FF2B5EF4-FFF2-40B4-BE49-F238E27FC236}">
                <a16:creationId xmlns:a16="http://schemas.microsoft.com/office/drawing/2014/main" id="{3E65C315-2FAB-B746-1392-BA6819523C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4375" y="1821392"/>
            <a:ext cx="3124200" cy="3149600"/>
          </a:xfrm>
          <a:prstGeom prst="rect">
            <a:avLst/>
          </a:prstGeom>
        </p:spPr>
      </p:pic>
      <p:pic>
        <p:nvPicPr>
          <p:cNvPr id="20" name="Picture 19" descr="A close up of a red square&#10;&#10;AI-generated content may be incorrect.">
            <a:extLst>
              <a:ext uri="{FF2B5EF4-FFF2-40B4-BE49-F238E27FC236}">
                <a16:creationId xmlns:a16="http://schemas.microsoft.com/office/drawing/2014/main" id="{CC839F7F-B29D-4728-E32C-242CEE0418C8}"/>
              </a:ext>
            </a:extLst>
          </p:cNvPr>
          <p:cNvPicPr>
            <a:picLocks noChangeAspect="1"/>
          </p:cNvPicPr>
          <p:nvPr/>
        </p:nvPicPr>
        <p:blipFill>
          <a:blip r:embed="rId6"/>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D8ADC615-B704-9D01-00AC-56D17E7E66ED}"/>
              </a:ext>
            </a:extLst>
          </p:cNvPr>
          <p:cNvSpPr>
            <a:spLocks noGrp="1"/>
          </p:cNvSpPr>
          <p:nvPr/>
        </p:nvSpPr>
        <p:spPr>
          <a:xfrm>
            <a:off x="1289332" y="-10851"/>
            <a:ext cx="10833707"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2800">
                <a:solidFill>
                  <a:srgbClr val="000000"/>
                </a:solidFill>
                <a:latin typeface="Poppins SemiBold"/>
                <a:cs typeface="Poppins SemiBold"/>
              </a:rPr>
              <a:t>After The Session</a:t>
            </a:r>
            <a:endParaRPr lang="en-US"/>
          </a:p>
        </p:txBody>
      </p:sp>
      <p:sp>
        <p:nvSpPr>
          <p:cNvPr id="30" name="Title 3">
            <a:extLst>
              <a:ext uri="{FF2B5EF4-FFF2-40B4-BE49-F238E27FC236}">
                <a16:creationId xmlns:a16="http://schemas.microsoft.com/office/drawing/2014/main" id="{68E2126E-CA85-F417-877B-C4F6F2FDD79A}"/>
              </a:ext>
            </a:extLst>
          </p:cNvPr>
          <p:cNvSpPr>
            <a:spLocks noGrp="1"/>
          </p:cNvSpPr>
          <p:nvPr/>
        </p:nvSpPr>
        <p:spPr>
          <a:xfrm>
            <a:off x="573527" y="5947006"/>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Citizenship</a:t>
            </a:r>
            <a:endParaRPr lang="en-US"/>
          </a:p>
        </p:txBody>
      </p:sp>
      <p:sp>
        <p:nvSpPr>
          <p:cNvPr id="31" name="Title 3">
            <a:extLst>
              <a:ext uri="{FF2B5EF4-FFF2-40B4-BE49-F238E27FC236}">
                <a16:creationId xmlns:a16="http://schemas.microsoft.com/office/drawing/2014/main" id="{3E91FA39-CF41-D143-CC84-8BE9094E4B82}"/>
              </a:ext>
            </a:extLst>
          </p:cNvPr>
          <p:cNvSpPr>
            <a:spLocks noGrp="1"/>
          </p:cNvSpPr>
          <p:nvPr/>
        </p:nvSpPr>
        <p:spPr>
          <a:xfrm>
            <a:off x="2027676" y="5885622"/>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PSHE</a:t>
            </a:r>
            <a:endParaRPr lang="en-US"/>
          </a:p>
        </p:txBody>
      </p:sp>
      <p:sp>
        <p:nvSpPr>
          <p:cNvPr id="32" name="Title 3">
            <a:extLst>
              <a:ext uri="{FF2B5EF4-FFF2-40B4-BE49-F238E27FC236}">
                <a16:creationId xmlns:a16="http://schemas.microsoft.com/office/drawing/2014/main" id="{8A54B0D1-7444-B576-9B4C-A32CB348AB25}"/>
              </a:ext>
            </a:extLst>
          </p:cNvPr>
          <p:cNvSpPr>
            <a:spLocks noGrp="1"/>
          </p:cNvSpPr>
          <p:nvPr/>
        </p:nvSpPr>
        <p:spPr>
          <a:xfrm>
            <a:off x="1477342" y="4520371"/>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RE</a:t>
            </a:r>
            <a:endParaRPr lang="en-GB" sz="1100"/>
          </a:p>
        </p:txBody>
      </p:sp>
      <p:sp>
        <p:nvSpPr>
          <p:cNvPr id="35" name="Title 3">
            <a:extLst>
              <a:ext uri="{FF2B5EF4-FFF2-40B4-BE49-F238E27FC236}">
                <a16:creationId xmlns:a16="http://schemas.microsoft.com/office/drawing/2014/main" id="{53618B2B-D69B-0EC6-0FF1-3934F689322F}"/>
              </a:ext>
            </a:extLst>
          </p:cNvPr>
          <p:cNvSpPr>
            <a:spLocks noGrp="1"/>
          </p:cNvSpPr>
          <p:nvPr/>
        </p:nvSpPr>
        <p:spPr>
          <a:xfrm>
            <a:off x="460555" y="2029891"/>
            <a:ext cx="3179292" cy="12870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1600">
                <a:solidFill>
                  <a:srgbClr val="000000"/>
                </a:solidFill>
                <a:latin typeface="Arial"/>
                <a:cs typeface="Poppins SemiBold"/>
              </a:rPr>
              <a:t>We have heard what your students think during the lesson, now tell us how you found it as a teacher.</a:t>
            </a:r>
            <a:endParaRPr lang="en-US" sz="1600">
              <a:latin typeface="Arial"/>
            </a:endParaRPr>
          </a:p>
        </p:txBody>
      </p:sp>
      <p:pic>
        <p:nvPicPr>
          <p:cNvPr id="9" name="Picture 8" descr="A colorful star with a black background&#10;&#10;AI-generated content may be incorrect.">
            <a:extLst>
              <a:ext uri="{FF2B5EF4-FFF2-40B4-BE49-F238E27FC236}">
                <a16:creationId xmlns:a16="http://schemas.microsoft.com/office/drawing/2014/main" id="{E98D2EA3-E3A4-3286-6402-018B49520838}"/>
              </a:ext>
            </a:extLst>
          </p:cNvPr>
          <p:cNvPicPr>
            <a:picLocks noChangeAspect="1"/>
          </p:cNvPicPr>
          <p:nvPr/>
        </p:nvPicPr>
        <p:blipFill>
          <a:blip r:embed="rId7"/>
          <a:stretch>
            <a:fillRect/>
          </a:stretch>
        </p:blipFill>
        <p:spPr>
          <a:xfrm>
            <a:off x="11166921" y="87814"/>
            <a:ext cx="935567" cy="1019175"/>
          </a:xfrm>
          <a:prstGeom prst="rect">
            <a:avLst/>
          </a:prstGeom>
        </p:spPr>
      </p:pic>
      <p:sp>
        <p:nvSpPr>
          <p:cNvPr id="17" name="TextBox 16">
            <a:extLst>
              <a:ext uri="{FF2B5EF4-FFF2-40B4-BE49-F238E27FC236}">
                <a16:creationId xmlns:a16="http://schemas.microsoft.com/office/drawing/2014/main" id="{43C46400-3D6B-0528-2647-CE4401D63742}"/>
              </a:ext>
            </a:extLst>
          </p:cNvPr>
          <p:cNvSpPr txBox="1"/>
          <p:nvPr/>
        </p:nvSpPr>
        <p:spPr>
          <a:xfrm>
            <a:off x="4301786" y="4806351"/>
            <a:ext cx="359198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We have a library of over 100 </a:t>
            </a:r>
            <a:r>
              <a:rPr lang="en-GB" sz="1600" b="1">
                <a:latin typeface="Arial"/>
                <a:cs typeface="Arial"/>
              </a:rPr>
              <a:t>free</a:t>
            </a:r>
            <a:r>
              <a:rPr lang="en-GB" sz="1600">
                <a:latin typeface="Arial"/>
                <a:cs typeface="Arial"/>
              </a:rPr>
              <a:t> resources available for you to download right now. Sign up here:</a:t>
            </a:r>
            <a:endParaRPr lang="en-US" sz="1600"/>
          </a:p>
        </p:txBody>
      </p:sp>
      <p:sp>
        <p:nvSpPr>
          <p:cNvPr id="19" name="Arrow: Chevron 18">
            <a:extLst>
              <a:ext uri="{FF2B5EF4-FFF2-40B4-BE49-F238E27FC236}">
                <a16:creationId xmlns:a16="http://schemas.microsoft.com/office/drawing/2014/main" id="{638AE9E1-04E9-65D3-FF66-EF27CD31E104}"/>
              </a:ext>
            </a:extLst>
          </p:cNvPr>
          <p:cNvSpPr/>
          <p:nvPr/>
        </p:nvSpPr>
        <p:spPr>
          <a:xfrm rot="5400000">
            <a:off x="1835789" y="3158194"/>
            <a:ext cx="417881" cy="6053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2">
            <a:extLst>
              <a:ext uri="{FF2B5EF4-FFF2-40B4-BE49-F238E27FC236}">
                <a16:creationId xmlns:a16="http://schemas.microsoft.com/office/drawing/2014/main" id="{8B4D00BC-B43F-A200-3C1A-A579773D79E9}"/>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160889F2-E723-2A1F-6610-813F02712BA0}"/>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81FE95AA-0347-6D6B-D2A2-1B9D282ED7EA}"/>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345A30B3-45C9-14F5-46F2-F1851CBC2A4F}"/>
              </a:ext>
            </a:extLst>
          </p:cNvPr>
          <p:cNvSpPr/>
          <p:nvPr/>
        </p:nvSpPr>
        <p:spPr>
          <a:xfrm>
            <a:off x="4597191"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Want More Resources?</a:t>
            </a:r>
            <a:endParaRPr lang="en-US"/>
          </a:p>
        </p:txBody>
      </p:sp>
      <p:sp>
        <p:nvSpPr>
          <p:cNvPr id="18" name="Rectangle: Rounded Corners 17">
            <a:extLst>
              <a:ext uri="{FF2B5EF4-FFF2-40B4-BE49-F238E27FC236}">
                <a16:creationId xmlns:a16="http://schemas.microsoft.com/office/drawing/2014/main" id="{1C5035D0-1EE2-A30F-B0EE-A02080376A66}"/>
              </a:ext>
            </a:extLst>
          </p:cNvPr>
          <p:cNvSpPr/>
          <p:nvPr/>
        </p:nvSpPr>
        <p:spPr>
          <a:xfrm>
            <a:off x="564777" y="1311371"/>
            <a:ext cx="2979481"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Your Thoughts...</a:t>
            </a:r>
            <a:endParaRPr lang="en-US"/>
          </a:p>
        </p:txBody>
      </p:sp>
      <p:sp>
        <p:nvSpPr>
          <p:cNvPr id="25" name="Rectangle: Rounded Corners 24">
            <a:extLst>
              <a:ext uri="{FF2B5EF4-FFF2-40B4-BE49-F238E27FC236}">
                <a16:creationId xmlns:a16="http://schemas.microsoft.com/office/drawing/2014/main" id="{F255C498-A9D0-F7F0-F914-79C1F71F6D30}"/>
              </a:ext>
            </a:extLst>
          </p:cNvPr>
          <p:cNvSpPr/>
          <p:nvPr/>
        </p:nvSpPr>
        <p:spPr>
          <a:xfrm>
            <a:off x="8584732"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Tag Us!</a:t>
            </a:r>
            <a:endParaRPr lang="en-US">
              <a:solidFill>
                <a:schemeClr val="tx1"/>
              </a:solidFill>
            </a:endParaRPr>
          </a:p>
        </p:txBody>
      </p:sp>
      <p:pic>
        <p:nvPicPr>
          <p:cNvPr id="4" name="Picture 3" descr="A white line drawing of a ballot box&#10;&#10;AI-generated content may be incorrect.">
            <a:extLst>
              <a:ext uri="{FF2B5EF4-FFF2-40B4-BE49-F238E27FC236}">
                <a16:creationId xmlns:a16="http://schemas.microsoft.com/office/drawing/2014/main" id="{9467FA63-1AA6-D25D-847E-FA401EA71390}"/>
              </a:ext>
            </a:extLst>
          </p:cNvPr>
          <p:cNvPicPr>
            <a:picLocks noChangeAspect="1"/>
          </p:cNvPicPr>
          <p:nvPr/>
        </p:nvPicPr>
        <p:blipFill>
          <a:blip r:embed="rId8"/>
          <a:srcRect l="24199" t="667" r="54448" b="52667"/>
          <a:stretch>
            <a:fillRect/>
          </a:stretch>
        </p:blipFill>
        <p:spPr>
          <a:xfrm>
            <a:off x="241431" y="47072"/>
            <a:ext cx="762602" cy="992647"/>
          </a:xfrm>
          <a:prstGeom prst="rect">
            <a:avLst/>
          </a:prstGeom>
        </p:spPr>
      </p:pic>
      <p:pic>
        <p:nvPicPr>
          <p:cNvPr id="2" name="Picture 1" descr="A qr code on a white background&#10;&#10;AI-generated content may be incorrect.">
            <a:extLst>
              <a:ext uri="{FF2B5EF4-FFF2-40B4-BE49-F238E27FC236}">
                <a16:creationId xmlns:a16="http://schemas.microsoft.com/office/drawing/2014/main" id="{4C4AC30D-39FC-9031-728E-B7EDC1A3FA9E}"/>
              </a:ext>
            </a:extLst>
          </p:cNvPr>
          <p:cNvPicPr>
            <a:picLocks noChangeAspect="1"/>
          </p:cNvPicPr>
          <p:nvPr/>
        </p:nvPicPr>
        <p:blipFill>
          <a:blip r:embed="rId9"/>
          <a:srcRect t="2326" r="1786" b="4070"/>
          <a:stretch>
            <a:fillRect/>
          </a:stretch>
        </p:blipFill>
        <p:spPr>
          <a:xfrm>
            <a:off x="1034567" y="3769623"/>
            <a:ext cx="2029459" cy="1976163"/>
          </a:xfrm>
          <a:prstGeom prst="rect">
            <a:avLst/>
          </a:prstGeom>
        </p:spPr>
      </p:pic>
      <p:sp>
        <p:nvSpPr>
          <p:cNvPr id="6" name="TextBox 5">
            <a:extLst>
              <a:ext uri="{FF2B5EF4-FFF2-40B4-BE49-F238E27FC236}">
                <a16:creationId xmlns:a16="http://schemas.microsoft.com/office/drawing/2014/main" id="{3A0D1779-6C65-6DE3-CC70-925FC34745E0}"/>
              </a:ext>
            </a:extLst>
          </p:cNvPr>
          <p:cNvSpPr txBox="1"/>
          <p:nvPr/>
        </p:nvSpPr>
        <p:spPr>
          <a:xfrm>
            <a:off x="414369" y="5802931"/>
            <a:ext cx="3255753"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rgbClr val="F1613F"/>
                </a:solidFill>
                <a:latin typeface="Poppins SemiBold"/>
                <a:ea typeface="+mn-lt"/>
                <a:cs typeface="+mn-lt"/>
                <a:hlinkClick r:id="rId10">
                  <a:extLst>
                    <a:ext uri="{A12FA001-AC4F-418D-AE19-62706E023703}">
                      <ahyp:hlinkClr xmlns:ahyp="http://schemas.microsoft.com/office/drawing/2018/hyperlinkcolor" val="tx"/>
                    </a:ext>
                  </a:extLst>
                </a:hlinkClick>
              </a:rPr>
              <a:t>www.surveymonkey.com/r/JSKFS5H</a:t>
            </a:r>
            <a:r>
              <a:rPr lang="en-GB">
                <a:solidFill>
                  <a:srgbClr val="F1613F"/>
                </a:solidFill>
                <a:latin typeface="Poppins SemiBold"/>
                <a:ea typeface="+mn-lt"/>
                <a:cs typeface="+mn-lt"/>
              </a:rPr>
              <a:t> </a:t>
            </a:r>
            <a:endParaRPr lang="en-US">
              <a:solidFill>
                <a:srgbClr val="F1613F"/>
              </a:solidFill>
              <a:latin typeface="Poppins SemiBold"/>
              <a:cs typeface="Poppins SemiBold"/>
            </a:endParaRPr>
          </a:p>
        </p:txBody>
      </p:sp>
      <p:sp>
        <p:nvSpPr>
          <p:cNvPr id="8" name="TextBox 7">
            <a:extLst>
              <a:ext uri="{FF2B5EF4-FFF2-40B4-BE49-F238E27FC236}">
                <a16:creationId xmlns:a16="http://schemas.microsoft.com/office/drawing/2014/main" id="{24863CA8-75E2-2F25-F235-30D3E8AE2433}"/>
              </a:ext>
            </a:extLst>
          </p:cNvPr>
          <p:cNvSpPr txBox="1"/>
          <p:nvPr/>
        </p:nvSpPr>
        <p:spPr>
          <a:xfrm>
            <a:off x="4559710" y="5801032"/>
            <a:ext cx="30725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800" b="1" u="sng" strike="noStrike" baseline="0">
                <a:solidFill>
                  <a:srgbClr val="E60073"/>
                </a:solidFill>
                <a:latin typeface="Poppins SemiBold"/>
                <a:ea typeface="Segoe UI"/>
                <a:cs typeface="Segoe UI"/>
                <a:hlinkClick r:id="rId11">
                  <a:extLst>
                    <a:ext uri="{A12FA001-AC4F-418D-AE19-62706E023703}">
                      <ahyp:hlinkClr xmlns:ahyp="http://schemas.microsoft.com/office/drawing/2018/hyperlinkcolor" val="tx"/>
                    </a:ext>
                  </a:extLst>
                </a:hlinkClick>
              </a:rPr>
              <a:t>www.youngcitizens.org/resources</a:t>
            </a:r>
            <a:endParaRPr lang="en-GB"/>
          </a:p>
        </p:txBody>
      </p:sp>
      <p:pic>
        <p:nvPicPr>
          <p:cNvPr id="10" name="Graphic 20" descr="Online Network with solid fill">
            <a:extLst>
              <a:ext uri="{FF2B5EF4-FFF2-40B4-BE49-F238E27FC236}">
                <a16:creationId xmlns:a16="http://schemas.microsoft.com/office/drawing/2014/main" id="{EFE92B28-76E4-C8F6-18B7-E1A32CED502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21233" y="3435350"/>
            <a:ext cx="2171700" cy="2260600"/>
          </a:xfrm>
          <a:prstGeom prst="rect">
            <a:avLst/>
          </a:prstGeom>
        </p:spPr>
      </p:pic>
      <p:sp>
        <p:nvSpPr>
          <p:cNvPr id="11" name="Title 3">
            <a:extLst>
              <a:ext uri="{FF2B5EF4-FFF2-40B4-BE49-F238E27FC236}">
                <a16:creationId xmlns:a16="http://schemas.microsoft.com/office/drawing/2014/main" id="{3D5573CB-8F4D-FF72-9496-78B3A8F1F08C}"/>
              </a:ext>
            </a:extLst>
          </p:cNvPr>
          <p:cNvSpPr>
            <a:spLocks noGrp="1"/>
          </p:cNvSpPr>
          <p:nvPr/>
        </p:nvSpPr>
        <p:spPr>
          <a:xfrm>
            <a:off x="8442436" y="2067447"/>
            <a:ext cx="3398811" cy="1206777"/>
          </a:xfrm>
          <a:prstGeom prst="rect">
            <a:avLst/>
          </a:prstGeom>
        </p:spPr>
        <p:txBody>
          <a:bodyPr vert="horz" lIns="91440" tIns="45720" rIns="91440" bIns="45720" rtlCol="0" anchor="ctr">
            <a:noAutofit/>
          </a:bodyPr>
          <a:lstStyle>
            <a:defPPr>
              <a:defRPr lang="en-GB"/>
            </a:defPPr>
            <a:lvl1pPr marL="0"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a:solidFill>
                  <a:srgbClr val="000000"/>
                </a:solidFill>
                <a:latin typeface="Arial"/>
                <a:cs typeface="Arial"/>
              </a:rPr>
              <a:t>We'd love to hear how you use Young Citizens resources over at Facebook, LinkedIn and Instagram. You can tag us at:</a:t>
            </a:r>
          </a:p>
        </p:txBody>
      </p:sp>
      <p:sp>
        <p:nvSpPr>
          <p:cNvPr id="13" name="TextBox 1">
            <a:extLst>
              <a:ext uri="{FF2B5EF4-FFF2-40B4-BE49-F238E27FC236}">
                <a16:creationId xmlns:a16="http://schemas.microsoft.com/office/drawing/2014/main" id="{DD626C14-72CF-DCE8-CB98-BDB96D99A4F7}"/>
              </a:ext>
            </a:extLst>
          </p:cNvPr>
          <p:cNvSpPr txBox="1"/>
          <p:nvPr/>
        </p:nvSpPr>
        <p:spPr>
          <a:xfrm>
            <a:off x="8445499" y="5937251"/>
            <a:ext cx="3333751" cy="6674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baseline="0">
                <a:solidFill>
                  <a:srgbClr val="4FC5B9"/>
                </a:solidFill>
                <a:latin typeface="Poppins SemiBold"/>
              </a:rPr>
              <a:t>@YoungCitizensUK</a:t>
            </a:r>
            <a:endParaRPr lang="en-GB"/>
          </a:p>
          <a:p>
            <a:pPr algn="ctr"/>
            <a:endParaRPr lang="en-GB"/>
          </a:p>
        </p:txBody>
      </p:sp>
    </p:spTree>
    <p:extLst>
      <p:ext uri="{BB962C8B-B14F-4D97-AF65-F5344CB8AC3E}">
        <p14:creationId xmlns:p14="http://schemas.microsoft.com/office/powerpoint/2010/main" val="361845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29347-929C-E3DF-C254-AC38DB656D08}"/>
            </a:ext>
          </a:extLst>
        </p:cNvPr>
        <p:cNvGrpSpPr/>
        <p:nvPr/>
      </p:nvGrpSpPr>
      <p:grpSpPr>
        <a:xfrm>
          <a:off x="0" y="0"/>
          <a:ext cx="0" cy="0"/>
          <a:chOff x="0" y="0"/>
          <a:chExt cx="0" cy="0"/>
        </a:xfrm>
      </p:grpSpPr>
      <p:pic>
        <p:nvPicPr>
          <p:cNvPr id="39" name="Picture 38" descr="A set of black arrows with numbers&#10;&#10;AI-generated content may be incorrect.">
            <a:extLst>
              <a:ext uri="{FF2B5EF4-FFF2-40B4-BE49-F238E27FC236}">
                <a16:creationId xmlns:a16="http://schemas.microsoft.com/office/drawing/2014/main" id="{F27C819A-8473-A491-6DED-78F1FE24BCAE}"/>
              </a:ext>
            </a:extLst>
          </p:cNvPr>
          <p:cNvPicPr>
            <a:picLocks noChangeAspect="1"/>
          </p:cNvPicPr>
          <p:nvPr/>
        </p:nvPicPr>
        <p:blipFill>
          <a:blip r:embed="rId3"/>
          <a:srcRect t="49444" r="75504" b="505"/>
          <a:stretch>
            <a:fillRect/>
          </a:stretch>
        </p:blipFill>
        <p:spPr>
          <a:xfrm>
            <a:off x="10971778" y="1882056"/>
            <a:ext cx="788583" cy="845012"/>
          </a:xfrm>
          <a:prstGeom prst="rect">
            <a:avLst/>
          </a:prstGeom>
        </p:spPr>
      </p:pic>
      <p:sp>
        <p:nvSpPr>
          <p:cNvPr id="18" name="TextBox 17">
            <a:extLst>
              <a:ext uri="{FF2B5EF4-FFF2-40B4-BE49-F238E27FC236}">
                <a16:creationId xmlns:a16="http://schemas.microsoft.com/office/drawing/2014/main" id="{B29AB36D-0FDA-2B68-55BF-FA11B94079CB}"/>
              </a:ext>
            </a:extLst>
          </p:cNvPr>
          <p:cNvSpPr txBox="1"/>
          <p:nvPr/>
        </p:nvSpPr>
        <p:spPr>
          <a:xfrm>
            <a:off x="8343987" y="1919305"/>
            <a:ext cx="3531139"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cs typeface="Arial"/>
              </a:rPr>
              <a:t>Our Neighbourhood: Our School</a:t>
            </a:r>
            <a:endParaRPr lang="en-GB" sz="1400"/>
          </a:p>
          <a:p>
            <a:endParaRPr lang="en-GB" sz="1400" b="1">
              <a:latin typeface="Arial"/>
              <a:cs typeface="Arial"/>
            </a:endParaRPr>
          </a:p>
          <a:p>
            <a:r>
              <a:rPr lang="en-GB" sz="1400" b="1">
                <a:latin typeface="Arial"/>
                <a:cs typeface="Arial"/>
              </a:rPr>
              <a:t>Slide 17</a:t>
            </a:r>
            <a:endParaRPr lang="en-US" sz="1400">
              <a:latin typeface="Arial"/>
              <a:cs typeface="Arial"/>
            </a:endParaRPr>
          </a:p>
          <a:p>
            <a:r>
              <a:rPr lang="en-GB" sz="1400">
                <a:latin typeface="Arial"/>
                <a:cs typeface="Arial"/>
              </a:rPr>
              <a:t>Working in groups, students draw a map of the area round their school.</a:t>
            </a:r>
          </a:p>
          <a:p>
            <a:r>
              <a:rPr lang="en-GB" sz="1400">
                <a:latin typeface="Arial"/>
                <a:cs typeface="Arial"/>
              </a:rPr>
              <a:t>Challenge them to label three things in the area they'd like to see improved, identifying which issues could be tackled by local, rather than national government.</a:t>
            </a:r>
            <a:endParaRPr lang="en-GB" sz="1400"/>
          </a:p>
          <a:p>
            <a:endParaRPr lang="en-GB" sz="1400">
              <a:latin typeface="Arial"/>
              <a:cs typeface="Arial"/>
            </a:endParaRPr>
          </a:p>
          <a:p>
            <a:r>
              <a:rPr lang="en-GB" sz="1400" b="1">
                <a:latin typeface="Arial"/>
                <a:cs typeface="Arial"/>
              </a:rPr>
              <a:t>Slide 18</a:t>
            </a:r>
            <a:endParaRPr lang="en-US" sz="1400">
              <a:latin typeface="Arial"/>
              <a:cs typeface="Arial"/>
            </a:endParaRPr>
          </a:p>
          <a:p>
            <a:r>
              <a:rPr lang="en-GB" sz="1400">
                <a:latin typeface="Arial"/>
                <a:cs typeface="Arial"/>
              </a:rPr>
              <a:t>Students create a 30 second pitch about their issue which they will deliver to the class.</a:t>
            </a:r>
            <a:endParaRPr lang="en-GB"/>
          </a:p>
          <a:p>
            <a:endParaRPr lang="en-GB" sz="1400">
              <a:latin typeface="Arial"/>
              <a:cs typeface="Arial"/>
            </a:endParaRPr>
          </a:p>
          <a:p>
            <a:r>
              <a:rPr lang="en-GB" sz="1400" b="1">
                <a:latin typeface="Arial"/>
                <a:cs typeface="Arial"/>
              </a:rPr>
              <a:t>Slide 19</a:t>
            </a:r>
            <a:endParaRPr lang="en-US" sz="1400">
              <a:latin typeface="Arial"/>
              <a:cs typeface="Arial"/>
            </a:endParaRPr>
          </a:p>
          <a:p>
            <a:r>
              <a:rPr lang="en-GB" sz="1400">
                <a:latin typeface="Arial"/>
                <a:cs typeface="Arial"/>
              </a:rPr>
              <a:t>Scan the QR code/click the link and submit your class reflections (do this as an activity as part of the lesson). Reflect and record what students have learnt because of the lesson. </a:t>
            </a:r>
          </a:p>
        </p:txBody>
      </p:sp>
      <p:sp>
        <p:nvSpPr>
          <p:cNvPr id="55" name="Rectangle 54">
            <a:extLst>
              <a:ext uri="{FF2B5EF4-FFF2-40B4-BE49-F238E27FC236}">
                <a16:creationId xmlns:a16="http://schemas.microsoft.com/office/drawing/2014/main" id="{4F33096C-E09D-EB66-EDD0-A9A92546B314}"/>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7F0F28F3-9AE7-B8CA-A659-4895CA9DC575}"/>
              </a:ext>
            </a:extLst>
          </p:cNvPr>
          <p:cNvSpPr/>
          <p:nvPr/>
        </p:nvSpPr>
        <p:spPr>
          <a:xfrm>
            <a:off x="8584732" y="1312040"/>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Activity 3</a:t>
            </a:r>
            <a:endParaRPr lang="en-US">
              <a:solidFill>
                <a:schemeClr val="tx1"/>
              </a:solidFill>
            </a:endParaRPr>
          </a:p>
        </p:txBody>
      </p:sp>
      <p:sp>
        <p:nvSpPr>
          <p:cNvPr id="49" name="Rectangle 48">
            <a:extLst>
              <a:ext uri="{FF2B5EF4-FFF2-40B4-BE49-F238E27FC236}">
                <a16:creationId xmlns:a16="http://schemas.microsoft.com/office/drawing/2014/main" id="{EF15608A-0491-D65A-9AFC-EC67F054F98E}"/>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9F46B2B0-AF57-3537-CA47-96A8E374581E}"/>
              </a:ext>
            </a:extLst>
          </p:cNvPr>
          <p:cNvSpPr/>
          <p:nvPr/>
        </p:nvSpPr>
        <p:spPr>
          <a:xfrm>
            <a:off x="4597191" y="1312040"/>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Activity 2</a:t>
            </a:r>
            <a:endParaRPr lang="en-US">
              <a:solidFill>
                <a:schemeClr val="tx1"/>
              </a:solidFill>
            </a:endParaRPr>
          </a:p>
        </p:txBody>
      </p:sp>
      <p:sp>
        <p:nvSpPr>
          <p:cNvPr id="53" name="TextBox 52">
            <a:extLst>
              <a:ext uri="{FF2B5EF4-FFF2-40B4-BE49-F238E27FC236}">
                <a16:creationId xmlns:a16="http://schemas.microsoft.com/office/drawing/2014/main" id="{5C2D9BF5-8883-4715-3918-AD91715E35E9}"/>
              </a:ext>
            </a:extLst>
          </p:cNvPr>
          <p:cNvSpPr txBox="1"/>
          <p:nvPr/>
        </p:nvSpPr>
        <p:spPr>
          <a:xfrm>
            <a:off x="4309713" y="1917755"/>
            <a:ext cx="3592817"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cs typeface="Arial"/>
              </a:rPr>
              <a:t>Life in </a:t>
            </a:r>
            <a:r>
              <a:rPr lang="en-GB" sz="1400" b="1" err="1">
                <a:latin typeface="Arial"/>
                <a:ea typeface="+mn-lt"/>
                <a:cs typeface="Arial"/>
              </a:rPr>
              <a:t>Shorechester</a:t>
            </a:r>
            <a:endParaRPr lang="en-US" sz="1400" err="1">
              <a:latin typeface="Arial"/>
              <a:ea typeface="+mn-lt"/>
              <a:cs typeface="Arial"/>
            </a:endParaRPr>
          </a:p>
          <a:p>
            <a:endParaRPr lang="en-GB" sz="1400">
              <a:latin typeface="Arial"/>
              <a:ea typeface="+mn-lt"/>
              <a:cs typeface="Arial"/>
            </a:endParaRPr>
          </a:p>
          <a:p>
            <a:r>
              <a:rPr lang="en-GB" sz="1400" b="1">
                <a:latin typeface="Arial"/>
                <a:ea typeface="+mn-lt"/>
                <a:cs typeface="Arial"/>
              </a:rPr>
              <a:t>Slide 11</a:t>
            </a:r>
            <a:endParaRPr lang="en-US" sz="1400">
              <a:latin typeface="Arial"/>
              <a:ea typeface="+mn-lt"/>
              <a:cs typeface="Arial"/>
            </a:endParaRPr>
          </a:p>
          <a:p>
            <a:r>
              <a:rPr lang="en-GB" sz="1400">
                <a:latin typeface="Arial"/>
                <a:ea typeface="+mn-lt"/>
                <a:cs typeface="Arial"/>
              </a:rPr>
              <a:t>Introduce the fictional town of </a:t>
            </a:r>
            <a:r>
              <a:rPr lang="en-GB" sz="1400" err="1">
                <a:latin typeface="Arial"/>
                <a:ea typeface="+mn-lt"/>
                <a:cs typeface="Arial"/>
              </a:rPr>
              <a:t>Shorechester</a:t>
            </a:r>
            <a:r>
              <a:rPr lang="en-GB" sz="1400">
                <a:latin typeface="Arial"/>
                <a:cs typeface="Arial"/>
              </a:rPr>
              <a:t>. </a:t>
            </a:r>
            <a:endParaRPr lang="en-US" sz="1400">
              <a:latin typeface="Arial"/>
              <a:cs typeface="Arial"/>
            </a:endParaRPr>
          </a:p>
          <a:p>
            <a:endParaRPr lang="en-GB" sz="1400">
              <a:latin typeface="Arial"/>
              <a:cs typeface="Arial"/>
            </a:endParaRPr>
          </a:p>
          <a:p>
            <a:r>
              <a:rPr lang="en-GB" sz="1400" b="1">
                <a:latin typeface="Arial"/>
                <a:cs typeface="Arial"/>
              </a:rPr>
              <a:t>Slide 12 – Slide 16 </a:t>
            </a:r>
            <a:endParaRPr lang="en-US" sz="1400">
              <a:latin typeface="Arial"/>
              <a:ea typeface="+mn-lt"/>
              <a:cs typeface="Arial"/>
            </a:endParaRPr>
          </a:p>
          <a:p>
            <a:r>
              <a:rPr lang="en-GB" sz="1400">
                <a:latin typeface="Arial"/>
                <a:ea typeface="+mn-lt"/>
                <a:cs typeface="Arial"/>
              </a:rPr>
              <a:t>Meet 3 of </a:t>
            </a:r>
            <a:r>
              <a:rPr lang="en-GB" sz="1400" err="1">
                <a:latin typeface="Arial"/>
                <a:ea typeface="+mn-lt"/>
                <a:cs typeface="Arial"/>
              </a:rPr>
              <a:t>Shorechester's</a:t>
            </a:r>
            <a:r>
              <a:rPr lang="en-GB" sz="1400">
                <a:latin typeface="Arial"/>
                <a:ea typeface="+mn-lt"/>
                <a:cs typeface="Arial"/>
              </a:rPr>
              <a:t> residents </a:t>
            </a:r>
            <a:r>
              <a:rPr lang="en-GB" sz="1400">
                <a:latin typeface="Arial"/>
                <a:cs typeface="Arial"/>
              </a:rPr>
              <a:t>and find </a:t>
            </a:r>
            <a:r>
              <a:rPr lang="en-GB" sz="1400">
                <a:latin typeface="Arial"/>
                <a:ea typeface="+mn-lt"/>
                <a:cs typeface="Arial"/>
              </a:rPr>
              <a:t>out what they feel about where they live. </a:t>
            </a:r>
            <a:endParaRPr lang="en-GB" sz="1400">
              <a:latin typeface="Arial"/>
              <a:cs typeface="Arial"/>
            </a:endParaRPr>
          </a:p>
          <a:p>
            <a:endParaRPr lang="en-GB" sz="1400">
              <a:latin typeface="Arial"/>
              <a:cs typeface="Arial"/>
            </a:endParaRPr>
          </a:p>
          <a:p>
            <a:r>
              <a:rPr lang="en-GB" sz="1400">
                <a:latin typeface="Arial"/>
                <a:cs typeface="Arial"/>
              </a:rPr>
              <a:t>Support</a:t>
            </a:r>
            <a:r>
              <a:rPr lang="en-GB" sz="1400">
                <a:latin typeface="Arial"/>
                <a:ea typeface="+mn-lt"/>
                <a:cs typeface="Arial"/>
              </a:rPr>
              <a:t> students to spot which issues local government can support </a:t>
            </a:r>
            <a:r>
              <a:rPr lang="en-GB" sz="1400">
                <a:latin typeface="Arial"/>
                <a:cs typeface="Arial"/>
              </a:rPr>
              <a:t>residents with</a:t>
            </a:r>
            <a:r>
              <a:rPr lang="en-GB" sz="1400">
                <a:latin typeface="Arial"/>
                <a:ea typeface="+mn-lt"/>
                <a:cs typeface="Arial"/>
              </a:rPr>
              <a:t>.</a:t>
            </a:r>
            <a:endParaRPr lang="en-GB" sz="1400">
              <a:latin typeface="Arial"/>
              <a:cs typeface="Arial"/>
            </a:endParaRPr>
          </a:p>
          <a:p>
            <a:endParaRPr lang="en-GB" sz="1400">
              <a:latin typeface="Arial"/>
              <a:cs typeface="Arial"/>
            </a:endParaRPr>
          </a:p>
          <a:p>
            <a:r>
              <a:rPr lang="en-GB" sz="1400">
                <a:latin typeface="Arial"/>
                <a:cs typeface="Arial"/>
              </a:rPr>
              <a:t>Find out how </a:t>
            </a:r>
            <a:r>
              <a:rPr lang="en-GB" sz="1400" err="1">
                <a:latin typeface="Arial"/>
                <a:cs typeface="Arial"/>
              </a:rPr>
              <a:t>Shorechester</a:t>
            </a:r>
            <a:r>
              <a:rPr lang="en-GB" sz="1400">
                <a:latin typeface="Arial"/>
                <a:cs typeface="Arial"/>
              </a:rPr>
              <a:t> residents tackled</a:t>
            </a:r>
            <a:r>
              <a:rPr lang="en-GB" sz="1400">
                <a:latin typeface="Arial"/>
                <a:ea typeface="+mn-lt"/>
                <a:cs typeface="Arial"/>
              </a:rPr>
              <a:t> these issues as inspiration for Activity 3.</a:t>
            </a:r>
            <a:endParaRPr lang="en-GB" sz="1400">
              <a:latin typeface="Arial"/>
              <a:cs typeface="Arial"/>
            </a:endParaRPr>
          </a:p>
        </p:txBody>
      </p:sp>
      <p:sp>
        <p:nvSpPr>
          <p:cNvPr id="42" name="TextBox 41">
            <a:extLst>
              <a:ext uri="{FF2B5EF4-FFF2-40B4-BE49-F238E27FC236}">
                <a16:creationId xmlns:a16="http://schemas.microsoft.com/office/drawing/2014/main" id="{61DF9776-7DEF-EE6A-A7FC-CCDC817BA77D}"/>
              </a:ext>
            </a:extLst>
          </p:cNvPr>
          <p:cNvSpPr txBox="1"/>
          <p:nvPr/>
        </p:nvSpPr>
        <p:spPr>
          <a:xfrm>
            <a:off x="368264" y="1922118"/>
            <a:ext cx="336633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cs typeface="Arial"/>
              </a:rPr>
              <a:t>What is local government?</a:t>
            </a:r>
            <a:endParaRPr lang="en-US" sz="1400">
              <a:latin typeface="Arial"/>
              <a:cs typeface="Arial"/>
            </a:endParaRPr>
          </a:p>
          <a:p>
            <a:endParaRPr lang="en-GB" sz="1400">
              <a:latin typeface="Arial"/>
              <a:cs typeface="Arial"/>
            </a:endParaRPr>
          </a:p>
          <a:p>
            <a:r>
              <a:rPr lang="en-GB" sz="1400" b="1">
                <a:latin typeface="Arial"/>
                <a:cs typeface="Arial"/>
              </a:rPr>
              <a:t>Slide 6</a:t>
            </a:r>
            <a:endParaRPr lang="en-GB" sz="1400">
              <a:latin typeface="Arial"/>
              <a:cs typeface="Arial"/>
            </a:endParaRPr>
          </a:p>
          <a:p>
            <a:r>
              <a:rPr lang="en-GB" sz="1400">
                <a:latin typeface="Arial"/>
                <a:cs typeface="Arial"/>
              </a:rPr>
              <a:t>Introduce the lesson using the starter prompt on the slide and invite pupils to share thoughts.</a:t>
            </a:r>
            <a:endParaRPr lang="en-US" sz="1400">
              <a:latin typeface="Arial"/>
              <a:cs typeface="Arial"/>
            </a:endParaRPr>
          </a:p>
          <a:p>
            <a:endParaRPr lang="en-GB" sz="1400">
              <a:latin typeface="Arial"/>
              <a:cs typeface="Arial"/>
            </a:endParaRPr>
          </a:p>
          <a:p>
            <a:r>
              <a:rPr lang="en-GB" sz="1400" b="1">
                <a:latin typeface="Arial"/>
                <a:cs typeface="Arial"/>
              </a:rPr>
              <a:t>Slide 7</a:t>
            </a:r>
            <a:endParaRPr lang="en-US" sz="1400">
              <a:latin typeface="Arial"/>
              <a:cs typeface="Arial"/>
            </a:endParaRPr>
          </a:p>
          <a:p>
            <a:r>
              <a:rPr lang="en-GB" sz="1400">
                <a:latin typeface="Arial"/>
                <a:cs typeface="Arial"/>
              </a:rPr>
              <a:t>Introduce the learning objectives of the session.</a:t>
            </a:r>
            <a:endParaRPr lang="en-US" sz="1400">
              <a:latin typeface="Arial"/>
              <a:cs typeface="Arial"/>
            </a:endParaRPr>
          </a:p>
          <a:p>
            <a:endParaRPr lang="en-GB" sz="1400">
              <a:latin typeface="Arial"/>
              <a:cs typeface="Arial"/>
            </a:endParaRPr>
          </a:p>
          <a:p>
            <a:r>
              <a:rPr lang="en-GB" sz="1400" b="1">
                <a:latin typeface="Arial"/>
                <a:cs typeface="Arial"/>
              </a:rPr>
              <a:t>Slide 8 – Slide 10</a:t>
            </a:r>
            <a:endParaRPr lang="en-GB" sz="1400">
              <a:latin typeface="Arial"/>
              <a:cs typeface="Arial"/>
            </a:endParaRPr>
          </a:p>
          <a:p>
            <a:r>
              <a:rPr lang="en-GB" sz="1400">
                <a:latin typeface="Arial"/>
                <a:cs typeface="Arial"/>
              </a:rPr>
              <a:t>Ask students to work in pairs and consider which issues on the slide are handled by Local or National government. </a:t>
            </a:r>
          </a:p>
          <a:p>
            <a:r>
              <a:rPr lang="en-GB" sz="1400">
                <a:latin typeface="Arial"/>
                <a:cs typeface="Arial"/>
              </a:rPr>
              <a:t>Reveal answers and accept student feedback as time allows.</a:t>
            </a:r>
            <a:endParaRPr lang="en-GB"/>
          </a:p>
          <a:p>
            <a:r>
              <a:rPr lang="en-GB" sz="1400">
                <a:latin typeface="Arial"/>
                <a:cs typeface="Arial"/>
              </a:rPr>
              <a:t>Explain the keywords used and what they mean. </a:t>
            </a:r>
          </a:p>
        </p:txBody>
      </p:sp>
      <p:sp>
        <p:nvSpPr>
          <p:cNvPr id="44" name="Rectangle 43">
            <a:extLst>
              <a:ext uri="{FF2B5EF4-FFF2-40B4-BE49-F238E27FC236}">
                <a16:creationId xmlns:a16="http://schemas.microsoft.com/office/drawing/2014/main" id="{9B3FAED9-676D-0BE5-A1FC-A35CB5E282D1}"/>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850026A3-86DD-53DD-750C-3E8A05A9044C}"/>
              </a:ext>
            </a:extLst>
          </p:cNvPr>
          <p:cNvSpPr/>
          <p:nvPr/>
        </p:nvSpPr>
        <p:spPr>
          <a:xfrm>
            <a:off x="551862" y="1311371"/>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Activity 1</a:t>
            </a:r>
            <a:endParaRPr lang="en-US"/>
          </a:p>
        </p:txBody>
      </p:sp>
      <p:pic>
        <p:nvPicPr>
          <p:cNvPr id="20" name="Picture 19" descr="A close up of a red square&#10;&#10;AI-generated content may be incorrect.">
            <a:extLst>
              <a:ext uri="{FF2B5EF4-FFF2-40B4-BE49-F238E27FC236}">
                <a16:creationId xmlns:a16="http://schemas.microsoft.com/office/drawing/2014/main" id="{5E5D6162-68EF-1D8D-6CCA-E29FF309D407}"/>
              </a:ext>
            </a:extLst>
          </p:cNvPr>
          <p:cNvPicPr>
            <a:picLocks noChangeAspect="1"/>
          </p:cNvPicPr>
          <p:nvPr/>
        </p:nvPicPr>
        <p:blipFill>
          <a:blip r:embed="rId4"/>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8B279C3A-EDEC-A656-AF6F-CD02EA243D8E}"/>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Overview</a:t>
            </a:r>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8A0A6798-B0BA-93A4-3439-BFCC5B568A7E}"/>
              </a:ext>
            </a:extLst>
          </p:cNvPr>
          <p:cNvPicPr>
            <a:picLocks noChangeAspect="1"/>
          </p:cNvPicPr>
          <p:nvPr/>
        </p:nvPicPr>
        <p:blipFill>
          <a:blip r:embed="rId5"/>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93BF1804-F5D6-5C36-6041-C904E8221F08}"/>
              </a:ext>
            </a:extLst>
          </p:cNvPr>
          <p:cNvPicPr>
            <a:picLocks noChangeAspect="1"/>
          </p:cNvPicPr>
          <p:nvPr/>
        </p:nvPicPr>
        <p:blipFill>
          <a:blip r:embed="rId6"/>
          <a:srcRect l="24199" t="667" r="54448" b="52667"/>
          <a:stretch>
            <a:fillRect/>
          </a:stretch>
        </p:blipFill>
        <p:spPr>
          <a:xfrm>
            <a:off x="241431" y="47072"/>
            <a:ext cx="762602" cy="992647"/>
          </a:xfrm>
          <a:prstGeom prst="rect">
            <a:avLst/>
          </a:prstGeom>
        </p:spPr>
      </p:pic>
      <p:sp>
        <p:nvSpPr>
          <p:cNvPr id="73" name="Arrow: Chevron 72">
            <a:extLst>
              <a:ext uri="{FF2B5EF4-FFF2-40B4-BE49-F238E27FC236}">
                <a16:creationId xmlns:a16="http://schemas.microsoft.com/office/drawing/2014/main" id="{D666050A-DEC1-2E1E-07EC-94DB7192A22C}"/>
              </a:ext>
            </a:extLst>
          </p:cNvPr>
          <p:cNvSpPr/>
          <p:nvPr/>
        </p:nvSpPr>
        <p:spPr>
          <a:xfrm>
            <a:off x="3718978" y="3696579"/>
            <a:ext cx="582981" cy="7831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Chevron 12">
            <a:extLst>
              <a:ext uri="{FF2B5EF4-FFF2-40B4-BE49-F238E27FC236}">
                <a16:creationId xmlns:a16="http://schemas.microsoft.com/office/drawing/2014/main" id="{08A0B713-6452-E0BD-CC9B-ADC5871CC184}"/>
              </a:ext>
            </a:extLst>
          </p:cNvPr>
          <p:cNvSpPr/>
          <p:nvPr/>
        </p:nvSpPr>
        <p:spPr>
          <a:xfrm>
            <a:off x="7796522" y="3696577"/>
            <a:ext cx="582981" cy="7831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Picture 21" descr="A set of black arrows with numbers&#10;&#10;AI-generated content may be incorrect.">
            <a:extLst>
              <a:ext uri="{FF2B5EF4-FFF2-40B4-BE49-F238E27FC236}">
                <a16:creationId xmlns:a16="http://schemas.microsoft.com/office/drawing/2014/main" id="{A88F1A80-EBAA-6017-F286-85F102349B1D}"/>
              </a:ext>
            </a:extLst>
          </p:cNvPr>
          <p:cNvPicPr>
            <a:picLocks noChangeAspect="1"/>
          </p:cNvPicPr>
          <p:nvPr/>
        </p:nvPicPr>
        <p:blipFill>
          <a:blip r:embed="rId3"/>
          <a:srcRect l="49657" t="-1274" r="24658" b="49045"/>
          <a:stretch>
            <a:fillRect/>
          </a:stretch>
        </p:blipFill>
        <p:spPr>
          <a:xfrm>
            <a:off x="7001496" y="1883883"/>
            <a:ext cx="793338" cy="871370"/>
          </a:xfrm>
          <a:prstGeom prst="rect">
            <a:avLst/>
          </a:prstGeom>
        </p:spPr>
      </p:pic>
      <p:pic>
        <p:nvPicPr>
          <p:cNvPr id="24" name="Content Placeholder 5" descr="A set of black arrows with numbers&#10;&#10;AI-generated content may be incorrect.">
            <a:extLst>
              <a:ext uri="{FF2B5EF4-FFF2-40B4-BE49-F238E27FC236}">
                <a16:creationId xmlns:a16="http://schemas.microsoft.com/office/drawing/2014/main" id="{326C6351-2780-67E0-5768-7CFCFFBB2832}"/>
              </a:ext>
            </a:extLst>
          </p:cNvPr>
          <p:cNvPicPr>
            <a:picLocks noChangeAspect="1"/>
          </p:cNvPicPr>
          <p:nvPr/>
        </p:nvPicPr>
        <p:blipFill>
          <a:blip r:embed="rId3"/>
          <a:srcRect l="-349" t="3797" r="74913" b="50633"/>
          <a:stretch>
            <a:fillRect/>
          </a:stretch>
        </p:blipFill>
        <p:spPr>
          <a:xfrm>
            <a:off x="2946429" y="1918873"/>
            <a:ext cx="773224" cy="764347"/>
          </a:xfrm>
          <a:prstGeom prst="rect">
            <a:avLst/>
          </a:prstGeom>
        </p:spPr>
      </p:pic>
    </p:spTree>
    <p:extLst>
      <p:ext uri="{BB962C8B-B14F-4D97-AF65-F5344CB8AC3E}">
        <p14:creationId xmlns:p14="http://schemas.microsoft.com/office/powerpoint/2010/main" val="114937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958D4-1D06-E413-83E7-9F9BE11FF20D}"/>
            </a:ext>
          </a:extLst>
        </p:cNvPr>
        <p:cNvGrpSpPr/>
        <p:nvPr/>
      </p:nvGrpSpPr>
      <p:grpSpPr>
        <a:xfrm>
          <a:off x="0" y="0"/>
          <a:ext cx="0" cy="0"/>
          <a:chOff x="0" y="0"/>
          <a:chExt cx="0" cy="0"/>
        </a:xfrm>
      </p:grpSpPr>
      <p:sp>
        <p:nvSpPr>
          <p:cNvPr id="44" name="TextBox 43">
            <a:extLst>
              <a:ext uri="{FF2B5EF4-FFF2-40B4-BE49-F238E27FC236}">
                <a16:creationId xmlns:a16="http://schemas.microsoft.com/office/drawing/2014/main" id="{C60D527C-54BB-3D13-4927-D02B1C75D5D8}"/>
              </a:ext>
            </a:extLst>
          </p:cNvPr>
          <p:cNvSpPr txBox="1"/>
          <p:nvPr/>
        </p:nvSpPr>
        <p:spPr>
          <a:xfrm>
            <a:off x="4292039" y="1920493"/>
            <a:ext cx="3599665"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latin typeface="Arial"/>
                <a:ea typeface="+mn-lt"/>
                <a:cs typeface="Arial"/>
              </a:rPr>
              <a:t>Consider differentiating so EAL and SEND students can access the learning and express their ideas.</a:t>
            </a:r>
            <a:endParaRPr lang="en-US" sz="1300">
              <a:latin typeface="Arial"/>
              <a:cs typeface="Arial"/>
            </a:endParaRPr>
          </a:p>
          <a:p>
            <a:endParaRPr lang="en-GB" sz="1300">
              <a:latin typeface="Arial"/>
              <a:ea typeface="+mn-lt"/>
              <a:cs typeface="Arial"/>
            </a:endParaRPr>
          </a:p>
          <a:p>
            <a:r>
              <a:rPr lang="en-GB" sz="1300">
                <a:latin typeface="Arial"/>
                <a:ea typeface="+mn-lt"/>
                <a:cs typeface="Arial"/>
              </a:rPr>
              <a:t>Identify existing resources you can repurpose such as class agreements or existing practices such as respectful listening, the right to pass, the right to have opinions respected.</a:t>
            </a:r>
          </a:p>
          <a:p>
            <a:endParaRPr lang="en-GB" sz="1300">
              <a:latin typeface="Arial"/>
              <a:ea typeface="+mn-lt"/>
              <a:cs typeface="Arial"/>
            </a:endParaRPr>
          </a:p>
          <a:p>
            <a:r>
              <a:rPr lang="en-GB" sz="1300">
                <a:latin typeface="Arial"/>
                <a:ea typeface="+mn-lt"/>
                <a:cs typeface="Arial"/>
              </a:rPr>
              <a:t>Identify potential 'hot spots', based on knowledge of your students and their experiences, which may trigger an emotional impact or response. Can you adapt the lesson to consider their needs?</a:t>
            </a:r>
            <a:endParaRPr lang="en-GB" sz="1300">
              <a:latin typeface="Arial"/>
              <a:cs typeface="Arial"/>
            </a:endParaRPr>
          </a:p>
          <a:p>
            <a:endParaRPr lang="en-GB" sz="1300">
              <a:latin typeface="Arial"/>
              <a:ea typeface="+mn-lt"/>
              <a:cs typeface="Arial"/>
            </a:endParaRPr>
          </a:p>
          <a:p>
            <a:r>
              <a:rPr lang="en-GB" sz="1300">
                <a:latin typeface="Arial"/>
                <a:ea typeface="+mn-lt"/>
                <a:cs typeface="Arial"/>
              </a:rPr>
              <a:t>Identify any topics that may come up that cause you to feel uncomfortable – acknowledge these to yourself and consider how you will equip yourself to handle these.</a:t>
            </a:r>
            <a:endParaRPr lang="en-GB" sz="1300">
              <a:latin typeface="Arial"/>
              <a:cs typeface="Arial"/>
            </a:endParaRPr>
          </a:p>
          <a:p>
            <a:endParaRPr lang="en-GB" sz="1300" b="1">
              <a:latin typeface="Arial"/>
              <a:cs typeface="Arial"/>
            </a:endParaRPr>
          </a:p>
        </p:txBody>
      </p:sp>
      <p:sp>
        <p:nvSpPr>
          <p:cNvPr id="28" name="TextBox 27">
            <a:extLst>
              <a:ext uri="{FF2B5EF4-FFF2-40B4-BE49-F238E27FC236}">
                <a16:creationId xmlns:a16="http://schemas.microsoft.com/office/drawing/2014/main" id="{02B875BC-3598-3235-8124-1F4C60D93BE7}"/>
              </a:ext>
            </a:extLst>
          </p:cNvPr>
          <p:cNvSpPr txBox="1"/>
          <p:nvPr/>
        </p:nvSpPr>
        <p:spPr>
          <a:xfrm>
            <a:off x="335490" y="1921614"/>
            <a:ext cx="3444651"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latin typeface="Arial"/>
                <a:ea typeface="+mn-lt"/>
                <a:cs typeface="Arial"/>
              </a:rPr>
              <a:t>This resource is designed to create a space where students can practice respectful discussion and options for response to local issues.</a:t>
            </a:r>
          </a:p>
          <a:p>
            <a:endParaRPr lang="en-GB" sz="1300">
              <a:latin typeface="Arial"/>
              <a:ea typeface="+mn-lt"/>
              <a:cs typeface="Arial"/>
            </a:endParaRPr>
          </a:p>
          <a:p>
            <a:r>
              <a:rPr lang="en-GB" sz="1300">
                <a:latin typeface="Arial"/>
                <a:ea typeface="+mn-lt"/>
                <a:cs typeface="Arial"/>
              </a:rPr>
              <a:t>There are a few ways to make it relevant to your students. </a:t>
            </a:r>
          </a:p>
          <a:p>
            <a:pPr marL="285750" indent="-285750">
              <a:buFont typeface="Arial"/>
              <a:buChar char="•"/>
            </a:pPr>
            <a:r>
              <a:rPr lang="en-GB" sz="1300">
                <a:latin typeface="Arial"/>
                <a:ea typeface="+mn-lt"/>
                <a:cs typeface="Arial"/>
              </a:rPr>
              <a:t>Choose to focus on a selection of </a:t>
            </a:r>
            <a:r>
              <a:rPr lang="en-GB" sz="1300" b="1">
                <a:latin typeface="Arial"/>
                <a:ea typeface="+mn-lt"/>
                <a:cs typeface="Arial"/>
              </a:rPr>
              <a:t>Activity 2: Life in </a:t>
            </a:r>
            <a:r>
              <a:rPr lang="en-GB" sz="1300" b="1" err="1">
                <a:latin typeface="Arial"/>
                <a:ea typeface="+mn-lt"/>
                <a:cs typeface="Arial"/>
              </a:rPr>
              <a:t>Shorechester</a:t>
            </a:r>
            <a:r>
              <a:rPr lang="en-GB" sz="1300" b="1">
                <a:latin typeface="Arial"/>
                <a:ea typeface="+mn-lt"/>
                <a:cs typeface="Arial"/>
              </a:rPr>
              <a:t> </a:t>
            </a:r>
            <a:r>
              <a:rPr lang="en-GB" sz="1300">
                <a:latin typeface="Arial"/>
                <a:ea typeface="+mn-lt"/>
                <a:cs typeface="Arial"/>
              </a:rPr>
              <a:t>(Slides 11-16) that are most likely to resonate with your students</a:t>
            </a:r>
          </a:p>
          <a:p>
            <a:pPr marL="285750" indent="-285750">
              <a:buFont typeface="Arial"/>
              <a:buChar char="•"/>
            </a:pPr>
            <a:r>
              <a:rPr lang="en-GB" sz="1300">
                <a:latin typeface="Arial"/>
                <a:ea typeface="+mn-lt"/>
                <a:cs typeface="Arial"/>
              </a:rPr>
              <a:t>Change some character names and issues on </a:t>
            </a:r>
            <a:r>
              <a:rPr lang="en-GB" sz="1300" b="1">
                <a:latin typeface="Arial"/>
                <a:ea typeface="+mn-lt"/>
                <a:cs typeface="Arial"/>
              </a:rPr>
              <a:t>Activity 2</a:t>
            </a:r>
            <a:r>
              <a:rPr lang="en-GB" sz="1300">
                <a:latin typeface="Arial"/>
                <a:ea typeface="+mn-lt"/>
                <a:cs typeface="Arial"/>
              </a:rPr>
              <a:t> to be more representative of your area.</a:t>
            </a:r>
          </a:p>
          <a:p>
            <a:pPr marL="285750" indent="-285750">
              <a:buFont typeface="Arial"/>
              <a:buChar char="•"/>
            </a:pPr>
            <a:r>
              <a:rPr lang="en-GB" sz="1300">
                <a:latin typeface="Arial"/>
                <a:ea typeface="+mn-lt"/>
                <a:cs typeface="Arial"/>
              </a:rPr>
              <a:t>Swap the picture of </a:t>
            </a:r>
            <a:r>
              <a:rPr lang="en-GB" sz="1300" err="1">
                <a:latin typeface="Arial"/>
                <a:ea typeface="+mn-lt"/>
                <a:cs typeface="Arial"/>
              </a:rPr>
              <a:t>Shorechester</a:t>
            </a:r>
            <a:r>
              <a:rPr lang="en-GB" sz="1300">
                <a:latin typeface="Arial"/>
                <a:ea typeface="+mn-lt"/>
                <a:cs typeface="Arial"/>
              </a:rPr>
              <a:t> for a visual that looks more similar to your school's location.</a:t>
            </a:r>
          </a:p>
          <a:p>
            <a:pPr marL="285750" indent="-285750">
              <a:buFont typeface="Arial"/>
              <a:buChar char="•"/>
            </a:pPr>
            <a:r>
              <a:rPr lang="en-GB" sz="1300">
                <a:latin typeface="Arial"/>
                <a:cs typeface="Arial"/>
              </a:rPr>
              <a:t>List any local community organisations or charities that could support in tackling the issues in </a:t>
            </a:r>
            <a:r>
              <a:rPr lang="en-GB" sz="1300" b="1">
                <a:latin typeface="Arial"/>
                <a:cs typeface="Arial"/>
              </a:rPr>
              <a:t>Activity 3: Our Neighbourhood, Our School.</a:t>
            </a:r>
          </a:p>
        </p:txBody>
      </p:sp>
      <p:sp>
        <p:nvSpPr>
          <p:cNvPr id="6" name="Rectangle 5">
            <a:extLst>
              <a:ext uri="{FF2B5EF4-FFF2-40B4-BE49-F238E27FC236}">
                <a16:creationId xmlns:a16="http://schemas.microsoft.com/office/drawing/2014/main" id="{8D982298-93A6-4AC2-580E-565E5307648F}"/>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4635B724-18DC-CEFC-7474-4C0827A877CC}"/>
              </a:ext>
            </a:extLst>
          </p:cNvPr>
          <p:cNvSpPr/>
          <p:nvPr/>
        </p:nvSpPr>
        <p:spPr>
          <a:xfrm>
            <a:off x="8584732"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Impartiality</a:t>
            </a:r>
            <a:endParaRPr lang="en-GB">
              <a:solidFill>
                <a:schemeClr val="tx1"/>
              </a:solidFill>
              <a:latin typeface="Poppins SemiBold"/>
              <a:cs typeface="Poppins SemiBold"/>
            </a:endParaRPr>
          </a:p>
        </p:txBody>
      </p:sp>
      <p:sp>
        <p:nvSpPr>
          <p:cNvPr id="12" name="Rectangle 11">
            <a:extLst>
              <a:ext uri="{FF2B5EF4-FFF2-40B4-BE49-F238E27FC236}">
                <a16:creationId xmlns:a16="http://schemas.microsoft.com/office/drawing/2014/main" id="{9C37D9E3-E170-8884-0041-608EB8611DB8}"/>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19431DF5-0546-2A80-9C53-2EE2EC168848}"/>
              </a:ext>
            </a:extLst>
          </p:cNvPr>
          <p:cNvSpPr/>
          <p:nvPr/>
        </p:nvSpPr>
        <p:spPr>
          <a:xfrm>
            <a:off x="4597191"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Preparation</a:t>
            </a:r>
            <a:endParaRPr lang="en-GB">
              <a:solidFill>
                <a:schemeClr val="tx1"/>
              </a:solidFill>
              <a:latin typeface="Poppins SemiBold"/>
              <a:cs typeface="Poppins SemiBold"/>
            </a:endParaRPr>
          </a:p>
        </p:txBody>
      </p:sp>
      <p:sp>
        <p:nvSpPr>
          <p:cNvPr id="21" name="Rectangle 20">
            <a:extLst>
              <a:ext uri="{FF2B5EF4-FFF2-40B4-BE49-F238E27FC236}">
                <a16:creationId xmlns:a16="http://schemas.microsoft.com/office/drawing/2014/main" id="{3A735448-BAC4-DABE-D050-9C9A9E7A0891}"/>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AE025F14-8BC4-6893-1DBD-C118AA587DA0}"/>
              </a:ext>
            </a:extLst>
          </p:cNvPr>
          <p:cNvSpPr/>
          <p:nvPr/>
        </p:nvSpPr>
        <p:spPr>
          <a:xfrm>
            <a:off x="551862" y="1311371"/>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Local Relevance</a:t>
            </a:r>
          </a:p>
        </p:txBody>
      </p:sp>
      <p:pic>
        <p:nvPicPr>
          <p:cNvPr id="20" name="Picture 19" descr="A close up of a red square&#10;&#10;AI-generated content may be incorrect.">
            <a:extLst>
              <a:ext uri="{FF2B5EF4-FFF2-40B4-BE49-F238E27FC236}">
                <a16:creationId xmlns:a16="http://schemas.microsoft.com/office/drawing/2014/main" id="{B4A800AE-9DD7-75C4-6CC4-B0C4254B272F}"/>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66D6B214-0226-6070-95EE-BD8AE51A6C8A}"/>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Top Tips</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34E9FB47-A2B1-1DBA-3660-97B50601AD21}"/>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E15DB2D0-48C4-B51B-17E9-E44CEFF84AA7}"/>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34" name="TextBox 33">
            <a:extLst>
              <a:ext uri="{FF2B5EF4-FFF2-40B4-BE49-F238E27FC236}">
                <a16:creationId xmlns:a16="http://schemas.microsoft.com/office/drawing/2014/main" id="{7DA97413-5BA0-2B73-758C-07904A1B438D}"/>
              </a:ext>
            </a:extLst>
          </p:cNvPr>
          <p:cNvSpPr txBox="1"/>
          <p:nvPr/>
        </p:nvSpPr>
        <p:spPr>
          <a:xfrm>
            <a:off x="8340724" y="1916136"/>
            <a:ext cx="3571651"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latin typeface="Arial"/>
                <a:ea typeface="+mn-lt"/>
                <a:cs typeface="Arial"/>
              </a:rPr>
              <a:t>Impartiality </a:t>
            </a:r>
            <a:r>
              <a:rPr lang="en-GB" sz="1300" b="1">
                <a:latin typeface="Arial"/>
                <a:ea typeface="+mn-lt"/>
                <a:cs typeface="Arial"/>
              </a:rPr>
              <a:t>doesn't mean avoiding certain subjects </a:t>
            </a:r>
            <a:r>
              <a:rPr lang="en-GB" sz="1300">
                <a:latin typeface="Arial"/>
                <a:ea typeface="+mn-lt"/>
                <a:cs typeface="Arial"/>
              </a:rPr>
              <a:t>– even ones you have strong beliefs about. </a:t>
            </a:r>
            <a:endParaRPr lang="en-US" sz="1300">
              <a:latin typeface="Arial"/>
              <a:ea typeface="+mn-lt"/>
              <a:cs typeface="Arial"/>
            </a:endParaRPr>
          </a:p>
          <a:p>
            <a:endParaRPr lang="en-GB" sz="1300">
              <a:latin typeface="Arial"/>
              <a:ea typeface="+mn-lt"/>
              <a:cs typeface="Arial"/>
            </a:endParaRPr>
          </a:p>
          <a:p>
            <a:r>
              <a:rPr lang="en-GB" sz="1300">
                <a:latin typeface="Arial"/>
                <a:ea typeface="+mn-lt"/>
                <a:cs typeface="Arial"/>
              </a:rPr>
              <a:t>Impartiality does mean:</a:t>
            </a:r>
            <a:endParaRPr lang="en-US" sz="1300">
              <a:latin typeface="Arial"/>
              <a:ea typeface="+mn-lt"/>
              <a:cs typeface="Arial"/>
            </a:endParaRPr>
          </a:p>
          <a:p>
            <a:pPr marL="285750" indent="-285750">
              <a:buFont typeface="Arial"/>
              <a:buChar char="•"/>
            </a:pPr>
            <a:r>
              <a:rPr lang="en-GB" sz="1300">
                <a:latin typeface="Arial"/>
                <a:ea typeface="+mn-lt"/>
                <a:cs typeface="Arial"/>
              </a:rPr>
              <a:t>Avoiding promoting partisan political views </a:t>
            </a:r>
            <a:endParaRPr lang="en-GB" sz="1300">
              <a:latin typeface="Arial"/>
              <a:cs typeface="Arial"/>
            </a:endParaRPr>
          </a:p>
          <a:p>
            <a:pPr marL="285750" indent="-285750">
              <a:buFont typeface="Arial"/>
              <a:buChar char="•"/>
            </a:pPr>
            <a:r>
              <a:rPr lang="en-GB" sz="1300">
                <a:latin typeface="Arial"/>
                <a:ea typeface="+mn-lt"/>
                <a:cs typeface="Arial"/>
              </a:rPr>
              <a:t>Providing a balanced presentation of views  </a:t>
            </a:r>
            <a:endParaRPr lang="en-GB" sz="1300">
              <a:latin typeface="Arial"/>
              <a:cs typeface="Arial"/>
            </a:endParaRPr>
          </a:p>
          <a:p>
            <a:pPr marL="285750" indent="-285750">
              <a:buFont typeface="Arial"/>
              <a:buChar char="•"/>
            </a:pPr>
            <a:r>
              <a:rPr lang="en-GB" sz="1300">
                <a:latin typeface="Arial"/>
                <a:ea typeface="+mn-lt"/>
                <a:cs typeface="Arial"/>
              </a:rPr>
              <a:t>Challenging extremist or discriminatory views </a:t>
            </a:r>
            <a:endParaRPr lang="en-GB" sz="1300">
              <a:latin typeface="Arial"/>
              <a:cs typeface="Arial"/>
            </a:endParaRPr>
          </a:p>
          <a:p>
            <a:pPr marL="285750" indent="-285750">
              <a:buFont typeface="Arial"/>
              <a:buChar char="•"/>
            </a:pPr>
            <a:r>
              <a:rPr lang="en-GB" sz="1300">
                <a:latin typeface="Arial"/>
                <a:ea typeface="+mn-lt"/>
                <a:cs typeface="Arial"/>
              </a:rPr>
              <a:t>Addressing misinformation, supporting students in distinguishing fact from opinion</a:t>
            </a:r>
          </a:p>
          <a:p>
            <a:pPr marL="285750" indent="-285750">
              <a:buFont typeface="Arial"/>
              <a:buChar char="•"/>
            </a:pPr>
            <a:endParaRPr lang="en-GB" sz="1300">
              <a:latin typeface="Arial"/>
              <a:cs typeface="Arial"/>
            </a:endParaRPr>
          </a:p>
          <a:p>
            <a:r>
              <a:rPr lang="en-GB" sz="1300">
                <a:latin typeface="Arial"/>
                <a:cs typeface="Arial"/>
              </a:rPr>
              <a:t>Support respectful discussion using:</a:t>
            </a:r>
          </a:p>
        </p:txBody>
      </p:sp>
      <p:sp>
        <p:nvSpPr>
          <p:cNvPr id="45" name="TextBox 44">
            <a:extLst>
              <a:ext uri="{FF2B5EF4-FFF2-40B4-BE49-F238E27FC236}">
                <a16:creationId xmlns:a16="http://schemas.microsoft.com/office/drawing/2014/main" id="{7A51B50C-0604-E17B-0275-B3401CBFE432}"/>
              </a:ext>
            </a:extLst>
          </p:cNvPr>
          <p:cNvSpPr txBox="1"/>
          <p:nvPr/>
        </p:nvSpPr>
        <p:spPr>
          <a:xfrm>
            <a:off x="8403508" y="5231752"/>
            <a:ext cx="3238500"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i="1">
                <a:latin typeface="Arial"/>
                <a:cs typeface="Arial"/>
              </a:rPr>
              <a:t>I think that… It looks like… Because …</a:t>
            </a:r>
            <a:endParaRPr lang="en-GB" sz="1300">
              <a:latin typeface="Arial"/>
              <a:cs typeface="Arial"/>
            </a:endParaRPr>
          </a:p>
          <a:p>
            <a:r>
              <a:rPr lang="en-GB" sz="1300" i="1">
                <a:latin typeface="Arial"/>
                <a:cs typeface="Arial"/>
              </a:rPr>
              <a:t>My view of this is…</a:t>
            </a:r>
            <a:endParaRPr lang="en-GB" sz="1300">
              <a:latin typeface="Arial"/>
              <a:cs typeface="Arial"/>
            </a:endParaRPr>
          </a:p>
          <a:p>
            <a:r>
              <a:rPr lang="en-GB" sz="1300" i="1">
                <a:latin typeface="Arial"/>
                <a:cs typeface="Arial"/>
              </a:rPr>
              <a:t>I agree/disagree with… Because</a:t>
            </a:r>
            <a:r>
              <a:rPr lang="en-GB" sz="1300">
                <a:latin typeface="Arial"/>
                <a:cs typeface="Arial"/>
              </a:rPr>
              <a:t> </a:t>
            </a:r>
          </a:p>
          <a:p>
            <a:r>
              <a:rPr lang="en-GB" sz="1300" i="1">
                <a:latin typeface="Arial"/>
                <a:cs typeface="Arial"/>
              </a:rPr>
              <a:t>I appreciate this view however...</a:t>
            </a:r>
            <a:endParaRPr lang="en-GB">
              <a:latin typeface="Aptos" panose="020B0004020202020204"/>
              <a:cs typeface="Arial"/>
            </a:endParaRPr>
          </a:p>
          <a:p>
            <a:r>
              <a:rPr lang="en-GB" sz="1300" i="1">
                <a:latin typeface="Arial"/>
                <a:cs typeface="Arial"/>
              </a:rPr>
              <a:t>It is my opinion that... however others may think that...</a:t>
            </a:r>
            <a:endParaRPr lang="en-GB" sz="1300">
              <a:latin typeface="Arial"/>
              <a:cs typeface="Arial"/>
            </a:endParaRPr>
          </a:p>
        </p:txBody>
      </p:sp>
    </p:spTree>
    <p:extLst>
      <p:ext uri="{BB962C8B-B14F-4D97-AF65-F5344CB8AC3E}">
        <p14:creationId xmlns:p14="http://schemas.microsoft.com/office/powerpoint/2010/main" val="3093670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DD76D-F313-38C6-A442-05CB32AC18C6}"/>
            </a:ext>
          </a:extLst>
        </p:cNvPr>
        <p:cNvGrpSpPr/>
        <p:nvPr/>
      </p:nvGrpSpPr>
      <p:grpSpPr>
        <a:xfrm>
          <a:off x="0" y="0"/>
          <a:ext cx="0" cy="0"/>
          <a:chOff x="0" y="0"/>
          <a:chExt cx="0" cy="0"/>
        </a:xfrm>
      </p:grpSpPr>
      <p:pic>
        <p:nvPicPr>
          <p:cNvPr id="20" name="Picture 19" descr="A close up of a red square&#10;&#10;AI-generated content may be incorrect.">
            <a:extLst>
              <a:ext uri="{FF2B5EF4-FFF2-40B4-BE49-F238E27FC236}">
                <a16:creationId xmlns:a16="http://schemas.microsoft.com/office/drawing/2014/main" id="{92161D45-9928-A54C-162A-4B1BABD6DEDE}"/>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315D18C3-EA0D-868C-5273-65FF9EE3E6A9}"/>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Democracy 101</a:t>
            </a:r>
          </a:p>
        </p:txBody>
      </p:sp>
      <p:pic>
        <p:nvPicPr>
          <p:cNvPr id="9" name="Picture 8" descr="A colorful star with a black background&#10;&#10;AI-generated content may be incorrect.">
            <a:extLst>
              <a:ext uri="{FF2B5EF4-FFF2-40B4-BE49-F238E27FC236}">
                <a16:creationId xmlns:a16="http://schemas.microsoft.com/office/drawing/2014/main" id="{101BC1B0-A1D0-206D-F743-71EDC2CF08E5}"/>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DE25888D-096C-73FC-A419-9285BCBD2CA2}"/>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3" name="Rectangle 2">
            <a:extLst>
              <a:ext uri="{FF2B5EF4-FFF2-40B4-BE49-F238E27FC236}">
                <a16:creationId xmlns:a16="http://schemas.microsoft.com/office/drawing/2014/main" id="{40AB8205-E869-A24D-BB90-D53F74B29B9E}"/>
              </a:ext>
            </a:extLst>
          </p:cNvPr>
          <p:cNvSpPr/>
          <p:nvPr/>
        </p:nvSpPr>
        <p:spPr>
          <a:xfrm>
            <a:off x="232142" y="1529980"/>
            <a:ext cx="11650531" cy="25108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2AA10BE8-CD21-F1BF-A097-B8DC5FA0CB76}"/>
              </a:ext>
            </a:extLst>
          </p:cNvPr>
          <p:cNvSpPr/>
          <p:nvPr/>
        </p:nvSpPr>
        <p:spPr>
          <a:xfrm>
            <a:off x="451762" y="1315801"/>
            <a:ext cx="6230896" cy="4365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UK Government &amp; Devolution</a:t>
            </a:r>
          </a:p>
        </p:txBody>
      </p:sp>
      <p:sp>
        <p:nvSpPr>
          <p:cNvPr id="10" name="TextBox 9">
            <a:extLst>
              <a:ext uri="{FF2B5EF4-FFF2-40B4-BE49-F238E27FC236}">
                <a16:creationId xmlns:a16="http://schemas.microsoft.com/office/drawing/2014/main" id="{38B3B175-45D9-7D11-0921-9CB0E1CC9556}"/>
              </a:ext>
            </a:extLst>
          </p:cNvPr>
          <p:cNvSpPr txBox="1"/>
          <p:nvPr/>
        </p:nvSpPr>
        <p:spPr>
          <a:xfrm>
            <a:off x="238124" y="1775938"/>
            <a:ext cx="11430835"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Arial"/>
                <a:cs typeface="Arial"/>
              </a:rPr>
              <a:t>The UK government has responsibility for the issues that affect everyone across the UK. These include foreign policy, international trade, and the constitution. It also has responsibility for areas such as health, education, housing and transport in England. However in Scotland, Wales and Northern Ireland, these responsibilities are held by the Scottish Government, Welsh Government and Northern Ireland Executive, known collectively as the Devolved Administrations. </a:t>
            </a:r>
            <a:endParaRPr lang="en-US" sz="1200">
              <a:latin typeface="Aptos" panose="020B0004020202020204"/>
              <a:cs typeface="Arial"/>
            </a:endParaRPr>
          </a:p>
          <a:p>
            <a:endParaRPr lang="en-GB" sz="1200">
              <a:latin typeface="Arial"/>
              <a:cs typeface="Arial"/>
            </a:endParaRPr>
          </a:p>
          <a:p>
            <a:r>
              <a:rPr lang="en-GB" sz="1200">
                <a:latin typeface="Arial"/>
                <a:cs typeface="Arial"/>
              </a:rPr>
              <a:t>Each of these governments is formed after an election (held every few years) to the UK Parliament, Scottish Parliament, Welsh Assembly or Northern Ireland Assembly. Representatives in the UK Parliament are known as Members of Parliament (MPs) and represent constituencies across all of the UK. Different people can vote in different elections e.g. in UK-level elections you have to be over 18 and a British, Irish or qualifying Commonwealth citizen, but in some elections 16-year-olds can vote. </a:t>
            </a:r>
            <a:endParaRPr lang="en-US" sz="1200">
              <a:latin typeface="Aptos" panose="020B0004020202020204"/>
              <a:cs typeface="Arial"/>
            </a:endParaRPr>
          </a:p>
          <a:p>
            <a:endParaRPr lang="en-GB" sz="1200">
              <a:latin typeface="Arial"/>
              <a:cs typeface="Arial"/>
            </a:endParaRPr>
          </a:p>
          <a:p>
            <a:r>
              <a:rPr lang="en-GB" sz="1200">
                <a:latin typeface="Arial"/>
                <a:cs typeface="Arial"/>
              </a:rPr>
              <a:t>The rules for who can vote are set by the UK Parliament for General Elections and English local authority elections, and by the devolved legislatures for their own elections and for local authority elections in their jurisdictions.</a:t>
            </a:r>
            <a:endParaRPr lang="en-US" sz="1200"/>
          </a:p>
          <a:p>
            <a:endParaRPr lang="en-GB" sz="1400">
              <a:latin typeface="Arial"/>
              <a:cs typeface="Arial"/>
            </a:endParaRPr>
          </a:p>
        </p:txBody>
      </p:sp>
      <p:sp>
        <p:nvSpPr>
          <p:cNvPr id="12" name="Rectangle 11">
            <a:extLst>
              <a:ext uri="{FF2B5EF4-FFF2-40B4-BE49-F238E27FC236}">
                <a16:creationId xmlns:a16="http://schemas.microsoft.com/office/drawing/2014/main" id="{CA62F659-D589-2399-9A25-02A0753F63E4}"/>
              </a:ext>
            </a:extLst>
          </p:cNvPr>
          <p:cNvSpPr/>
          <p:nvPr/>
        </p:nvSpPr>
        <p:spPr>
          <a:xfrm>
            <a:off x="229468" y="4543221"/>
            <a:ext cx="11650531" cy="188923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22870245-B531-625E-9F71-CC593201401C}"/>
              </a:ext>
            </a:extLst>
          </p:cNvPr>
          <p:cNvSpPr/>
          <p:nvPr/>
        </p:nvSpPr>
        <p:spPr>
          <a:xfrm>
            <a:off x="439061" y="4329043"/>
            <a:ext cx="6230896" cy="4365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Local Government</a:t>
            </a:r>
            <a:endParaRPr lang="en-US"/>
          </a:p>
        </p:txBody>
      </p:sp>
      <p:sp>
        <p:nvSpPr>
          <p:cNvPr id="16" name="TextBox 15">
            <a:extLst>
              <a:ext uri="{FF2B5EF4-FFF2-40B4-BE49-F238E27FC236}">
                <a16:creationId xmlns:a16="http://schemas.microsoft.com/office/drawing/2014/main" id="{CF02865C-1208-CBD8-EC42-9C5560B090CA}"/>
              </a:ext>
            </a:extLst>
          </p:cNvPr>
          <p:cNvSpPr txBox="1"/>
          <p:nvPr/>
        </p:nvSpPr>
        <p:spPr>
          <a:xfrm>
            <a:off x="225423" y="4789181"/>
            <a:ext cx="1143083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Arial"/>
                <a:cs typeface="Arial"/>
              </a:rPr>
              <a:t>Local government is usually split into two: a county council (which takes responsibility for issues relevant to the whole county like school, transport, social care and libraries), and a district council (sometimes called a borough or city council instead) which takes responsibility for issues at a much smaller, local level, like bin collections, recycling and housing. </a:t>
            </a:r>
          </a:p>
          <a:p>
            <a:endParaRPr lang="en-GB" sz="1200">
              <a:latin typeface="Arial"/>
              <a:cs typeface="Arial"/>
            </a:endParaRPr>
          </a:p>
          <a:p>
            <a:r>
              <a:rPr lang="en-GB" sz="1200">
                <a:latin typeface="Arial"/>
                <a:cs typeface="Arial"/>
              </a:rPr>
              <a:t>In London, and some other areas there is just one tier of local government – often called a Unitary Authority or known in London as a London or Metropolitan Borough. </a:t>
            </a:r>
          </a:p>
          <a:p>
            <a:endParaRPr lang="en-GB" sz="1200">
              <a:latin typeface="Arial"/>
              <a:cs typeface="Arial"/>
            </a:endParaRPr>
          </a:p>
          <a:p>
            <a:r>
              <a:rPr lang="en-GB" sz="1200">
                <a:latin typeface="Arial"/>
                <a:cs typeface="Arial"/>
              </a:rPr>
              <a:t>Local Councillors are appointed by us in the same way that we appoint our MPs – by voting in an election. In England, Wales and Northern Ireland the voting age for local elections is 18; in Scotland it is 16. EU citizens can vote in local elections across the UK.</a:t>
            </a:r>
          </a:p>
        </p:txBody>
      </p:sp>
    </p:spTree>
    <p:extLst>
      <p:ext uri="{BB962C8B-B14F-4D97-AF65-F5344CB8AC3E}">
        <p14:creationId xmlns:p14="http://schemas.microsoft.com/office/powerpoint/2010/main" val="1174091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E9775-ACF9-98E7-91AB-A4156A8651C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BFB3E87-3EFC-0C73-1D97-0BE670FA606E}"/>
              </a:ext>
            </a:extLst>
          </p:cNvPr>
          <p:cNvSpPr/>
          <p:nvPr/>
        </p:nvSpPr>
        <p:spPr>
          <a:xfrm>
            <a:off x="-3237" y="-3325"/>
            <a:ext cx="12190404" cy="6878000"/>
          </a:xfrm>
          <a:prstGeom prst="rect">
            <a:avLst/>
          </a:prstGeom>
          <a:gradFill flip="none" rotWithShape="1">
            <a:gsLst>
              <a:gs pos="0">
                <a:srgbClr val="FFF14F"/>
              </a:gs>
              <a:gs pos="41000">
                <a:srgbClr val="4FC5B9"/>
              </a:gs>
              <a:gs pos="66000">
                <a:srgbClr val="4FC5B9"/>
              </a:gs>
              <a:gs pos="100000">
                <a:srgbClr val="FFF14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 name="Rectangle 1">
            <a:extLst>
              <a:ext uri="{FF2B5EF4-FFF2-40B4-BE49-F238E27FC236}">
                <a16:creationId xmlns:a16="http://schemas.microsoft.com/office/drawing/2014/main" id="{366E0321-F063-BD57-FF77-26CA01164519}"/>
              </a:ext>
            </a:extLst>
          </p:cNvPr>
          <p:cNvSpPr/>
          <p:nvPr/>
        </p:nvSpPr>
        <p:spPr>
          <a:xfrm>
            <a:off x="1102878" y="1049780"/>
            <a:ext cx="10073045" cy="5285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a:t>
            </a:r>
          </a:p>
        </p:txBody>
      </p:sp>
      <p:pic>
        <p:nvPicPr>
          <p:cNvPr id="8" name="Picture 7" descr="A colorful star with a black background&#10;&#10;AI-generated content may be incorrect.">
            <a:extLst>
              <a:ext uri="{FF2B5EF4-FFF2-40B4-BE49-F238E27FC236}">
                <a16:creationId xmlns:a16="http://schemas.microsoft.com/office/drawing/2014/main" id="{0EDE4281-CC0A-0C7C-6D43-7CEC314B0921}"/>
              </a:ext>
            </a:extLst>
          </p:cNvPr>
          <p:cNvPicPr>
            <a:picLocks noChangeAspect="1"/>
          </p:cNvPicPr>
          <p:nvPr/>
        </p:nvPicPr>
        <p:blipFill>
          <a:blip r:embed="rId3"/>
          <a:stretch>
            <a:fillRect/>
          </a:stretch>
        </p:blipFill>
        <p:spPr>
          <a:xfrm>
            <a:off x="11166921" y="87814"/>
            <a:ext cx="935567" cy="1019175"/>
          </a:xfrm>
          <a:prstGeom prst="rect">
            <a:avLst/>
          </a:prstGeom>
        </p:spPr>
      </p:pic>
      <p:pic>
        <p:nvPicPr>
          <p:cNvPr id="13" name="Picture 12" descr="A white line drawing of a ballot box&#10;&#10;AI-generated content may be incorrect.">
            <a:extLst>
              <a:ext uri="{FF2B5EF4-FFF2-40B4-BE49-F238E27FC236}">
                <a16:creationId xmlns:a16="http://schemas.microsoft.com/office/drawing/2014/main" id="{4F23C0C8-2092-61D2-1F10-09E429515E13}"/>
              </a:ext>
            </a:extLst>
          </p:cNvPr>
          <p:cNvPicPr>
            <a:picLocks noChangeAspect="1"/>
          </p:cNvPicPr>
          <p:nvPr/>
        </p:nvPicPr>
        <p:blipFill>
          <a:blip r:embed="rId4"/>
          <a:srcRect l="24199" t="667" r="54448" b="52667"/>
          <a:stretch>
            <a:fillRect/>
          </a:stretch>
        </p:blipFill>
        <p:spPr>
          <a:xfrm>
            <a:off x="241431" y="47072"/>
            <a:ext cx="762602" cy="992647"/>
          </a:xfrm>
          <a:prstGeom prst="rect">
            <a:avLst/>
          </a:prstGeom>
        </p:spPr>
      </p:pic>
      <p:sp>
        <p:nvSpPr>
          <p:cNvPr id="17" name="Title 3">
            <a:extLst>
              <a:ext uri="{FF2B5EF4-FFF2-40B4-BE49-F238E27FC236}">
                <a16:creationId xmlns:a16="http://schemas.microsoft.com/office/drawing/2014/main" id="{1E0C85C0-1F48-A5CA-FD8B-8E641BBFBEA1}"/>
              </a:ext>
            </a:extLst>
          </p:cNvPr>
          <p:cNvSpPr>
            <a:spLocks noGrp="1"/>
          </p:cNvSpPr>
          <p:nvPr/>
        </p:nvSpPr>
        <p:spPr>
          <a:xfrm>
            <a:off x="-16245" y="2517"/>
            <a:ext cx="12210870" cy="1054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3600">
                <a:solidFill>
                  <a:srgbClr val="000000"/>
                </a:solidFill>
                <a:latin typeface="Poppins SemiBold"/>
                <a:cs typeface="Poppins SemiBold"/>
              </a:rPr>
              <a:t>The Big Democracy Lesson</a:t>
            </a:r>
            <a:endParaRPr lang="en-US"/>
          </a:p>
        </p:txBody>
      </p:sp>
      <p:sp>
        <p:nvSpPr>
          <p:cNvPr id="23" name="Content Placeholder 2">
            <a:extLst>
              <a:ext uri="{FF2B5EF4-FFF2-40B4-BE49-F238E27FC236}">
                <a16:creationId xmlns:a16="http://schemas.microsoft.com/office/drawing/2014/main" id="{430428C6-3CF3-FE70-6F63-D867B5D399EB}"/>
              </a:ext>
            </a:extLst>
          </p:cNvPr>
          <p:cNvSpPr>
            <a:spLocks noGrp="1"/>
          </p:cNvSpPr>
          <p:nvPr>
            <p:ph idx="1"/>
          </p:nvPr>
        </p:nvSpPr>
        <p:spPr>
          <a:xfrm>
            <a:off x="6548123" y="1941900"/>
            <a:ext cx="4537473" cy="4284597"/>
          </a:xfrm>
        </p:spPr>
        <p:txBody>
          <a:bodyPr vert="horz" lIns="91440" tIns="45720" rIns="91440" bIns="45720" rtlCol="0" anchor="t">
            <a:normAutofit/>
          </a:bodyPr>
          <a:lstStyle/>
          <a:p>
            <a:pPr marL="0" indent="0">
              <a:buNone/>
            </a:pPr>
            <a:r>
              <a:rPr lang="en-GB" sz="2400" i="1">
                <a:latin typeface="Arial"/>
                <a:cs typeface="Arial"/>
              </a:rPr>
              <a:t>The local park is falling apart - broken swings, no bins, graffiti everywhere.</a:t>
            </a:r>
            <a:endParaRPr lang="en-US" sz="2400">
              <a:latin typeface="Arial"/>
              <a:cs typeface="Arial"/>
            </a:endParaRPr>
          </a:p>
          <a:p>
            <a:pPr marL="0" indent="0">
              <a:buNone/>
            </a:pPr>
            <a:endParaRPr lang="en-GB" sz="2400">
              <a:latin typeface="Arial"/>
              <a:cs typeface="Arial"/>
            </a:endParaRPr>
          </a:p>
          <a:p>
            <a:pPr>
              <a:buNone/>
            </a:pPr>
            <a:r>
              <a:rPr lang="en-GB" sz="2400">
                <a:latin typeface="Arial"/>
                <a:cs typeface="Arial"/>
              </a:rPr>
              <a:t>Think about these questions:</a:t>
            </a:r>
          </a:p>
          <a:p>
            <a:pPr>
              <a:buFont typeface="Arial"/>
              <a:buChar char="•"/>
            </a:pPr>
            <a:r>
              <a:rPr lang="en-GB" sz="2400">
                <a:latin typeface="Arial"/>
                <a:cs typeface="Arial"/>
              </a:rPr>
              <a:t>Who should fix it?</a:t>
            </a:r>
          </a:p>
          <a:p>
            <a:pPr>
              <a:buFont typeface="Arial"/>
              <a:buChar char="•"/>
            </a:pPr>
            <a:r>
              <a:rPr lang="en-GB" sz="2400">
                <a:latin typeface="Arial"/>
                <a:cs typeface="Arial"/>
              </a:rPr>
              <a:t>What would be the first three things you would do?</a:t>
            </a:r>
          </a:p>
          <a:p>
            <a:pPr>
              <a:buFont typeface="Arial"/>
              <a:buChar char="•"/>
            </a:pPr>
            <a:r>
              <a:rPr lang="en-GB" sz="2400">
                <a:latin typeface="Arial"/>
                <a:ea typeface="+mn-lt"/>
                <a:cs typeface="Arial"/>
              </a:rPr>
              <a:t>Who would you need to talk to or ask for help?</a:t>
            </a:r>
            <a:endParaRPr lang="en-GB" sz="2400">
              <a:latin typeface="Arial"/>
              <a:cs typeface="Arial"/>
            </a:endParaRPr>
          </a:p>
          <a:p>
            <a:pPr marL="0" indent="0">
              <a:buNone/>
            </a:pPr>
            <a:endParaRPr lang="en-GB">
              <a:latin typeface="Arial"/>
              <a:cs typeface="Arial"/>
            </a:endParaRPr>
          </a:p>
          <a:p>
            <a:endParaRPr lang="en-GB">
              <a:latin typeface="Arial"/>
              <a:cs typeface="Arial"/>
            </a:endParaRPr>
          </a:p>
        </p:txBody>
      </p:sp>
      <p:sp>
        <p:nvSpPr>
          <p:cNvPr id="26" name="Title 3">
            <a:extLst>
              <a:ext uri="{FF2B5EF4-FFF2-40B4-BE49-F238E27FC236}">
                <a16:creationId xmlns:a16="http://schemas.microsoft.com/office/drawing/2014/main" id="{726B5110-B5EC-6494-9608-841D8FC620F0}"/>
              </a:ext>
            </a:extLst>
          </p:cNvPr>
          <p:cNvSpPr>
            <a:spLocks noGrp="1"/>
          </p:cNvSpPr>
          <p:nvPr/>
        </p:nvSpPr>
        <p:spPr>
          <a:xfrm>
            <a:off x="6520839" y="1109574"/>
            <a:ext cx="4892945" cy="931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2800">
                <a:solidFill>
                  <a:srgbClr val="000000"/>
                </a:solidFill>
                <a:latin typeface="Poppins SemiBold"/>
                <a:cs typeface="Poppins SemiBold"/>
              </a:rPr>
              <a:t>Picture this:</a:t>
            </a:r>
            <a:endParaRPr lang="en-GB" sz="2800">
              <a:solidFill>
                <a:srgbClr val="000000"/>
              </a:solidFill>
            </a:endParaRPr>
          </a:p>
        </p:txBody>
      </p:sp>
      <p:sp>
        <p:nvSpPr>
          <p:cNvPr id="3" name="Title 3">
            <a:extLst>
              <a:ext uri="{FF2B5EF4-FFF2-40B4-BE49-F238E27FC236}">
                <a16:creationId xmlns:a16="http://schemas.microsoft.com/office/drawing/2014/main" id="{F81AAA1F-4460-B67A-6CA8-1CC6DCF7F2E2}"/>
              </a:ext>
            </a:extLst>
          </p:cNvPr>
          <p:cNvSpPr>
            <a:spLocks noGrp="1"/>
          </p:cNvSpPr>
          <p:nvPr/>
        </p:nvSpPr>
        <p:spPr>
          <a:xfrm>
            <a:off x="2241915" y="3219727"/>
            <a:ext cx="3108261" cy="9517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2800">
                <a:solidFill>
                  <a:srgbClr val="000000"/>
                </a:solidFill>
                <a:latin typeface="Poppins SemiBold"/>
                <a:cs typeface="Poppins SemiBold"/>
              </a:rPr>
              <a:t>Image Here</a:t>
            </a:r>
            <a:endParaRPr lang="en-GB" sz="2800">
              <a:solidFill>
                <a:srgbClr val="000000"/>
              </a:solidFill>
            </a:endParaRPr>
          </a:p>
        </p:txBody>
      </p:sp>
      <p:pic>
        <p:nvPicPr>
          <p:cNvPr id="7" name="Picture 6" descr="A collage of a playground with a swing set&#10;&#10;AI-generated content may be incorrect.">
            <a:extLst>
              <a:ext uri="{FF2B5EF4-FFF2-40B4-BE49-F238E27FC236}">
                <a16:creationId xmlns:a16="http://schemas.microsoft.com/office/drawing/2014/main" id="{A2C9EA3E-5EEA-0686-FCF7-39487370D8C3}"/>
              </a:ext>
            </a:extLst>
          </p:cNvPr>
          <p:cNvPicPr>
            <a:picLocks noChangeAspect="1"/>
          </p:cNvPicPr>
          <p:nvPr/>
        </p:nvPicPr>
        <p:blipFill>
          <a:blip r:embed="rId5"/>
          <a:srcRect l="-36" t="12663" r="50572" b="1943"/>
          <a:stretch>
            <a:fillRect/>
          </a:stretch>
        </p:blipFill>
        <p:spPr>
          <a:xfrm>
            <a:off x="1301750" y="1267052"/>
            <a:ext cx="4992954" cy="4851413"/>
          </a:xfrm>
          <a:prstGeom prst="rect">
            <a:avLst/>
          </a:prstGeom>
        </p:spPr>
      </p:pic>
    </p:spTree>
    <p:extLst>
      <p:ext uri="{BB962C8B-B14F-4D97-AF65-F5344CB8AC3E}">
        <p14:creationId xmlns:p14="http://schemas.microsoft.com/office/powerpoint/2010/main" val="240559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03FE5-443E-5F29-3BF8-C20D975FF31D}"/>
            </a:ext>
          </a:extLst>
        </p:cNvPr>
        <p:cNvGrpSpPr/>
        <p:nvPr/>
      </p:nvGrpSpPr>
      <p:grpSpPr>
        <a:xfrm>
          <a:off x="0" y="0"/>
          <a:ext cx="0" cy="0"/>
          <a:chOff x="0" y="0"/>
          <a:chExt cx="0" cy="0"/>
        </a:xfrm>
      </p:grpSpPr>
      <p:pic>
        <p:nvPicPr>
          <p:cNvPr id="2" name="Picture 1" descr="Group of young people huddling in gym">
            <a:extLst>
              <a:ext uri="{FF2B5EF4-FFF2-40B4-BE49-F238E27FC236}">
                <a16:creationId xmlns:a16="http://schemas.microsoft.com/office/drawing/2014/main" id="{F92DEE1D-948D-6243-AB33-A2629515A25E}"/>
              </a:ext>
            </a:extLst>
          </p:cNvPr>
          <p:cNvPicPr>
            <a:picLocks noChangeAspect="1"/>
          </p:cNvPicPr>
          <p:nvPr/>
        </p:nvPicPr>
        <p:blipFill>
          <a:blip r:embed="rId3"/>
          <a:srcRect l="640" t="962" r="59168" b="-962"/>
          <a:stretch>
            <a:fillRect/>
          </a:stretch>
        </p:blipFill>
        <p:spPr>
          <a:xfrm>
            <a:off x="8035241" y="-16369"/>
            <a:ext cx="4160625" cy="6998797"/>
          </a:xfrm>
          <a:prstGeom prst="rect">
            <a:avLst/>
          </a:prstGeom>
        </p:spPr>
      </p:pic>
      <p:sp>
        <p:nvSpPr>
          <p:cNvPr id="7" name="Title 3">
            <a:extLst>
              <a:ext uri="{FF2B5EF4-FFF2-40B4-BE49-F238E27FC236}">
                <a16:creationId xmlns:a16="http://schemas.microsoft.com/office/drawing/2014/main" id="{56E8C855-6C19-C347-A1A3-F4B324FC2885}"/>
              </a:ext>
            </a:extLst>
          </p:cNvPr>
          <p:cNvSpPr>
            <a:spLocks noGrp="1"/>
          </p:cNvSpPr>
          <p:nvPr/>
        </p:nvSpPr>
        <p:spPr>
          <a:xfrm>
            <a:off x="1338493" y="443550"/>
            <a:ext cx="5413675"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Objectives</a:t>
            </a:r>
          </a:p>
        </p:txBody>
      </p:sp>
      <p:pic>
        <p:nvPicPr>
          <p:cNvPr id="9" name="Picture 8" descr="A colorful star with a black background&#10;&#10;AI-generated content may be incorrect.">
            <a:extLst>
              <a:ext uri="{FF2B5EF4-FFF2-40B4-BE49-F238E27FC236}">
                <a16:creationId xmlns:a16="http://schemas.microsoft.com/office/drawing/2014/main" id="{4421F739-A855-7AC4-6AB7-8776CB49D7B4}"/>
              </a:ext>
            </a:extLst>
          </p:cNvPr>
          <p:cNvPicPr>
            <a:picLocks noChangeAspect="1"/>
          </p:cNvPicPr>
          <p:nvPr/>
        </p:nvPicPr>
        <p:blipFill>
          <a:blip r:embed="rId4"/>
          <a:stretch>
            <a:fillRect/>
          </a:stretch>
        </p:blipFill>
        <p:spPr>
          <a:xfrm>
            <a:off x="11166921" y="87814"/>
            <a:ext cx="935567" cy="1019175"/>
          </a:xfrm>
          <a:prstGeom prst="rect">
            <a:avLst/>
          </a:prstGeom>
        </p:spPr>
      </p:pic>
      <p:sp>
        <p:nvSpPr>
          <p:cNvPr id="8" name="Content Placeholder 2">
            <a:extLst>
              <a:ext uri="{FF2B5EF4-FFF2-40B4-BE49-F238E27FC236}">
                <a16:creationId xmlns:a16="http://schemas.microsoft.com/office/drawing/2014/main" id="{8DB1EFEC-4A62-A294-DB12-4613ADCD5242}"/>
              </a:ext>
            </a:extLst>
          </p:cNvPr>
          <p:cNvSpPr>
            <a:spLocks noGrp="1"/>
          </p:cNvSpPr>
          <p:nvPr>
            <p:ph idx="1"/>
          </p:nvPr>
        </p:nvSpPr>
        <p:spPr>
          <a:xfrm>
            <a:off x="481781" y="2194335"/>
            <a:ext cx="7160344" cy="4093241"/>
          </a:xfrm>
        </p:spPr>
        <p:txBody>
          <a:bodyPr vert="horz" lIns="91440" tIns="45720" rIns="91440" bIns="45720" rtlCol="0" anchor="t">
            <a:normAutofit/>
          </a:bodyPr>
          <a:lstStyle/>
          <a:p>
            <a:r>
              <a:rPr lang="en-GB">
                <a:latin typeface="Arial"/>
                <a:cs typeface="Arial"/>
              </a:rPr>
              <a:t>Explain what local government does and how it affects my community.</a:t>
            </a:r>
          </a:p>
          <a:p>
            <a:endParaRPr lang="en-GB">
              <a:latin typeface="Arial"/>
              <a:cs typeface="Arial"/>
            </a:endParaRPr>
          </a:p>
          <a:p>
            <a:r>
              <a:rPr lang="en-GB">
                <a:latin typeface="Arial"/>
                <a:cs typeface="Arial"/>
              </a:rPr>
              <a:t>Think critically about things that need improvement in my community.</a:t>
            </a:r>
          </a:p>
          <a:p>
            <a:endParaRPr lang="en-GB">
              <a:latin typeface="Arial"/>
              <a:cs typeface="Arial"/>
            </a:endParaRPr>
          </a:p>
          <a:p>
            <a:r>
              <a:rPr lang="en-GB">
                <a:latin typeface="Arial"/>
                <a:cs typeface="Arial"/>
              </a:rPr>
              <a:t>Speak up and make a difference in my community.</a:t>
            </a:r>
          </a:p>
        </p:txBody>
      </p:sp>
      <p:cxnSp>
        <p:nvCxnSpPr>
          <p:cNvPr id="12" name="Straight Arrow Connector 11">
            <a:extLst>
              <a:ext uri="{FF2B5EF4-FFF2-40B4-BE49-F238E27FC236}">
                <a16:creationId xmlns:a16="http://schemas.microsoft.com/office/drawing/2014/main" id="{3F375EC0-91E4-5A6C-EC0B-DC552D9CA230}"/>
              </a:ext>
            </a:extLst>
          </p:cNvPr>
          <p:cNvCxnSpPr/>
          <p:nvPr/>
        </p:nvCxnSpPr>
        <p:spPr>
          <a:xfrm>
            <a:off x="460617" y="1872982"/>
            <a:ext cx="7149361" cy="18435"/>
          </a:xfrm>
          <a:prstGeom prst="straightConnector1">
            <a:avLst/>
          </a:prstGeom>
          <a:ln>
            <a:solidFill>
              <a:srgbClr val="E60073"/>
            </a:solidFill>
          </a:ln>
        </p:spPr>
        <p:style>
          <a:lnRef idx="2">
            <a:schemeClr val="accent1"/>
          </a:lnRef>
          <a:fillRef idx="0">
            <a:schemeClr val="accent1"/>
          </a:fillRef>
          <a:effectRef idx="1">
            <a:schemeClr val="accent1"/>
          </a:effectRef>
          <a:fontRef idx="minor">
            <a:schemeClr val="tx1"/>
          </a:fontRef>
        </p:style>
      </p:cxnSp>
      <p:pic>
        <p:nvPicPr>
          <p:cNvPr id="13" name="Graphic 12" descr="Bullseye with solid fill">
            <a:extLst>
              <a:ext uri="{FF2B5EF4-FFF2-40B4-BE49-F238E27FC236}">
                <a16:creationId xmlns:a16="http://schemas.microsoft.com/office/drawing/2014/main" id="{EDD6FD6C-E9C1-B24C-310F-19D32A7B98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671" y="624349"/>
            <a:ext cx="914400" cy="914400"/>
          </a:xfrm>
          <a:prstGeom prst="rect">
            <a:avLst/>
          </a:prstGeom>
        </p:spPr>
      </p:pic>
      <p:sp>
        <p:nvSpPr>
          <p:cNvPr id="14" name="TextBox 13">
            <a:extLst>
              <a:ext uri="{FF2B5EF4-FFF2-40B4-BE49-F238E27FC236}">
                <a16:creationId xmlns:a16="http://schemas.microsoft.com/office/drawing/2014/main" id="{9A3E1ADE-EA7B-971B-BB3A-D205A6116A92}"/>
              </a:ext>
            </a:extLst>
          </p:cNvPr>
          <p:cNvSpPr txBox="1"/>
          <p:nvPr/>
        </p:nvSpPr>
        <p:spPr>
          <a:xfrm>
            <a:off x="1339645" y="1241323"/>
            <a:ext cx="77797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aseline="0">
                <a:latin typeface="Arial"/>
              </a:rPr>
              <a:t>By the end of the lesson, </a:t>
            </a:r>
            <a:r>
              <a:rPr lang="en-GB" sz="2400">
                <a:latin typeface="Arial"/>
              </a:rPr>
              <a:t>I will</a:t>
            </a:r>
            <a:r>
              <a:rPr lang="en-GB" sz="2400" baseline="0">
                <a:latin typeface="Arial"/>
              </a:rPr>
              <a:t> be able to</a:t>
            </a:r>
            <a:r>
              <a:rPr lang="en-GB" sz="2400">
                <a:latin typeface="Arial"/>
                <a:cs typeface="Arial"/>
              </a:rPr>
              <a:t>...</a:t>
            </a:r>
            <a:r>
              <a:rPr sz="2400">
                <a:latin typeface="Arial"/>
                <a:ea typeface="Arial"/>
                <a:cs typeface="Arial"/>
              </a:rPr>
              <a:t>​</a:t>
            </a:r>
            <a:endParaRPr lang="en-GB" sz="2400"/>
          </a:p>
          <a:p>
            <a:pPr algn="ctr"/>
            <a:endParaRPr lang="en-GB" sz="1600"/>
          </a:p>
        </p:txBody>
      </p:sp>
    </p:spTree>
    <p:extLst>
      <p:ext uri="{BB962C8B-B14F-4D97-AF65-F5344CB8AC3E}">
        <p14:creationId xmlns:p14="http://schemas.microsoft.com/office/powerpoint/2010/main" val="93358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AC12A-6F5D-456D-5E30-7B53BFBD853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904CFF9-6FC6-F1F0-84D1-B680D24C483A}"/>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E8F56EC8-1989-73F5-0B92-4D72290D41C4}"/>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What do we mean by local government?</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8A1CA792-99EF-73B9-F69B-D24E566E5123}"/>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C2580338-219B-7C1B-D87F-DE7A6B5F4295}"/>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pic>
        <p:nvPicPr>
          <p:cNvPr id="12" name="Content Placeholder 5" descr="A set of black arrows with numbers&#10;&#10;AI-generated content may be incorrect.">
            <a:extLst>
              <a:ext uri="{FF2B5EF4-FFF2-40B4-BE49-F238E27FC236}">
                <a16:creationId xmlns:a16="http://schemas.microsoft.com/office/drawing/2014/main" id="{6E89BB1E-5DDE-DFF9-7272-E374E59FBD05}"/>
              </a:ext>
            </a:extLst>
          </p:cNvPr>
          <p:cNvPicPr>
            <a:picLocks noChangeAspect="1"/>
          </p:cNvPicPr>
          <p:nvPr/>
        </p:nvPicPr>
        <p:blipFill>
          <a:blip r:embed="rId6"/>
          <a:srcRect l="-356" t="3797" r="75089" b="51266"/>
          <a:stretch>
            <a:fillRect/>
          </a:stretch>
        </p:blipFill>
        <p:spPr>
          <a:xfrm>
            <a:off x="11171059" y="1273749"/>
            <a:ext cx="900618" cy="897300"/>
          </a:xfrm>
          <a:prstGeom prst="rect">
            <a:avLst/>
          </a:prstGeom>
        </p:spPr>
      </p:pic>
      <p:graphicFrame>
        <p:nvGraphicFramePr>
          <p:cNvPr id="6" name="Table 5">
            <a:extLst>
              <a:ext uri="{FF2B5EF4-FFF2-40B4-BE49-F238E27FC236}">
                <a16:creationId xmlns:a16="http://schemas.microsoft.com/office/drawing/2014/main" id="{72C7B45F-5C89-037B-D85A-048990191F4F}"/>
              </a:ext>
            </a:extLst>
          </p:cNvPr>
          <p:cNvGraphicFramePr>
            <a:graphicFrameLocks noGrp="1"/>
          </p:cNvGraphicFramePr>
          <p:nvPr>
            <p:extLst>
              <p:ext uri="{D42A27DB-BD31-4B8C-83A1-F6EECF244321}">
                <p14:modId xmlns:p14="http://schemas.microsoft.com/office/powerpoint/2010/main" val="3409730687"/>
              </p:ext>
            </p:extLst>
          </p:nvPr>
        </p:nvGraphicFramePr>
        <p:xfrm>
          <a:off x="486833" y="1418166"/>
          <a:ext cx="8136885" cy="5191158"/>
        </p:xfrm>
        <a:graphic>
          <a:graphicData uri="http://schemas.openxmlformats.org/drawingml/2006/table">
            <a:tbl>
              <a:tblPr firstRow="1" bandRow="1">
                <a:tableStyleId>{5940675A-B579-460E-94D1-54222C63F5DA}</a:tableStyleId>
              </a:tblPr>
              <a:tblGrid>
                <a:gridCol w="2712295">
                  <a:extLst>
                    <a:ext uri="{9D8B030D-6E8A-4147-A177-3AD203B41FA5}">
                      <a16:colId xmlns:a16="http://schemas.microsoft.com/office/drawing/2014/main" val="1916912951"/>
                    </a:ext>
                  </a:extLst>
                </a:gridCol>
                <a:gridCol w="2712295">
                  <a:extLst>
                    <a:ext uri="{9D8B030D-6E8A-4147-A177-3AD203B41FA5}">
                      <a16:colId xmlns:a16="http://schemas.microsoft.com/office/drawing/2014/main" val="2643213599"/>
                    </a:ext>
                  </a:extLst>
                </a:gridCol>
                <a:gridCol w="2712295">
                  <a:extLst>
                    <a:ext uri="{9D8B030D-6E8A-4147-A177-3AD203B41FA5}">
                      <a16:colId xmlns:a16="http://schemas.microsoft.com/office/drawing/2014/main" val="3197054446"/>
                    </a:ext>
                  </a:extLst>
                </a:gridCol>
              </a:tblGrid>
              <a:tr h="1314218">
                <a:tc>
                  <a:txBody>
                    <a:bodyPr/>
                    <a:lstStyle/>
                    <a:p>
                      <a:pPr algn="ctr"/>
                      <a:r>
                        <a:rPr lang="en-GB" b="1">
                          <a:latin typeface="Arial"/>
                        </a:rPr>
                        <a:t>A </a:t>
                      </a:r>
                    </a:p>
                    <a:p>
                      <a:pPr lvl="0" algn="ctr">
                        <a:buNone/>
                      </a:pPr>
                      <a:r>
                        <a:rPr lang="en-GB" b="1">
                          <a:latin typeface="Arial"/>
                        </a:rPr>
                        <a:t>Local bus services</a:t>
                      </a:r>
                    </a:p>
                  </a:txBody>
                  <a:tcPr anchor="ctr">
                    <a:solidFill>
                      <a:schemeClr val="bg1">
                        <a:lumMod val="95000"/>
                      </a:schemeClr>
                    </a:solidFill>
                  </a:tcPr>
                </a:tc>
                <a:tc>
                  <a:txBody>
                    <a:bodyPr/>
                    <a:lstStyle/>
                    <a:p>
                      <a:pPr algn="ctr"/>
                      <a:r>
                        <a:rPr lang="en-GB" b="1">
                          <a:latin typeface="Arial"/>
                        </a:rPr>
                        <a:t>B</a:t>
                      </a:r>
                    </a:p>
                    <a:p>
                      <a:pPr lvl="0" algn="ctr">
                        <a:buNone/>
                      </a:pPr>
                      <a:r>
                        <a:rPr lang="en-GB" b="1">
                          <a:latin typeface="Arial"/>
                        </a:rPr>
                        <a:t>Noisy neighbours</a:t>
                      </a:r>
                    </a:p>
                  </a:txBody>
                  <a:tcPr anchor="ctr">
                    <a:solidFill>
                      <a:schemeClr val="bg1">
                        <a:lumMod val="95000"/>
                      </a:schemeClr>
                    </a:solidFill>
                  </a:tcPr>
                </a:tc>
                <a:tc>
                  <a:txBody>
                    <a:bodyPr/>
                    <a:lstStyle/>
                    <a:p>
                      <a:pPr algn="ctr"/>
                      <a:r>
                        <a:rPr lang="en-GB" b="1">
                          <a:latin typeface="Arial"/>
                        </a:rPr>
                        <a:t>C</a:t>
                      </a:r>
                    </a:p>
                    <a:p>
                      <a:pPr lvl="0" algn="ctr">
                        <a:buNone/>
                      </a:pPr>
                      <a:r>
                        <a:rPr lang="en-GB" b="1">
                          <a:latin typeface="Arial"/>
                        </a:rPr>
                        <a:t>Deciding how much money the UK gives as international aid</a:t>
                      </a:r>
                    </a:p>
                  </a:txBody>
                  <a:tcPr anchor="ctr">
                    <a:solidFill>
                      <a:schemeClr val="bg1">
                        <a:lumMod val="95000"/>
                      </a:schemeClr>
                    </a:solidFill>
                  </a:tcPr>
                </a:tc>
                <a:extLst>
                  <a:ext uri="{0D108BD9-81ED-4DB2-BD59-A6C34878D82A}">
                    <a16:rowId xmlns:a16="http://schemas.microsoft.com/office/drawing/2014/main" val="2527398908"/>
                  </a:ext>
                </a:extLst>
              </a:tr>
              <a:tr h="1281361">
                <a:tc>
                  <a:txBody>
                    <a:bodyPr/>
                    <a:lstStyle/>
                    <a:p>
                      <a:pPr algn="ctr"/>
                      <a:r>
                        <a:rPr lang="en-GB" b="1">
                          <a:latin typeface="Arial"/>
                        </a:rPr>
                        <a:t>D</a:t>
                      </a:r>
                    </a:p>
                    <a:p>
                      <a:pPr lvl="0" algn="ctr">
                        <a:buNone/>
                      </a:pPr>
                      <a:r>
                        <a:rPr lang="en-GB" b="1">
                          <a:latin typeface="Arial"/>
                        </a:rPr>
                        <a:t>Reducing the speed limit in the centre of town</a:t>
                      </a:r>
                    </a:p>
                  </a:txBody>
                  <a:tcPr anchor="ctr">
                    <a:solidFill>
                      <a:schemeClr val="bg1">
                        <a:lumMod val="95000"/>
                      </a:schemeClr>
                    </a:solidFill>
                  </a:tcPr>
                </a:tc>
                <a:tc>
                  <a:txBody>
                    <a:bodyPr/>
                    <a:lstStyle/>
                    <a:p>
                      <a:pPr algn="ctr"/>
                      <a:r>
                        <a:rPr lang="en-GB" b="1">
                          <a:latin typeface="Arial"/>
                        </a:rPr>
                        <a:t>E </a:t>
                      </a:r>
                    </a:p>
                    <a:p>
                      <a:pPr lvl="0" algn="ctr">
                        <a:buNone/>
                      </a:pPr>
                      <a:r>
                        <a:rPr lang="en-GB" b="1">
                          <a:latin typeface="Arial"/>
                        </a:rPr>
                        <a:t>Increasing the speed limit on motorways</a:t>
                      </a:r>
                    </a:p>
                  </a:txBody>
                  <a:tcPr anchor="ctr">
                    <a:solidFill>
                      <a:schemeClr val="bg1">
                        <a:lumMod val="95000"/>
                      </a:schemeClr>
                    </a:solidFill>
                  </a:tcPr>
                </a:tc>
                <a:tc>
                  <a:txBody>
                    <a:bodyPr/>
                    <a:lstStyle/>
                    <a:p>
                      <a:pPr algn="ctr"/>
                      <a:r>
                        <a:rPr lang="en-GB" b="1">
                          <a:latin typeface="Arial"/>
                        </a:rPr>
                        <a:t>F</a:t>
                      </a:r>
                    </a:p>
                    <a:p>
                      <a:pPr lvl="0" algn="ctr">
                        <a:buNone/>
                      </a:pPr>
                      <a:r>
                        <a:rPr lang="en-GB" b="1">
                          <a:latin typeface="Arial"/>
                        </a:rPr>
                        <a:t>Number of places at local secondary schools</a:t>
                      </a:r>
                    </a:p>
                  </a:txBody>
                  <a:tcPr anchor="ctr">
                    <a:solidFill>
                      <a:schemeClr val="bg1">
                        <a:lumMod val="95000"/>
                      </a:schemeClr>
                    </a:solidFill>
                  </a:tcPr>
                </a:tc>
                <a:extLst>
                  <a:ext uri="{0D108BD9-81ED-4DB2-BD59-A6C34878D82A}">
                    <a16:rowId xmlns:a16="http://schemas.microsoft.com/office/drawing/2014/main" val="1999352782"/>
                  </a:ext>
                </a:extLst>
              </a:tr>
              <a:tr h="1314218">
                <a:tc>
                  <a:txBody>
                    <a:bodyPr/>
                    <a:lstStyle/>
                    <a:p>
                      <a:pPr algn="ctr"/>
                      <a:r>
                        <a:rPr lang="en-GB" b="1">
                          <a:latin typeface="Arial"/>
                        </a:rPr>
                        <a:t>G</a:t>
                      </a:r>
                    </a:p>
                    <a:p>
                      <a:pPr lvl="0" algn="ctr">
                        <a:buNone/>
                      </a:pPr>
                      <a:r>
                        <a:rPr lang="en-GB" b="1">
                          <a:latin typeface="Arial"/>
                        </a:rPr>
                        <a:t>Number of people applying to be maths and science teachers</a:t>
                      </a:r>
                    </a:p>
                  </a:txBody>
                  <a:tcPr anchor="ctr">
                    <a:solidFill>
                      <a:schemeClr val="bg1">
                        <a:lumMod val="95000"/>
                      </a:schemeClr>
                    </a:solidFill>
                  </a:tcPr>
                </a:tc>
                <a:tc>
                  <a:txBody>
                    <a:bodyPr/>
                    <a:lstStyle/>
                    <a:p>
                      <a:pPr algn="ctr"/>
                      <a:r>
                        <a:rPr lang="en-GB" b="1">
                          <a:latin typeface="Arial"/>
                        </a:rPr>
                        <a:t>H</a:t>
                      </a:r>
                    </a:p>
                    <a:p>
                      <a:pPr lvl="0" algn="ctr">
                        <a:buNone/>
                      </a:pPr>
                      <a:r>
                        <a:rPr lang="en-GB" b="1">
                          <a:latin typeface="Arial"/>
                        </a:rPr>
                        <a:t>Dustbins being emptied</a:t>
                      </a:r>
                    </a:p>
                  </a:txBody>
                  <a:tcPr anchor="ctr">
                    <a:solidFill>
                      <a:schemeClr val="bg1">
                        <a:lumMod val="95000"/>
                      </a:schemeClr>
                    </a:solidFill>
                  </a:tcPr>
                </a:tc>
                <a:tc>
                  <a:txBody>
                    <a:bodyPr/>
                    <a:lstStyle/>
                    <a:p>
                      <a:pPr algn="ctr"/>
                      <a:r>
                        <a:rPr lang="en-GB" b="1">
                          <a:latin typeface="Arial"/>
                        </a:rPr>
                        <a:t>I</a:t>
                      </a:r>
                    </a:p>
                    <a:p>
                      <a:pPr lvl="0" algn="ctr">
                        <a:buNone/>
                      </a:pPr>
                      <a:r>
                        <a:rPr lang="en-GB" b="1">
                          <a:latin typeface="Arial"/>
                        </a:rPr>
                        <a:t>More cycle lanes</a:t>
                      </a:r>
                    </a:p>
                  </a:txBody>
                  <a:tcPr anchor="ctr">
                    <a:solidFill>
                      <a:schemeClr val="bg1">
                        <a:lumMod val="95000"/>
                      </a:schemeClr>
                    </a:solidFill>
                  </a:tcPr>
                </a:tc>
                <a:extLst>
                  <a:ext uri="{0D108BD9-81ED-4DB2-BD59-A6C34878D82A}">
                    <a16:rowId xmlns:a16="http://schemas.microsoft.com/office/drawing/2014/main" val="1752711759"/>
                  </a:ext>
                </a:extLst>
              </a:tr>
              <a:tr h="1281361">
                <a:tc>
                  <a:txBody>
                    <a:bodyPr/>
                    <a:lstStyle/>
                    <a:p>
                      <a:pPr algn="ctr"/>
                      <a:r>
                        <a:rPr lang="en-GB" b="1">
                          <a:latin typeface="Arial"/>
                        </a:rPr>
                        <a:t>J</a:t>
                      </a:r>
                    </a:p>
                    <a:p>
                      <a:pPr lvl="0" algn="ctr">
                        <a:buNone/>
                      </a:pPr>
                      <a:r>
                        <a:rPr lang="en-GB" b="1">
                          <a:latin typeface="Arial"/>
                        </a:rPr>
                        <a:t>Street drinking around the shopping centre</a:t>
                      </a:r>
                    </a:p>
                  </a:txBody>
                  <a:tcPr anchor="ctr">
                    <a:solidFill>
                      <a:schemeClr val="bg1">
                        <a:lumMod val="95000"/>
                      </a:schemeClr>
                    </a:solidFill>
                  </a:tcPr>
                </a:tc>
                <a:tc>
                  <a:txBody>
                    <a:bodyPr/>
                    <a:lstStyle/>
                    <a:p>
                      <a:pPr algn="ctr"/>
                      <a:r>
                        <a:rPr lang="en-GB" b="1">
                          <a:latin typeface="Arial"/>
                        </a:rPr>
                        <a:t>K</a:t>
                      </a:r>
                    </a:p>
                    <a:p>
                      <a:pPr lvl="0" algn="ctr">
                        <a:buNone/>
                      </a:pPr>
                      <a:r>
                        <a:rPr lang="en-GB" b="1">
                          <a:latin typeface="Arial"/>
                        </a:rPr>
                        <a:t>Welfare benefits</a:t>
                      </a:r>
                    </a:p>
                  </a:txBody>
                  <a:tcPr anchor="ctr">
                    <a:solidFill>
                      <a:schemeClr val="bg1">
                        <a:lumMod val="95000"/>
                      </a:schemeClr>
                    </a:solidFill>
                  </a:tcPr>
                </a:tc>
                <a:tc>
                  <a:txBody>
                    <a:bodyPr/>
                    <a:lstStyle/>
                    <a:p>
                      <a:pPr algn="ctr"/>
                      <a:r>
                        <a:rPr lang="en-GB" b="1">
                          <a:latin typeface="Arial"/>
                        </a:rPr>
                        <a:t>L</a:t>
                      </a:r>
                    </a:p>
                    <a:p>
                      <a:pPr lvl="0" algn="ctr">
                        <a:buNone/>
                      </a:pPr>
                      <a:r>
                        <a:rPr lang="en-GB" b="1">
                          <a:latin typeface="Arial"/>
                        </a:rPr>
                        <a:t>Vandalism in the local park</a:t>
                      </a:r>
                    </a:p>
                  </a:txBody>
                  <a:tcPr anchor="ctr">
                    <a:solidFill>
                      <a:schemeClr val="bg1">
                        <a:lumMod val="95000"/>
                      </a:schemeClr>
                    </a:solidFill>
                  </a:tcPr>
                </a:tc>
                <a:extLst>
                  <a:ext uri="{0D108BD9-81ED-4DB2-BD59-A6C34878D82A}">
                    <a16:rowId xmlns:a16="http://schemas.microsoft.com/office/drawing/2014/main" val="3307773112"/>
                  </a:ext>
                </a:extLst>
              </a:tr>
            </a:tbl>
          </a:graphicData>
        </a:graphic>
      </p:graphicFrame>
      <p:sp>
        <p:nvSpPr>
          <p:cNvPr id="10" name="Content Placeholder 2">
            <a:extLst>
              <a:ext uri="{FF2B5EF4-FFF2-40B4-BE49-F238E27FC236}">
                <a16:creationId xmlns:a16="http://schemas.microsoft.com/office/drawing/2014/main" id="{6E7AED8E-0BC3-8CEC-9259-0484A3B97800}"/>
              </a:ext>
            </a:extLst>
          </p:cNvPr>
          <p:cNvSpPr txBox="1">
            <a:spLocks/>
          </p:cNvSpPr>
          <p:nvPr/>
        </p:nvSpPr>
        <p:spPr>
          <a:xfrm>
            <a:off x="8629848" y="2493891"/>
            <a:ext cx="3410388" cy="18556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a:latin typeface="Arial"/>
                <a:cs typeface="Arial"/>
              </a:rPr>
              <a:t>Talk to your partner.</a:t>
            </a:r>
            <a:endParaRPr lang="en-US" sz="2400">
              <a:latin typeface="Arial"/>
              <a:cs typeface="Arial"/>
            </a:endParaRPr>
          </a:p>
          <a:p>
            <a:pPr marL="0" indent="0" algn="ctr">
              <a:buNone/>
            </a:pPr>
            <a:r>
              <a:rPr lang="en-GB" sz="2400">
                <a:latin typeface="Arial"/>
                <a:cs typeface="Arial"/>
              </a:rPr>
              <a:t>Which government is responsible?</a:t>
            </a:r>
          </a:p>
          <a:p>
            <a:pPr marL="0" indent="0">
              <a:buNone/>
            </a:pPr>
            <a:endParaRPr lang="en-GB">
              <a:latin typeface="Arial"/>
              <a:cs typeface="Arial"/>
            </a:endParaRPr>
          </a:p>
          <a:p>
            <a:pPr marL="0" indent="0">
              <a:buNone/>
            </a:pPr>
            <a:endParaRPr lang="en-GB">
              <a:latin typeface="Arial"/>
              <a:cs typeface="Arial"/>
            </a:endParaRPr>
          </a:p>
        </p:txBody>
      </p:sp>
      <p:sp>
        <p:nvSpPr>
          <p:cNvPr id="26" name="Rectangle 25">
            <a:extLst>
              <a:ext uri="{FF2B5EF4-FFF2-40B4-BE49-F238E27FC236}">
                <a16:creationId xmlns:a16="http://schemas.microsoft.com/office/drawing/2014/main" id="{208CBAC2-10F2-E79E-3D10-1D9A4B5B2B41}"/>
              </a:ext>
            </a:extLst>
          </p:cNvPr>
          <p:cNvSpPr/>
          <p:nvPr/>
        </p:nvSpPr>
        <p:spPr>
          <a:xfrm>
            <a:off x="9475734" y="3971773"/>
            <a:ext cx="1630978" cy="591356"/>
          </a:xfrm>
          <a:prstGeom prst="rect">
            <a:avLst/>
          </a:prstGeom>
          <a:solidFill>
            <a:schemeClr val="bg1"/>
          </a:solid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F1613F"/>
                </a:solidFill>
                <a:latin typeface="Poppins SemiBold"/>
                <a:cs typeface="Poppins SemiBold"/>
              </a:rPr>
              <a:t>Local</a:t>
            </a:r>
          </a:p>
        </p:txBody>
      </p:sp>
      <p:sp>
        <p:nvSpPr>
          <p:cNvPr id="28" name="Rectangle 27">
            <a:extLst>
              <a:ext uri="{FF2B5EF4-FFF2-40B4-BE49-F238E27FC236}">
                <a16:creationId xmlns:a16="http://schemas.microsoft.com/office/drawing/2014/main" id="{BEC20BE0-A906-6083-4245-8DDFAB874A8C}"/>
              </a:ext>
            </a:extLst>
          </p:cNvPr>
          <p:cNvSpPr/>
          <p:nvPr/>
        </p:nvSpPr>
        <p:spPr>
          <a:xfrm>
            <a:off x="9473112" y="5197568"/>
            <a:ext cx="1630978" cy="591356"/>
          </a:xfrm>
          <a:prstGeom prst="rect">
            <a:avLst/>
          </a:prstGeom>
          <a:solidFill>
            <a:schemeClr val="bg1"/>
          </a:solid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4FC5B9"/>
                </a:solidFill>
                <a:latin typeface="Poppins SemiBold"/>
                <a:cs typeface="Poppins SemiBold"/>
              </a:rPr>
              <a:t>National</a:t>
            </a:r>
            <a:endParaRPr lang="en-US">
              <a:solidFill>
                <a:srgbClr val="4FC5B9"/>
              </a:solidFill>
            </a:endParaRPr>
          </a:p>
        </p:txBody>
      </p:sp>
      <p:sp>
        <p:nvSpPr>
          <p:cNvPr id="2" name="Content Placeholder 2">
            <a:extLst>
              <a:ext uri="{FF2B5EF4-FFF2-40B4-BE49-F238E27FC236}">
                <a16:creationId xmlns:a16="http://schemas.microsoft.com/office/drawing/2014/main" id="{B4C7A725-49F3-3BF6-1E83-4465E17CB247}"/>
              </a:ext>
            </a:extLst>
          </p:cNvPr>
          <p:cNvSpPr txBox="1">
            <a:spLocks/>
          </p:cNvSpPr>
          <p:nvPr/>
        </p:nvSpPr>
        <p:spPr>
          <a:xfrm>
            <a:off x="10081960" y="4708004"/>
            <a:ext cx="606803" cy="41793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latin typeface="Arial"/>
                <a:cs typeface="Arial"/>
              </a:rPr>
              <a:t>or</a:t>
            </a:r>
            <a:endParaRPr lang="en-US"/>
          </a:p>
          <a:p>
            <a:pPr marL="0" indent="0">
              <a:buNone/>
            </a:pPr>
            <a:endParaRPr lang="en-GB">
              <a:latin typeface="Arial"/>
              <a:cs typeface="Arial"/>
            </a:endParaRPr>
          </a:p>
        </p:txBody>
      </p:sp>
    </p:spTree>
    <p:extLst>
      <p:ext uri="{BB962C8B-B14F-4D97-AF65-F5344CB8AC3E}">
        <p14:creationId xmlns:p14="http://schemas.microsoft.com/office/powerpoint/2010/main" val="3559596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A2C1-F179-FE99-48FD-D86DB92BE7D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440FF88-9EE0-568F-3910-5DA5AFC23746}"/>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CA277469-3F4A-8DF0-078E-E1ACAC90B400}"/>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What do we mean by local government?</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3B58DD48-425C-8703-07EE-F2352AFED61A}"/>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8D6B78E0-62A4-7C33-9CA0-D4AFFC734349}"/>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graphicFrame>
        <p:nvGraphicFramePr>
          <p:cNvPr id="6" name="Table 5">
            <a:extLst>
              <a:ext uri="{FF2B5EF4-FFF2-40B4-BE49-F238E27FC236}">
                <a16:creationId xmlns:a16="http://schemas.microsoft.com/office/drawing/2014/main" id="{F04AC6BD-B89B-938B-858A-DC629BF5EEFF}"/>
              </a:ext>
            </a:extLst>
          </p:cNvPr>
          <p:cNvGraphicFramePr>
            <a:graphicFrameLocks noGrp="1"/>
          </p:cNvGraphicFramePr>
          <p:nvPr>
            <p:extLst>
              <p:ext uri="{D42A27DB-BD31-4B8C-83A1-F6EECF244321}">
                <p14:modId xmlns:p14="http://schemas.microsoft.com/office/powerpoint/2010/main" val="3721733547"/>
              </p:ext>
            </p:extLst>
          </p:nvPr>
        </p:nvGraphicFramePr>
        <p:xfrm>
          <a:off x="486833" y="1418166"/>
          <a:ext cx="8136885" cy="5191158"/>
        </p:xfrm>
        <a:graphic>
          <a:graphicData uri="http://schemas.openxmlformats.org/drawingml/2006/table">
            <a:tbl>
              <a:tblPr firstRow="1" bandRow="1">
                <a:tableStyleId>{5940675A-B579-460E-94D1-54222C63F5DA}</a:tableStyleId>
              </a:tblPr>
              <a:tblGrid>
                <a:gridCol w="2712295">
                  <a:extLst>
                    <a:ext uri="{9D8B030D-6E8A-4147-A177-3AD203B41FA5}">
                      <a16:colId xmlns:a16="http://schemas.microsoft.com/office/drawing/2014/main" val="1916912951"/>
                    </a:ext>
                  </a:extLst>
                </a:gridCol>
                <a:gridCol w="2712295">
                  <a:extLst>
                    <a:ext uri="{9D8B030D-6E8A-4147-A177-3AD203B41FA5}">
                      <a16:colId xmlns:a16="http://schemas.microsoft.com/office/drawing/2014/main" val="2643213599"/>
                    </a:ext>
                  </a:extLst>
                </a:gridCol>
                <a:gridCol w="2712295">
                  <a:extLst>
                    <a:ext uri="{9D8B030D-6E8A-4147-A177-3AD203B41FA5}">
                      <a16:colId xmlns:a16="http://schemas.microsoft.com/office/drawing/2014/main" val="3197054446"/>
                    </a:ext>
                  </a:extLst>
                </a:gridCol>
              </a:tblGrid>
              <a:tr h="1314218">
                <a:tc>
                  <a:txBody>
                    <a:bodyPr/>
                    <a:lstStyle/>
                    <a:p>
                      <a:pPr algn="ctr"/>
                      <a:r>
                        <a:rPr lang="en-GB" b="1">
                          <a:latin typeface="Arial"/>
                        </a:rPr>
                        <a:t>A </a:t>
                      </a:r>
                    </a:p>
                    <a:p>
                      <a:pPr lvl="0" algn="ctr">
                        <a:buNone/>
                      </a:pPr>
                      <a:r>
                        <a:rPr lang="en-GB" b="1">
                          <a:latin typeface="Arial"/>
                        </a:rPr>
                        <a:t>Local bus services</a:t>
                      </a:r>
                    </a:p>
                  </a:txBody>
                  <a:tcPr anchor="ctr">
                    <a:solidFill>
                      <a:schemeClr val="bg1">
                        <a:lumMod val="95000"/>
                      </a:schemeClr>
                    </a:solidFill>
                  </a:tcPr>
                </a:tc>
                <a:tc>
                  <a:txBody>
                    <a:bodyPr/>
                    <a:lstStyle/>
                    <a:p>
                      <a:pPr algn="ctr"/>
                      <a:r>
                        <a:rPr lang="en-GB" b="1">
                          <a:latin typeface="Arial"/>
                        </a:rPr>
                        <a:t>B</a:t>
                      </a:r>
                    </a:p>
                    <a:p>
                      <a:pPr lvl="0" algn="ctr">
                        <a:buNone/>
                      </a:pPr>
                      <a:r>
                        <a:rPr lang="en-GB" b="1">
                          <a:latin typeface="Arial"/>
                        </a:rPr>
                        <a:t>Noisy neighbours</a:t>
                      </a:r>
                    </a:p>
                  </a:txBody>
                  <a:tcPr anchor="ctr">
                    <a:solidFill>
                      <a:schemeClr val="bg1">
                        <a:lumMod val="95000"/>
                      </a:schemeClr>
                    </a:solidFill>
                  </a:tcPr>
                </a:tc>
                <a:tc>
                  <a:txBody>
                    <a:bodyPr/>
                    <a:lstStyle/>
                    <a:p>
                      <a:pPr algn="ctr"/>
                      <a:r>
                        <a:rPr lang="en-GB" b="1">
                          <a:latin typeface="Arial"/>
                        </a:rPr>
                        <a:t>C</a:t>
                      </a:r>
                    </a:p>
                    <a:p>
                      <a:pPr lvl="0" algn="ctr">
                        <a:buNone/>
                      </a:pPr>
                      <a:r>
                        <a:rPr lang="en-GB" b="1">
                          <a:latin typeface="Arial"/>
                        </a:rPr>
                        <a:t>Deciding how much money the UK gives as international aid</a:t>
                      </a:r>
                    </a:p>
                  </a:txBody>
                  <a:tcPr anchor="ctr">
                    <a:solidFill>
                      <a:schemeClr val="bg1">
                        <a:lumMod val="95000"/>
                      </a:schemeClr>
                    </a:solidFill>
                  </a:tcPr>
                </a:tc>
                <a:extLst>
                  <a:ext uri="{0D108BD9-81ED-4DB2-BD59-A6C34878D82A}">
                    <a16:rowId xmlns:a16="http://schemas.microsoft.com/office/drawing/2014/main" val="2527398908"/>
                  </a:ext>
                </a:extLst>
              </a:tr>
              <a:tr h="1281361">
                <a:tc>
                  <a:txBody>
                    <a:bodyPr/>
                    <a:lstStyle/>
                    <a:p>
                      <a:pPr algn="ctr"/>
                      <a:r>
                        <a:rPr lang="en-GB" b="1">
                          <a:latin typeface="Arial"/>
                        </a:rPr>
                        <a:t>D</a:t>
                      </a:r>
                    </a:p>
                    <a:p>
                      <a:pPr lvl="0" algn="ctr">
                        <a:buNone/>
                      </a:pPr>
                      <a:r>
                        <a:rPr lang="en-GB" b="1">
                          <a:latin typeface="Arial"/>
                        </a:rPr>
                        <a:t>Reducing the speed limit in the centre of town</a:t>
                      </a:r>
                    </a:p>
                  </a:txBody>
                  <a:tcPr anchor="ctr">
                    <a:solidFill>
                      <a:schemeClr val="bg1">
                        <a:lumMod val="95000"/>
                      </a:schemeClr>
                    </a:solidFill>
                  </a:tcPr>
                </a:tc>
                <a:tc>
                  <a:txBody>
                    <a:bodyPr/>
                    <a:lstStyle/>
                    <a:p>
                      <a:pPr algn="ctr"/>
                      <a:r>
                        <a:rPr lang="en-GB" b="1">
                          <a:latin typeface="Arial"/>
                        </a:rPr>
                        <a:t>E </a:t>
                      </a:r>
                    </a:p>
                    <a:p>
                      <a:pPr lvl="0" algn="ctr">
                        <a:buNone/>
                      </a:pPr>
                      <a:r>
                        <a:rPr lang="en-GB" b="1">
                          <a:latin typeface="Arial"/>
                        </a:rPr>
                        <a:t>Increasing the speed limit on motorways</a:t>
                      </a:r>
                    </a:p>
                  </a:txBody>
                  <a:tcPr anchor="ctr">
                    <a:solidFill>
                      <a:schemeClr val="bg1">
                        <a:lumMod val="95000"/>
                      </a:schemeClr>
                    </a:solidFill>
                  </a:tcPr>
                </a:tc>
                <a:tc>
                  <a:txBody>
                    <a:bodyPr/>
                    <a:lstStyle/>
                    <a:p>
                      <a:pPr algn="ctr"/>
                      <a:r>
                        <a:rPr lang="en-GB" b="1">
                          <a:latin typeface="Arial"/>
                        </a:rPr>
                        <a:t>F</a:t>
                      </a:r>
                    </a:p>
                    <a:p>
                      <a:pPr lvl="0" algn="ctr">
                        <a:buNone/>
                      </a:pPr>
                      <a:r>
                        <a:rPr lang="en-GB" b="1">
                          <a:latin typeface="Arial"/>
                        </a:rPr>
                        <a:t>Number of places at local secondary schools</a:t>
                      </a:r>
                    </a:p>
                  </a:txBody>
                  <a:tcPr anchor="ctr">
                    <a:solidFill>
                      <a:schemeClr val="bg1">
                        <a:lumMod val="95000"/>
                      </a:schemeClr>
                    </a:solidFill>
                  </a:tcPr>
                </a:tc>
                <a:extLst>
                  <a:ext uri="{0D108BD9-81ED-4DB2-BD59-A6C34878D82A}">
                    <a16:rowId xmlns:a16="http://schemas.microsoft.com/office/drawing/2014/main" val="1999352782"/>
                  </a:ext>
                </a:extLst>
              </a:tr>
              <a:tr h="1314218">
                <a:tc>
                  <a:txBody>
                    <a:bodyPr/>
                    <a:lstStyle/>
                    <a:p>
                      <a:pPr algn="ctr"/>
                      <a:r>
                        <a:rPr lang="en-GB" b="1">
                          <a:latin typeface="Arial"/>
                        </a:rPr>
                        <a:t>G</a:t>
                      </a:r>
                    </a:p>
                    <a:p>
                      <a:pPr lvl="0" algn="ctr">
                        <a:buNone/>
                      </a:pPr>
                      <a:r>
                        <a:rPr lang="en-GB" b="1">
                          <a:latin typeface="Arial"/>
                        </a:rPr>
                        <a:t>Number of people applying to be maths and science teachers</a:t>
                      </a:r>
                    </a:p>
                  </a:txBody>
                  <a:tcPr anchor="ctr">
                    <a:solidFill>
                      <a:schemeClr val="bg1">
                        <a:lumMod val="95000"/>
                      </a:schemeClr>
                    </a:solidFill>
                  </a:tcPr>
                </a:tc>
                <a:tc>
                  <a:txBody>
                    <a:bodyPr/>
                    <a:lstStyle/>
                    <a:p>
                      <a:pPr algn="ctr"/>
                      <a:r>
                        <a:rPr lang="en-GB" b="1">
                          <a:latin typeface="Arial"/>
                        </a:rPr>
                        <a:t>H</a:t>
                      </a:r>
                    </a:p>
                    <a:p>
                      <a:pPr lvl="0" algn="ctr">
                        <a:buNone/>
                      </a:pPr>
                      <a:r>
                        <a:rPr lang="en-GB" b="1">
                          <a:latin typeface="Arial"/>
                        </a:rPr>
                        <a:t>Dustbins being emptied</a:t>
                      </a:r>
                    </a:p>
                  </a:txBody>
                  <a:tcPr anchor="ctr">
                    <a:solidFill>
                      <a:schemeClr val="bg1">
                        <a:lumMod val="95000"/>
                      </a:schemeClr>
                    </a:solidFill>
                  </a:tcPr>
                </a:tc>
                <a:tc>
                  <a:txBody>
                    <a:bodyPr/>
                    <a:lstStyle/>
                    <a:p>
                      <a:pPr algn="ctr"/>
                      <a:r>
                        <a:rPr lang="en-GB" b="1">
                          <a:latin typeface="Arial"/>
                        </a:rPr>
                        <a:t>I</a:t>
                      </a:r>
                    </a:p>
                    <a:p>
                      <a:pPr lvl="0" algn="ctr">
                        <a:buNone/>
                      </a:pPr>
                      <a:r>
                        <a:rPr lang="en-GB" b="1">
                          <a:latin typeface="Arial"/>
                        </a:rPr>
                        <a:t>More cycle lanes</a:t>
                      </a:r>
                    </a:p>
                  </a:txBody>
                  <a:tcPr anchor="ctr">
                    <a:solidFill>
                      <a:schemeClr val="bg1">
                        <a:lumMod val="95000"/>
                      </a:schemeClr>
                    </a:solidFill>
                  </a:tcPr>
                </a:tc>
                <a:extLst>
                  <a:ext uri="{0D108BD9-81ED-4DB2-BD59-A6C34878D82A}">
                    <a16:rowId xmlns:a16="http://schemas.microsoft.com/office/drawing/2014/main" val="1752711759"/>
                  </a:ext>
                </a:extLst>
              </a:tr>
              <a:tr h="1281361">
                <a:tc>
                  <a:txBody>
                    <a:bodyPr/>
                    <a:lstStyle/>
                    <a:p>
                      <a:pPr algn="ctr"/>
                      <a:r>
                        <a:rPr lang="en-GB" b="1">
                          <a:latin typeface="Arial"/>
                        </a:rPr>
                        <a:t>J</a:t>
                      </a:r>
                    </a:p>
                    <a:p>
                      <a:pPr lvl="0" algn="ctr">
                        <a:buNone/>
                      </a:pPr>
                      <a:r>
                        <a:rPr lang="en-GB" b="1">
                          <a:latin typeface="Arial"/>
                        </a:rPr>
                        <a:t>Street drinking around the shopping centre</a:t>
                      </a:r>
                    </a:p>
                  </a:txBody>
                  <a:tcPr anchor="ctr">
                    <a:solidFill>
                      <a:schemeClr val="bg1">
                        <a:lumMod val="95000"/>
                      </a:schemeClr>
                    </a:solidFill>
                  </a:tcPr>
                </a:tc>
                <a:tc>
                  <a:txBody>
                    <a:bodyPr/>
                    <a:lstStyle/>
                    <a:p>
                      <a:pPr algn="ctr"/>
                      <a:r>
                        <a:rPr lang="en-GB" b="1">
                          <a:latin typeface="Arial"/>
                        </a:rPr>
                        <a:t>K</a:t>
                      </a:r>
                    </a:p>
                    <a:p>
                      <a:pPr lvl="0" algn="ctr">
                        <a:buNone/>
                      </a:pPr>
                      <a:r>
                        <a:rPr lang="en-GB" b="1">
                          <a:latin typeface="Arial"/>
                        </a:rPr>
                        <a:t>Welfare benefits</a:t>
                      </a:r>
                    </a:p>
                  </a:txBody>
                  <a:tcPr anchor="ctr">
                    <a:solidFill>
                      <a:schemeClr val="bg1">
                        <a:lumMod val="95000"/>
                      </a:schemeClr>
                    </a:solidFill>
                  </a:tcPr>
                </a:tc>
                <a:tc>
                  <a:txBody>
                    <a:bodyPr/>
                    <a:lstStyle/>
                    <a:p>
                      <a:pPr algn="ctr"/>
                      <a:r>
                        <a:rPr lang="en-GB" b="1">
                          <a:latin typeface="Arial"/>
                        </a:rPr>
                        <a:t>L</a:t>
                      </a:r>
                    </a:p>
                    <a:p>
                      <a:pPr lvl="0" algn="ctr">
                        <a:buNone/>
                      </a:pPr>
                      <a:r>
                        <a:rPr lang="en-GB" b="1">
                          <a:latin typeface="Arial"/>
                        </a:rPr>
                        <a:t>Vandalism in the local park</a:t>
                      </a:r>
                    </a:p>
                  </a:txBody>
                  <a:tcPr anchor="ctr">
                    <a:solidFill>
                      <a:schemeClr val="bg1">
                        <a:lumMod val="95000"/>
                      </a:schemeClr>
                    </a:solidFill>
                  </a:tcPr>
                </a:tc>
                <a:extLst>
                  <a:ext uri="{0D108BD9-81ED-4DB2-BD59-A6C34878D82A}">
                    <a16:rowId xmlns:a16="http://schemas.microsoft.com/office/drawing/2014/main" val="3307773112"/>
                  </a:ext>
                </a:extLst>
              </a:tr>
            </a:tbl>
          </a:graphicData>
        </a:graphic>
      </p:graphicFrame>
      <p:sp>
        <p:nvSpPr>
          <p:cNvPr id="2" name="Rectangle 1">
            <a:extLst>
              <a:ext uri="{FF2B5EF4-FFF2-40B4-BE49-F238E27FC236}">
                <a16:creationId xmlns:a16="http://schemas.microsoft.com/office/drawing/2014/main" id="{3577B60E-C62A-28D9-F8C3-F806D59A5DD6}"/>
              </a:ext>
            </a:extLst>
          </p:cNvPr>
          <p:cNvSpPr/>
          <p:nvPr/>
        </p:nvSpPr>
        <p:spPr>
          <a:xfrm>
            <a:off x="7947420" y="1511763"/>
            <a:ext cx="593853" cy="591356"/>
          </a:xfrm>
          <a:prstGeom prst="ellipse">
            <a:avLst/>
          </a:prstGeom>
          <a:solidFill>
            <a:schemeClr val="bg1"/>
          </a:solid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4FC5B9"/>
                </a:solidFill>
                <a:latin typeface="Poppins SemiBold"/>
                <a:cs typeface="Poppins SemiBold"/>
              </a:rPr>
              <a:t>N</a:t>
            </a:r>
            <a:endParaRPr lang="en-US">
              <a:solidFill>
                <a:srgbClr val="4FC5B9"/>
              </a:solidFill>
            </a:endParaRPr>
          </a:p>
        </p:txBody>
      </p:sp>
      <p:sp>
        <p:nvSpPr>
          <p:cNvPr id="11" name="Rectangle 1">
            <a:extLst>
              <a:ext uri="{FF2B5EF4-FFF2-40B4-BE49-F238E27FC236}">
                <a16:creationId xmlns:a16="http://schemas.microsoft.com/office/drawing/2014/main" id="{5ABB5EBC-DC33-9A7C-45BB-82AFDF4846C4}"/>
              </a:ext>
            </a:extLst>
          </p:cNvPr>
          <p:cNvSpPr/>
          <p:nvPr/>
        </p:nvSpPr>
        <p:spPr>
          <a:xfrm>
            <a:off x="5215721" y="2834479"/>
            <a:ext cx="593853" cy="591356"/>
          </a:xfrm>
          <a:prstGeom prst="ellipse">
            <a:avLst/>
          </a:prstGeom>
          <a:solidFill>
            <a:schemeClr val="bg1"/>
          </a:solid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4FC5B9"/>
                </a:solidFill>
                <a:latin typeface="Poppins SemiBold"/>
                <a:cs typeface="Poppins SemiBold"/>
              </a:rPr>
              <a:t>N</a:t>
            </a:r>
            <a:endParaRPr lang="en-US">
              <a:solidFill>
                <a:srgbClr val="4FC5B9"/>
              </a:solidFill>
            </a:endParaRPr>
          </a:p>
        </p:txBody>
      </p:sp>
      <p:sp>
        <p:nvSpPr>
          <p:cNvPr id="13" name="Rectangle 1">
            <a:extLst>
              <a:ext uri="{FF2B5EF4-FFF2-40B4-BE49-F238E27FC236}">
                <a16:creationId xmlns:a16="http://schemas.microsoft.com/office/drawing/2014/main" id="{4DEE268E-B60B-6F53-664F-150B58E2DD16}"/>
              </a:ext>
            </a:extLst>
          </p:cNvPr>
          <p:cNvSpPr/>
          <p:nvPr/>
        </p:nvSpPr>
        <p:spPr>
          <a:xfrm>
            <a:off x="2512778" y="4128442"/>
            <a:ext cx="593853" cy="591356"/>
          </a:xfrm>
          <a:prstGeom prst="ellipse">
            <a:avLst/>
          </a:prstGeom>
          <a:solidFill>
            <a:schemeClr val="bg1"/>
          </a:solid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4FC5B9"/>
                </a:solidFill>
                <a:latin typeface="Poppins SemiBold"/>
                <a:cs typeface="Poppins SemiBold"/>
              </a:rPr>
              <a:t>N</a:t>
            </a:r>
            <a:endParaRPr lang="en-US">
              <a:solidFill>
                <a:srgbClr val="4FC5B9"/>
              </a:solidFill>
            </a:endParaRPr>
          </a:p>
        </p:txBody>
      </p:sp>
      <p:sp>
        <p:nvSpPr>
          <p:cNvPr id="15" name="Rectangle 1">
            <a:extLst>
              <a:ext uri="{FF2B5EF4-FFF2-40B4-BE49-F238E27FC236}">
                <a16:creationId xmlns:a16="http://schemas.microsoft.com/office/drawing/2014/main" id="{FD319A33-E13B-23DD-F438-3BBBA97CCAC0}"/>
              </a:ext>
            </a:extLst>
          </p:cNvPr>
          <p:cNvSpPr/>
          <p:nvPr/>
        </p:nvSpPr>
        <p:spPr>
          <a:xfrm>
            <a:off x="5215721" y="5451159"/>
            <a:ext cx="593853" cy="591356"/>
          </a:xfrm>
          <a:prstGeom prst="ellipse">
            <a:avLst/>
          </a:prstGeom>
          <a:solidFill>
            <a:schemeClr val="bg1"/>
          </a:solid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4FC5B9"/>
                </a:solidFill>
                <a:latin typeface="Poppins SemiBold"/>
                <a:cs typeface="Poppins SemiBold"/>
              </a:rPr>
              <a:t>N</a:t>
            </a:r>
            <a:endParaRPr lang="en-US">
              <a:solidFill>
                <a:srgbClr val="4FC5B9"/>
              </a:solidFill>
            </a:endParaRPr>
          </a:p>
        </p:txBody>
      </p:sp>
      <p:sp>
        <p:nvSpPr>
          <p:cNvPr id="17" name="Rectangle 1">
            <a:extLst>
              <a:ext uri="{FF2B5EF4-FFF2-40B4-BE49-F238E27FC236}">
                <a16:creationId xmlns:a16="http://schemas.microsoft.com/office/drawing/2014/main" id="{C37BCF4C-903B-6667-74CB-471475BCA01F}"/>
              </a:ext>
            </a:extLst>
          </p:cNvPr>
          <p:cNvSpPr/>
          <p:nvPr/>
        </p:nvSpPr>
        <p:spPr>
          <a:xfrm>
            <a:off x="2512777" y="1511762"/>
            <a:ext cx="593853" cy="591356"/>
          </a:xfrm>
          <a:prstGeom prst="ellipse">
            <a:avLst/>
          </a:prstGeom>
          <a:solidFill>
            <a:schemeClr val="bg1"/>
          </a:solid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F1613F"/>
                </a:solidFill>
                <a:latin typeface="Poppins SemiBold"/>
                <a:cs typeface="Poppins SemiBold"/>
              </a:rPr>
              <a:t>L</a:t>
            </a:r>
          </a:p>
        </p:txBody>
      </p:sp>
      <p:sp>
        <p:nvSpPr>
          <p:cNvPr id="18" name="Rectangle 1">
            <a:extLst>
              <a:ext uri="{FF2B5EF4-FFF2-40B4-BE49-F238E27FC236}">
                <a16:creationId xmlns:a16="http://schemas.microsoft.com/office/drawing/2014/main" id="{F9AA8941-5363-62BB-95F9-3C9A6F0863D9}"/>
              </a:ext>
            </a:extLst>
          </p:cNvPr>
          <p:cNvSpPr/>
          <p:nvPr/>
        </p:nvSpPr>
        <p:spPr>
          <a:xfrm>
            <a:off x="5215720" y="1511761"/>
            <a:ext cx="593853" cy="591356"/>
          </a:xfrm>
          <a:prstGeom prst="ellipse">
            <a:avLst/>
          </a:prstGeom>
          <a:solidFill>
            <a:schemeClr val="bg1"/>
          </a:solid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F1613F"/>
                </a:solidFill>
                <a:latin typeface="Poppins SemiBold"/>
                <a:cs typeface="Poppins SemiBold"/>
              </a:rPr>
              <a:t>L</a:t>
            </a:r>
          </a:p>
        </p:txBody>
      </p:sp>
      <p:sp>
        <p:nvSpPr>
          <p:cNvPr id="19" name="Rectangle 1">
            <a:extLst>
              <a:ext uri="{FF2B5EF4-FFF2-40B4-BE49-F238E27FC236}">
                <a16:creationId xmlns:a16="http://schemas.microsoft.com/office/drawing/2014/main" id="{3B39FA9C-A138-F086-F188-D4CC7B4A5844}"/>
              </a:ext>
            </a:extLst>
          </p:cNvPr>
          <p:cNvSpPr/>
          <p:nvPr/>
        </p:nvSpPr>
        <p:spPr>
          <a:xfrm>
            <a:off x="2512777" y="2834479"/>
            <a:ext cx="593853" cy="591356"/>
          </a:xfrm>
          <a:prstGeom prst="ellipse">
            <a:avLst/>
          </a:prstGeom>
          <a:solidFill>
            <a:schemeClr val="bg1"/>
          </a:solid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F1613F"/>
                </a:solidFill>
                <a:latin typeface="Poppins SemiBold"/>
                <a:cs typeface="Poppins SemiBold"/>
              </a:rPr>
              <a:t>L</a:t>
            </a:r>
          </a:p>
        </p:txBody>
      </p:sp>
      <p:sp>
        <p:nvSpPr>
          <p:cNvPr id="20" name="Rectangle 1">
            <a:extLst>
              <a:ext uri="{FF2B5EF4-FFF2-40B4-BE49-F238E27FC236}">
                <a16:creationId xmlns:a16="http://schemas.microsoft.com/office/drawing/2014/main" id="{112EFFFF-B6F2-D698-6F02-6DFDDDD8DF19}"/>
              </a:ext>
            </a:extLst>
          </p:cNvPr>
          <p:cNvSpPr/>
          <p:nvPr/>
        </p:nvSpPr>
        <p:spPr>
          <a:xfrm>
            <a:off x="7947418" y="2834478"/>
            <a:ext cx="593853" cy="591356"/>
          </a:xfrm>
          <a:prstGeom prst="ellipse">
            <a:avLst/>
          </a:prstGeom>
          <a:solidFill>
            <a:schemeClr val="bg1"/>
          </a:solid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F1613F"/>
                </a:solidFill>
                <a:latin typeface="Poppins SemiBold"/>
                <a:cs typeface="Poppins SemiBold"/>
              </a:rPr>
              <a:t>L</a:t>
            </a:r>
          </a:p>
        </p:txBody>
      </p:sp>
      <p:sp>
        <p:nvSpPr>
          <p:cNvPr id="21" name="Rectangle 1">
            <a:extLst>
              <a:ext uri="{FF2B5EF4-FFF2-40B4-BE49-F238E27FC236}">
                <a16:creationId xmlns:a16="http://schemas.microsoft.com/office/drawing/2014/main" id="{1FB792FC-16F5-68C7-DC6A-3F2FD5B3AF27}"/>
              </a:ext>
            </a:extLst>
          </p:cNvPr>
          <p:cNvSpPr/>
          <p:nvPr/>
        </p:nvSpPr>
        <p:spPr>
          <a:xfrm>
            <a:off x="5215720" y="4128441"/>
            <a:ext cx="593853" cy="591356"/>
          </a:xfrm>
          <a:prstGeom prst="ellipse">
            <a:avLst/>
          </a:prstGeom>
          <a:solidFill>
            <a:schemeClr val="bg1"/>
          </a:solid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F1613F"/>
                </a:solidFill>
                <a:latin typeface="Poppins SemiBold"/>
                <a:cs typeface="Poppins SemiBold"/>
              </a:rPr>
              <a:t>L</a:t>
            </a:r>
          </a:p>
        </p:txBody>
      </p:sp>
      <p:sp>
        <p:nvSpPr>
          <p:cNvPr id="22" name="Rectangle 1">
            <a:extLst>
              <a:ext uri="{FF2B5EF4-FFF2-40B4-BE49-F238E27FC236}">
                <a16:creationId xmlns:a16="http://schemas.microsoft.com/office/drawing/2014/main" id="{601D674B-FDB5-D222-97CF-E4C425DC1FBF}"/>
              </a:ext>
            </a:extLst>
          </p:cNvPr>
          <p:cNvSpPr/>
          <p:nvPr/>
        </p:nvSpPr>
        <p:spPr>
          <a:xfrm>
            <a:off x="7947418" y="4128440"/>
            <a:ext cx="593853" cy="591356"/>
          </a:xfrm>
          <a:prstGeom prst="ellipse">
            <a:avLst/>
          </a:prstGeom>
          <a:solidFill>
            <a:schemeClr val="bg1"/>
          </a:solid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F1613F"/>
                </a:solidFill>
                <a:latin typeface="Poppins SemiBold"/>
                <a:cs typeface="Poppins SemiBold"/>
              </a:rPr>
              <a:t>L</a:t>
            </a:r>
          </a:p>
        </p:txBody>
      </p:sp>
      <p:sp>
        <p:nvSpPr>
          <p:cNvPr id="23" name="Rectangle 1">
            <a:extLst>
              <a:ext uri="{FF2B5EF4-FFF2-40B4-BE49-F238E27FC236}">
                <a16:creationId xmlns:a16="http://schemas.microsoft.com/office/drawing/2014/main" id="{A9C747A7-4852-6C48-F223-537BA45EFC3D}"/>
              </a:ext>
            </a:extLst>
          </p:cNvPr>
          <p:cNvSpPr/>
          <p:nvPr/>
        </p:nvSpPr>
        <p:spPr>
          <a:xfrm>
            <a:off x="2512777" y="5451158"/>
            <a:ext cx="593853" cy="591356"/>
          </a:xfrm>
          <a:prstGeom prst="ellipse">
            <a:avLst/>
          </a:prstGeom>
          <a:solidFill>
            <a:schemeClr val="bg1"/>
          </a:solid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F1613F"/>
                </a:solidFill>
                <a:latin typeface="Poppins SemiBold"/>
                <a:cs typeface="Poppins SemiBold"/>
              </a:rPr>
              <a:t>L</a:t>
            </a:r>
          </a:p>
        </p:txBody>
      </p:sp>
      <p:sp>
        <p:nvSpPr>
          <p:cNvPr id="24" name="Rectangle 1">
            <a:extLst>
              <a:ext uri="{FF2B5EF4-FFF2-40B4-BE49-F238E27FC236}">
                <a16:creationId xmlns:a16="http://schemas.microsoft.com/office/drawing/2014/main" id="{CB24A1CE-FDD9-3225-381D-1D31ACD17E1C}"/>
              </a:ext>
            </a:extLst>
          </p:cNvPr>
          <p:cNvSpPr/>
          <p:nvPr/>
        </p:nvSpPr>
        <p:spPr>
          <a:xfrm>
            <a:off x="7947418" y="5451158"/>
            <a:ext cx="593853" cy="591356"/>
          </a:xfrm>
          <a:prstGeom prst="ellipse">
            <a:avLst/>
          </a:prstGeom>
          <a:solidFill>
            <a:schemeClr val="bg1"/>
          </a:solid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F1613F"/>
                </a:solidFill>
                <a:latin typeface="Poppins SemiBold"/>
                <a:cs typeface="Poppins SemiBold"/>
              </a:rPr>
              <a:t>L</a:t>
            </a:r>
          </a:p>
        </p:txBody>
      </p:sp>
      <p:sp>
        <p:nvSpPr>
          <p:cNvPr id="12" name="Content Placeholder 2">
            <a:extLst>
              <a:ext uri="{FF2B5EF4-FFF2-40B4-BE49-F238E27FC236}">
                <a16:creationId xmlns:a16="http://schemas.microsoft.com/office/drawing/2014/main" id="{0F2D66C1-32FC-E7B9-453B-F432176CE34C}"/>
              </a:ext>
            </a:extLst>
          </p:cNvPr>
          <p:cNvSpPr txBox="1">
            <a:spLocks/>
          </p:cNvSpPr>
          <p:nvPr/>
        </p:nvSpPr>
        <p:spPr>
          <a:xfrm>
            <a:off x="8629848" y="2493891"/>
            <a:ext cx="3410388" cy="18556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a:latin typeface="Arial"/>
                <a:cs typeface="Arial"/>
              </a:rPr>
              <a:t>Talk to your partner.</a:t>
            </a:r>
            <a:endParaRPr lang="en-US" sz="2400">
              <a:latin typeface="Arial"/>
              <a:cs typeface="Arial"/>
            </a:endParaRPr>
          </a:p>
          <a:p>
            <a:pPr marL="0" indent="0" algn="ctr">
              <a:buNone/>
            </a:pPr>
            <a:r>
              <a:rPr lang="en-GB" sz="2400">
                <a:latin typeface="Arial"/>
                <a:cs typeface="Arial"/>
              </a:rPr>
              <a:t>Which government is responsible?</a:t>
            </a:r>
          </a:p>
          <a:p>
            <a:pPr marL="0" indent="0">
              <a:buNone/>
            </a:pPr>
            <a:endParaRPr lang="en-GB">
              <a:latin typeface="Arial"/>
              <a:cs typeface="Arial"/>
            </a:endParaRPr>
          </a:p>
          <a:p>
            <a:pPr marL="0" indent="0">
              <a:buNone/>
            </a:pPr>
            <a:endParaRPr lang="en-GB">
              <a:latin typeface="Arial"/>
              <a:cs typeface="Arial"/>
            </a:endParaRPr>
          </a:p>
        </p:txBody>
      </p:sp>
      <p:sp>
        <p:nvSpPr>
          <p:cNvPr id="16" name="Rectangle 15">
            <a:extLst>
              <a:ext uri="{FF2B5EF4-FFF2-40B4-BE49-F238E27FC236}">
                <a16:creationId xmlns:a16="http://schemas.microsoft.com/office/drawing/2014/main" id="{3FB05EC9-55F9-2FFD-A126-E5EA6B165AFC}"/>
              </a:ext>
            </a:extLst>
          </p:cNvPr>
          <p:cNvSpPr/>
          <p:nvPr/>
        </p:nvSpPr>
        <p:spPr>
          <a:xfrm>
            <a:off x="9475734" y="3971773"/>
            <a:ext cx="1630978" cy="591356"/>
          </a:xfrm>
          <a:prstGeom prst="rect">
            <a:avLst/>
          </a:prstGeom>
          <a:solidFill>
            <a:schemeClr val="bg1"/>
          </a:solid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F1613F"/>
                </a:solidFill>
                <a:latin typeface="Poppins SemiBold"/>
                <a:cs typeface="Poppins SemiBold"/>
              </a:rPr>
              <a:t>Local</a:t>
            </a:r>
          </a:p>
        </p:txBody>
      </p:sp>
      <p:sp>
        <p:nvSpPr>
          <p:cNvPr id="27" name="Rectangle 26">
            <a:extLst>
              <a:ext uri="{FF2B5EF4-FFF2-40B4-BE49-F238E27FC236}">
                <a16:creationId xmlns:a16="http://schemas.microsoft.com/office/drawing/2014/main" id="{BFD6BF5A-C320-4B57-23F9-B3FFEAA25578}"/>
              </a:ext>
            </a:extLst>
          </p:cNvPr>
          <p:cNvSpPr/>
          <p:nvPr/>
        </p:nvSpPr>
        <p:spPr>
          <a:xfrm>
            <a:off x="9473112" y="5197568"/>
            <a:ext cx="1630978" cy="591356"/>
          </a:xfrm>
          <a:prstGeom prst="rect">
            <a:avLst/>
          </a:prstGeom>
          <a:solidFill>
            <a:schemeClr val="bg1"/>
          </a:solid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4FC5B9"/>
                </a:solidFill>
                <a:latin typeface="Poppins SemiBold"/>
                <a:cs typeface="Poppins SemiBold"/>
              </a:rPr>
              <a:t>National</a:t>
            </a:r>
            <a:endParaRPr lang="en-US">
              <a:solidFill>
                <a:srgbClr val="4FC5B9"/>
              </a:solidFill>
            </a:endParaRPr>
          </a:p>
        </p:txBody>
      </p:sp>
      <p:sp>
        <p:nvSpPr>
          <p:cNvPr id="30" name="Content Placeholder 2">
            <a:extLst>
              <a:ext uri="{FF2B5EF4-FFF2-40B4-BE49-F238E27FC236}">
                <a16:creationId xmlns:a16="http://schemas.microsoft.com/office/drawing/2014/main" id="{142D8757-CAC7-5201-5D1C-B22AA3DA91FD}"/>
              </a:ext>
            </a:extLst>
          </p:cNvPr>
          <p:cNvSpPr txBox="1">
            <a:spLocks/>
          </p:cNvSpPr>
          <p:nvPr/>
        </p:nvSpPr>
        <p:spPr>
          <a:xfrm>
            <a:off x="10081960" y="4708004"/>
            <a:ext cx="606803" cy="41793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latin typeface="Arial"/>
                <a:cs typeface="Arial"/>
              </a:rPr>
              <a:t>or</a:t>
            </a:r>
            <a:endParaRPr lang="en-US"/>
          </a:p>
          <a:p>
            <a:pPr marL="0" indent="0">
              <a:buNone/>
            </a:pPr>
            <a:endParaRPr lang="en-GB">
              <a:latin typeface="Arial"/>
              <a:cs typeface="Arial"/>
            </a:endParaRPr>
          </a:p>
        </p:txBody>
      </p:sp>
    </p:spTree>
    <p:extLst>
      <p:ext uri="{BB962C8B-B14F-4D97-AF65-F5344CB8AC3E}">
        <p14:creationId xmlns:p14="http://schemas.microsoft.com/office/powerpoint/2010/main" val="294220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1000" fill="hold"/>
                                        <p:tgtEl>
                                          <p:spTgt spid="21"/>
                                        </p:tgtEl>
                                        <p:attrNameLst>
                                          <p:attrName>ppt_w</p:attrName>
                                        </p:attrNameLst>
                                      </p:cBhvr>
                                      <p:tavLst>
                                        <p:tav tm="0">
                                          <p:val>
                                            <p:fltVal val="0"/>
                                          </p:val>
                                        </p:tav>
                                        <p:tav tm="100000">
                                          <p:val>
                                            <p:strVal val="#ppt_w"/>
                                          </p:val>
                                        </p:tav>
                                      </p:tavLst>
                                    </p:anim>
                                    <p:anim calcmode="lin" valueType="num">
                                      <p:cBhvr>
                                        <p:cTn id="50" dur="1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1000" fill="hold"/>
                                        <p:tgtEl>
                                          <p:spTgt spid="22"/>
                                        </p:tgtEl>
                                        <p:attrNameLst>
                                          <p:attrName>ppt_w</p:attrName>
                                        </p:attrNameLst>
                                      </p:cBhvr>
                                      <p:tavLst>
                                        <p:tav tm="0">
                                          <p:val>
                                            <p:fltVal val="0"/>
                                          </p:val>
                                        </p:tav>
                                        <p:tav tm="100000">
                                          <p:val>
                                            <p:strVal val="#ppt_w"/>
                                          </p:val>
                                        </p:tav>
                                      </p:tavLst>
                                    </p:anim>
                                    <p:anim calcmode="lin" valueType="num">
                                      <p:cBhvr>
                                        <p:cTn id="56" dur="1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1000" fill="hold"/>
                                        <p:tgtEl>
                                          <p:spTgt spid="23"/>
                                        </p:tgtEl>
                                        <p:attrNameLst>
                                          <p:attrName>ppt_w</p:attrName>
                                        </p:attrNameLst>
                                      </p:cBhvr>
                                      <p:tavLst>
                                        <p:tav tm="0">
                                          <p:val>
                                            <p:fltVal val="0"/>
                                          </p:val>
                                        </p:tav>
                                        <p:tav tm="100000">
                                          <p:val>
                                            <p:strVal val="#ppt_w"/>
                                          </p:val>
                                        </p:tav>
                                      </p:tavLst>
                                    </p:anim>
                                    <p:anim calcmode="lin" valueType="num">
                                      <p:cBhvr>
                                        <p:cTn id="62" dur="1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animBg="1"/>
      <p:bldP spid="15" grpId="0" animBg="1"/>
      <p:bldP spid="17" grpId="0" animBg="1"/>
      <p:bldP spid="18" grpId="0" animBg="1"/>
      <p:bldP spid="19" grpId="0" animBg="1"/>
      <p:bldP spid="20" grpId="0" animBg="1"/>
      <p:bldP spid="21" grpId="0" animBg="1"/>
      <p:bldP spid="22" grpId="0" animBg="1"/>
      <p:bldP spid="23"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1C7568EC5AA644A4E9847DAEDC84D0" ma:contentTypeVersion="17" ma:contentTypeDescription="Create a new document." ma:contentTypeScope="" ma:versionID="4c36494f8f198bace296137fb3023364">
  <xsd:schema xmlns:xsd="http://www.w3.org/2001/XMLSchema" xmlns:xs="http://www.w3.org/2001/XMLSchema" xmlns:p="http://schemas.microsoft.com/office/2006/metadata/properties" xmlns:ns2="78cbfd63-0c0c-4a40-b6c2-91397a63e293" xmlns:ns3="5aa87c49-2c72-4e82-8118-859c387cbb83" targetNamespace="http://schemas.microsoft.com/office/2006/metadata/properties" ma:root="true" ma:fieldsID="d917ff9941920424298f2516d1be8eeb" ns2:_="" ns3:_="">
    <xsd:import namespace="78cbfd63-0c0c-4a40-b6c2-91397a63e293"/>
    <xsd:import namespace="5aa87c49-2c72-4e82-8118-859c387cbb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bfd63-0c0c-4a40-b6c2-91397a63e2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384c4c-9704-46bd-9fbe-cc5170dd740d"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Sign-off status" ma:internalName="_x0024_Resources_x003a_core_x002c_Signoff_Status">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a87c49-2c72-4e82-8118-859c387cbb8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0fec1b0-5220-4cae-8c34-67c9ade9cdf4}" ma:internalName="TaxCatchAll" ma:showField="CatchAllData" ma:web="5aa87c49-2c72-4e82-8118-859c387cbb8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78cbfd63-0c0c-4a40-b6c2-91397a63e293" xsi:nil="true"/>
    <lcf76f155ced4ddcb4097134ff3c332f xmlns="78cbfd63-0c0c-4a40-b6c2-91397a63e293">
      <Terms xmlns="http://schemas.microsoft.com/office/infopath/2007/PartnerControls"/>
    </lcf76f155ced4ddcb4097134ff3c332f>
    <TaxCatchAll xmlns="5aa87c49-2c72-4e82-8118-859c387cbb8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7B2DD4-32DB-4B7D-ABD1-D50080285638}">
  <ds:schemaRefs>
    <ds:schemaRef ds:uri="5aa87c49-2c72-4e82-8118-859c387cbb83"/>
    <ds:schemaRef ds:uri="78cbfd63-0c0c-4a40-b6c2-91397a63e2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16C33C4-C77B-4F73-9866-8848DA3C38EA}">
  <ds:schemaRefs>
    <ds:schemaRef ds:uri="5aa87c49-2c72-4e82-8118-859c387cbb83"/>
    <ds:schemaRef ds:uri="78cbfd63-0c0c-4a40-b6c2-91397a63e29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023A48A-1E0B-4F91-91D3-BF6D9E3503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20</Slides>
  <Notes>20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4</cp:revision>
  <dcterms:created xsi:type="dcterms:W3CDTF">2025-10-29T09:37:42Z</dcterms:created>
  <dcterms:modified xsi:type="dcterms:W3CDTF">2025-11-20T14:59:56Z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0x010100841C7568EC5AA644A4E9847DAEDC84D0</vt:lpwstr>
  </property>
  <property fmtid="{D5CDD505-2E9C-101B-9397-08002B2CF9AE}" pid="3" name="MediaServiceImageTags">
    <vt:lpwstr/>
  </property>
</Properties>
</file>