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4" r:id="rId5"/>
    <p:sldId id="317" r:id="rId6"/>
    <p:sldId id="301" r:id="rId7"/>
    <p:sldId id="328" r:id="rId8"/>
    <p:sldId id="324" r:id="rId9"/>
    <p:sldId id="303" r:id="rId10"/>
    <p:sldId id="279" r:id="rId11"/>
    <p:sldId id="294" r:id="rId12"/>
    <p:sldId id="312" r:id="rId13"/>
    <p:sldId id="325" r:id="rId14"/>
    <p:sldId id="313" r:id="rId15"/>
    <p:sldId id="330" r:id="rId16"/>
    <p:sldId id="329" r:id="rId17"/>
    <p:sldId id="332" r:id="rId18"/>
    <p:sldId id="333" r:id="rId19"/>
    <p:sldId id="318" r:id="rId20"/>
    <p:sldId id="327" r:id="rId21"/>
    <p:sldId id="326"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C5B9"/>
    <a:srgbClr val="F1613F"/>
    <a:srgbClr val="F7DB15"/>
    <a:srgbClr val="E60073"/>
    <a:srgbClr val="0063BA"/>
    <a:srgbClr val="3D843F"/>
    <a:srgbClr val="79B82B"/>
    <a:srgbClr val="F8A11B"/>
    <a:srgbClr val="D50000"/>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7EA22-33DE-2522-0AF8-CB79EECBBB64}" v="65" dt="2025-11-20T14:00:14.100"/>
    <p1510:client id="{1C14E426-C868-8FD1-2733-0FBB5E634E70}" v="265" dt="2025-11-20T11:02:22.108"/>
    <p1510:client id="{4BDA670E-5790-77D0-E960-690933297018}" v="13" dt="2025-11-18T16:39:06.010"/>
    <p1510:client id="{4F4F9F86-807A-8B82-DFBC-BDD877AA7D92}" v="18" dt="2025-11-20T14:44:50.918"/>
    <p1510:client id="{60DEA34E-AC67-1C99-D51C-6BAF1F31E33C}" v="2041" dt="2025-11-18T19:19:42.020"/>
    <p1510:client id="{6BE54630-3229-4571-1F55-75A92657A2F8}" v="1576" dt="2025-11-19T07:10:55.352"/>
    <p1510:client id="{78EE2D6F-59CC-4A6F-5CB1-FCB0B48735FA}" v="10" dt="2025-11-20T12:23:10.255"/>
    <p1510:client id="{87050485-33DE-3501-4429-A25AC8E90B91}" v="6" dt="2025-11-19T10:22:33.352"/>
    <p1510:client id="{940DEAF2-808B-A28F-3DAF-96E6FAB570B7}" v="21" dt="2025-11-20T12:06:52.034"/>
    <p1510:client id="{9D3E951E-5589-88D1-A4AB-7A94C9F9E228}" v="115" dt="2025-11-20T06:35:34.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11/20/2025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ngcitizens.org/bigdemocracy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oreincommon.org.uk/media/qitbuhbn/sunday-times-16-17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arliament.uk/site-information/glossary/manifest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fcom.org.uk/siteassets/resources/documents/research-and-data/media-literacy-research/making-sense-of-media/dis-and-mis-information-research/mis-and-disinformation-report.pdf?v=38606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ssets.publishing.service.gov.uk/media/5a7585a1ed915d731495a9dd/KS4_English_PoS_FINAL_170714.pdf" TargetMode="External"/><Relationship Id="rId5" Type="http://schemas.openxmlformats.org/officeDocument/2006/relationships/hyperlink" Target="https://assets.publishing.service.gov.uk/media/5f324f7ad3bf7f1b1ea28dca/SECONDARY_national_curriculum_-_Citizenship.pdf" TargetMode="External"/><Relationship Id="rId4" Type="http://schemas.openxmlformats.org/officeDocument/2006/relationships/hyperlink" Target="https://assets.publishing.service.gov.uk/media/5a758c9540f0b6397f35f469/SMSC_Guidance_Maintained_School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mbers.parliament.uk/parties/comm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oreincommon.org.uk/media/qitbuhbn/sunday-times-16-17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The Big Democracy Lesson: Key Stage 4/5 Lesson Plan &amp; Slides</a:t>
            </a:r>
          </a:p>
          <a:p>
            <a:br>
              <a:rPr lang="en-GB">
                <a:ea typeface="Calibri"/>
                <a:cs typeface="+mn-lt"/>
              </a:rPr>
            </a:br>
            <a:r>
              <a:rPr lang="en-GB"/>
              <a:t>For more Big Democracy Lesson resources and information, </a:t>
            </a:r>
            <a:r>
              <a:rPr lang="en-GB">
                <a:solidFill>
                  <a:srgbClr val="000000"/>
                </a:solidFill>
              </a:rPr>
              <a:t>please head to </a:t>
            </a:r>
            <a:r>
              <a:rPr lang="en-GB">
                <a:hlinkClick r:id="rId3"/>
              </a:rPr>
              <a:t>www.youngcitizens.org/bigdemocracylesson</a:t>
            </a:r>
            <a:r>
              <a:rPr lang="en-GB">
                <a:solidFill>
                  <a:srgbClr val="000000"/>
                </a:solidFill>
              </a:rPr>
              <a:t> </a:t>
            </a:r>
            <a:br>
              <a:rPr lang="en-GB">
                <a:cs typeface="+mn-lt"/>
              </a:rPr>
            </a:br>
            <a:endParaRPr lang="en-GB">
              <a:solidFill>
                <a:srgbClr val="444444"/>
              </a:solidFill>
              <a:ea typeface="Calibri"/>
              <a:cs typeface="Calibri"/>
            </a:endParaRPr>
          </a:p>
          <a:p>
            <a:r>
              <a:rPr lang="en-GB"/>
              <a:t>To find out more information about Young Citizens, find out more on our website at </a:t>
            </a:r>
            <a:r>
              <a:rPr lang="en-GB">
                <a:solidFill>
                  <a:srgbClr val="444444"/>
                </a:solidFill>
                <a:hlinkClick r:id="rId4"/>
              </a:rPr>
              <a:t>www.youngcitizens.org</a:t>
            </a:r>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10723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C8C8-A230-312D-0129-11D0103C2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3903E-71F9-6E9A-7997-6DD659313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46719-36B7-B1AF-2DF5-9A811C92BF88}"/>
              </a:ext>
            </a:extLst>
          </p:cNvPr>
          <p:cNvSpPr>
            <a:spLocks noGrp="1"/>
          </p:cNvSpPr>
          <p:nvPr>
            <p:ph type="body" idx="1"/>
          </p:nvPr>
        </p:nvSpPr>
        <p:spPr/>
        <p:txBody>
          <a:bodyPr/>
          <a:lstStyle/>
          <a:p>
            <a:r>
              <a:rPr lang="en-US" b="1">
                <a:ea typeface="Calibri"/>
                <a:cs typeface="Calibri"/>
              </a:rPr>
              <a:t>Activity 1</a:t>
            </a:r>
            <a:endParaRPr lang="en-US">
              <a:ea typeface="Calibri"/>
              <a:cs typeface="Calibri"/>
            </a:endParaRPr>
          </a:p>
          <a:p>
            <a:r>
              <a:rPr lang="en-US" b="1">
                <a:ea typeface="Calibri"/>
                <a:cs typeface="+mn-lt"/>
              </a:rPr>
              <a:t>Spend 1-2 minutes on this slide</a:t>
            </a:r>
            <a:endParaRPr lang="en-US">
              <a:ea typeface="Calibri"/>
              <a:cs typeface="+mn-lt"/>
            </a:endParaRPr>
          </a:p>
          <a:p>
            <a:br>
              <a:rPr lang="en-US" b="1">
                <a:ea typeface="Calibri"/>
                <a:cs typeface="+mn-lt"/>
              </a:rPr>
            </a:br>
            <a:r>
              <a:rPr lang="en-US" b="1">
                <a:ea typeface="Calibri"/>
                <a:cs typeface="Calibri"/>
              </a:rPr>
              <a:t>Explain that:</a:t>
            </a:r>
            <a:r>
              <a:rPr lang="en-US">
                <a:ea typeface="Calibri"/>
                <a:cs typeface="Calibri"/>
              </a:rPr>
              <a:t> These issues represent a selection of those chosen by two groups, 16-17 year olds and over 18's, in </a:t>
            </a:r>
            <a:r>
              <a:rPr lang="en-US"/>
              <a:t>More in Common's August 2025 polling for The Sunday Times. For a more comprehensive activity – you may want to share Slide 35 of The Sunday Times polling presentation deck which includes a full breakdown of all of the issues. You can see the full data here: </a:t>
            </a:r>
            <a:r>
              <a:rPr lang="en-US">
                <a:hlinkClick r:id="rId3"/>
              </a:rPr>
              <a:t>https://www.moreincommon.org.uk/media/qitbuhbn/sunday-times-16-17s.pdf</a:t>
            </a:r>
            <a:r>
              <a:rPr lang="en-US"/>
              <a:t>.</a:t>
            </a:r>
            <a:endParaRPr lang="en-US">
              <a:ea typeface="Calibri"/>
              <a:cs typeface="Calibri"/>
            </a:endParaRPr>
          </a:p>
          <a:p>
            <a:endParaRPr lang="en-US"/>
          </a:p>
          <a:p>
            <a:r>
              <a:rPr lang="en-US" b="1"/>
              <a:t>What is Polling? </a:t>
            </a:r>
            <a:r>
              <a:rPr lang="en-US"/>
              <a:t>Polling is when researchers ask a sample of people questions to find out what they think about certain topics. It gives us an idea of    trends and patterns in opinions, but it’s based on a sample, not every single person. It does not mean that </a:t>
            </a:r>
            <a:r>
              <a:rPr lang="en-US" i="1"/>
              <a:t>all</a:t>
            </a:r>
            <a:r>
              <a:rPr lang="en-US"/>
              <a:t> young people think the same way. It shows what a group of people said at one point in time – opinions can change.</a:t>
            </a:r>
            <a:endParaRPr lang="en-US">
              <a:ea typeface="Calibri"/>
              <a:cs typeface="Calibri"/>
            </a:endParaRPr>
          </a:p>
          <a:p>
            <a:endParaRPr lang="en-US"/>
          </a:p>
          <a:p>
            <a:r>
              <a:rPr lang="en-US" b="1"/>
              <a:t>Handling controversial opinions in the classroom:</a:t>
            </a:r>
            <a:r>
              <a:rPr lang="en-US"/>
              <a:t> Remind students that everyone is entitled to their opinion, but all views must be shared respectfully. If a controversial point arises, acknowledge it calmly and steer the discussion back to the learning objective by asking for reasons and evidence. Encourage phrases like “I see it differently because…” or “Can you explain why you think that?” to keep the conversation constructive. Ask them to reflect "Is that a fact or an opinion?".</a:t>
            </a:r>
            <a:endParaRPr lang="en-US">
              <a:ea typeface="Calibri"/>
              <a:cs typeface="+mn-lt"/>
            </a:endParaRPr>
          </a:p>
        </p:txBody>
      </p:sp>
      <p:sp>
        <p:nvSpPr>
          <p:cNvPr id="4" name="Slide Number Placeholder 3">
            <a:extLst>
              <a:ext uri="{FF2B5EF4-FFF2-40B4-BE49-F238E27FC236}">
                <a16:creationId xmlns:a16="http://schemas.microsoft.com/office/drawing/2014/main" id="{782A3049-CE60-699D-0F65-93204CD2E90E}"/>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418172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0A487-7414-D674-5488-56158852F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AF984-CF58-4D85-260F-B7370A595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264BD-D46A-5C6D-61F1-69C4895B863D}"/>
              </a:ext>
            </a:extLst>
          </p:cNvPr>
          <p:cNvSpPr>
            <a:spLocks noGrp="1"/>
          </p:cNvSpPr>
          <p:nvPr>
            <p:ph type="body" idx="1"/>
          </p:nvPr>
        </p:nvSpPr>
        <p:spPr/>
        <p:txBody>
          <a:bodyPr/>
          <a:lstStyle/>
          <a:p>
            <a:r>
              <a:rPr lang="en-US" b="1">
                <a:ea typeface="Calibri"/>
                <a:cs typeface="Calibri"/>
              </a:rPr>
              <a:t>Activity 1</a:t>
            </a:r>
            <a:endParaRPr lang="en-US">
              <a:ea typeface="Calibri"/>
              <a:cs typeface="Calibri"/>
            </a:endParaRPr>
          </a:p>
          <a:p>
            <a:r>
              <a:rPr lang="en-US" b="1">
                <a:ea typeface="Calibri"/>
                <a:cs typeface="+mn-lt"/>
              </a:rPr>
              <a:t>Spend 1-2 minutes on this slide </a:t>
            </a:r>
            <a:br>
              <a:rPr lang="en-US" b="1">
                <a:ea typeface="Calibri"/>
                <a:cs typeface="+mn-lt"/>
              </a:rPr>
            </a:br>
            <a:br>
              <a:rPr lang="en-US" b="1">
                <a:ea typeface="Calibri"/>
                <a:cs typeface="+mn-lt"/>
              </a:rPr>
            </a:br>
            <a:r>
              <a:rPr lang="en-US"/>
              <a:t>Ask students to reflect how they would go about making their choice. Encourage them to think beyond personal preference and consider what influences voting decisions. </a:t>
            </a:r>
            <a:br>
              <a:rPr lang="en-US">
                <a:ea typeface="Calibri"/>
                <a:cs typeface="+mn-lt"/>
              </a:rPr>
            </a:br>
            <a:br>
              <a:rPr lang="en-US">
                <a:ea typeface="Calibri"/>
                <a:cs typeface="+mn-lt"/>
              </a:rPr>
            </a:br>
            <a:r>
              <a:rPr lang="en-US" b="1">
                <a:ea typeface="Calibri"/>
                <a:cs typeface="Calibri"/>
              </a:rPr>
              <a:t>Extension:</a:t>
            </a:r>
            <a:endParaRPr lang="en-US">
              <a:ea typeface="Calibri"/>
              <a:cs typeface="Calibri"/>
            </a:endParaRPr>
          </a:p>
          <a:p>
            <a:pPr marL="171450" indent="-171450">
              <a:buFont typeface="Arial"/>
              <a:buChar char="•"/>
            </a:pPr>
            <a:r>
              <a:rPr lang="en-US"/>
              <a:t>What are the </a:t>
            </a:r>
            <a:r>
              <a:rPr lang="en-US" b="1"/>
              <a:t>benefits</a:t>
            </a:r>
            <a:r>
              <a:rPr lang="en-US"/>
              <a:t> of relying on these factors?</a:t>
            </a:r>
            <a:endParaRPr lang="en-US">
              <a:ea typeface="Calibri"/>
              <a:cs typeface="Calibri"/>
            </a:endParaRPr>
          </a:p>
          <a:p>
            <a:pPr marL="171450" indent="-171450">
              <a:buFont typeface="Arial"/>
              <a:buChar char="•"/>
            </a:pPr>
            <a:r>
              <a:rPr lang="en-US"/>
              <a:t>What are the </a:t>
            </a:r>
            <a:r>
              <a:rPr lang="en-US" b="1"/>
              <a:t>drawbacks</a:t>
            </a:r>
            <a:r>
              <a:rPr lang="en-US"/>
              <a:t>?</a:t>
            </a:r>
            <a:endParaRPr lang="en-US">
              <a:ea typeface="Calibri"/>
              <a:cs typeface="Calibri"/>
            </a:endParaRPr>
          </a:p>
          <a:p>
            <a:r>
              <a:rPr lang="en-US"/>
              <a:t> </a:t>
            </a:r>
            <a:r>
              <a:rPr lang="en-US" i="1"/>
              <a:t>(Example: Listening to family might help you feel confident, but could limit your own research.)</a:t>
            </a:r>
            <a:endParaRPr lang="en-US"/>
          </a:p>
          <a:p>
            <a:pPr marL="171450" indent="-171450">
              <a:buFont typeface="Arial"/>
              <a:buChar char="•"/>
            </a:pPr>
            <a:r>
              <a:rPr lang="en-US"/>
              <a:t>“The factor that influences me most is ______ because ______.”</a:t>
            </a:r>
            <a:endParaRPr lang="en-US">
              <a:ea typeface="Calibri"/>
              <a:cs typeface="Calibri"/>
            </a:endParaRPr>
          </a:p>
          <a:p>
            <a:pPr marL="171450" indent="-171450">
              <a:buFont typeface="Arial"/>
              <a:buChar char="•"/>
            </a:pPr>
            <a:r>
              <a:rPr lang="en-US"/>
              <a:t>“A benefit of this is ______, but a drawback could be ______.”</a:t>
            </a:r>
            <a:endParaRPr lang="en-US">
              <a:ea typeface="Calibri"/>
              <a:cs typeface="Calibri"/>
            </a:endParaRPr>
          </a:p>
          <a:p>
            <a:endParaRPr lang="en-US">
              <a:ea typeface="Calibri" panose="020F0502020204030204"/>
              <a:cs typeface="+mn-lt"/>
            </a:endParaRPr>
          </a:p>
        </p:txBody>
      </p:sp>
      <p:sp>
        <p:nvSpPr>
          <p:cNvPr id="4" name="Slide Number Placeholder 3">
            <a:extLst>
              <a:ext uri="{FF2B5EF4-FFF2-40B4-BE49-F238E27FC236}">
                <a16:creationId xmlns:a16="http://schemas.microsoft.com/office/drawing/2014/main" id="{B848C6A3-5BE5-9D17-091D-B6C458BB7D37}"/>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117041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AF90-2B0B-0223-C38B-8CC6AD1CC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28032-3C75-A222-3013-A83A332F6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E404A-550B-9CD8-40E1-868C50FC3DFB}"/>
              </a:ext>
            </a:extLst>
          </p:cNvPr>
          <p:cNvSpPr>
            <a:spLocks noGrp="1"/>
          </p:cNvSpPr>
          <p:nvPr>
            <p:ph type="body" idx="1"/>
          </p:nvPr>
        </p:nvSpPr>
        <p:spPr/>
        <p:txBody>
          <a:bodyPr/>
          <a:lstStyle/>
          <a:p>
            <a:r>
              <a:rPr lang="en-US" b="1">
                <a:ea typeface="Calibri"/>
                <a:cs typeface="Calibri"/>
              </a:rPr>
              <a:t>Activity 2</a:t>
            </a:r>
          </a:p>
          <a:p>
            <a:r>
              <a:rPr lang="en-US" b="1">
                <a:ea typeface="Calibri"/>
                <a:cs typeface="Calibri"/>
              </a:rPr>
              <a:t>Spend 1 minute on this slide</a:t>
            </a:r>
          </a:p>
          <a:p>
            <a:endParaRPr lang="en-US"/>
          </a:p>
          <a:p>
            <a:r>
              <a:rPr lang="en-US"/>
              <a:t>Please note: The covers of manifestos here are shown for illustrative and education purposes and are not endorsements of the parties represented. </a:t>
            </a:r>
            <a:br>
              <a:rPr lang="en-US" b="1">
                <a:ea typeface="Calibri"/>
                <a:cs typeface="+mn-lt"/>
              </a:rPr>
            </a:br>
            <a:br>
              <a:rPr lang="en-US" b="1">
                <a:ea typeface="Calibri"/>
                <a:cs typeface="+mn-lt"/>
              </a:rPr>
            </a:br>
            <a:r>
              <a:rPr lang="en-US" b="1">
                <a:ea typeface="Calibri"/>
                <a:cs typeface="Calibri"/>
              </a:rPr>
              <a:t>Activity Notes:</a:t>
            </a:r>
            <a:endParaRPr lang="en-US">
              <a:ea typeface="Calibri"/>
              <a:cs typeface="Calibri"/>
            </a:endParaRPr>
          </a:p>
          <a:p>
            <a:pPr marL="171450" indent="-171450">
              <a:buFont typeface="Arial"/>
              <a:buChar char="•"/>
            </a:pPr>
            <a:r>
              <a:rPr lang="en-US">
                <a:ea typeface="Calibri"/>
                <a:cs typeface="Calibri"/>
              </a:rPr>
              <a:t>We've used the UK Parliament definition of manifesto here: </a:t>
            </a:r>
            <a:r>
              <a:rPr lang="en-US">
                <a:hlinkClick r:id="rId3"/>
              </a:rPr>
              <a:t>https://www.parliament.uk/site-information/glossary/manifesto/</a:t>
            </a:r>
            <a:br>
              <a:rPr lang="en-US">
                <a:ea typeface="Calibri"/>
                <a:cs typeface="+mn-lt"/>
              </a:rPr>
            </a:br>
            <a:endParaRPr lang="en-US">
              <a:hlinkClick r:id="rId3"/>
            </a:endParaRPr>
          </a:p>
          <a:p>
            <a:r>
              <a:rPr lang="en-US"/>
              <a:t>Extension discussion prompts:</a:t>
            </a:r>
            <a:br>
              <a:rPr lang="en-US">
                <a:ea typeface="Calibri"/>
                <a:cs typeface="+mn-lt"/>
              </a:rPr>
            </a:br>
            <a:r>
              <a:rPr lang="en-US"/>
              <a:t>Why do parties publish manifestos? </a:t>
            </a:r>
            <a:r>
              <a:rPr lang="en-US" i="1"/>
              <a:t>To explain their policies and priorities to voters and outline what they would do if elected.</a:t>
            </a:r>
            <a:br>
              <a:rPr lang="en-US">
                <a:cs typeface="+mn-lt"/>
              </a:rPr>
            </a:br>
            <a:r>
              <a:rPr lang="en-US"/>
              <a:t>How do design elements (</a:t>
            </a:r>
            <a:r>
              <a:rPr lang="en-US" err="1"/>
              <a:t>colours</a:t>
            </a:r>
            <a:r>
              <a:rPr lang="en-US"/>
              <a:t>, slogans) influence voters? </a:t>
            </a:r>
            <a:r>
              <a:rPr lang="en-US" i="1"/>
              <a:t>They can help create a clear identity and make the message memorable.</a:t>
            </a:r>
            <a:endParaRPr lang="en-US" i="1">
              <a:ea typeface="Calibri" panose="020F0502020204030204"/>
              <a:cs typeface="Calibri" panose="020F0502020204030204"/>
            </a:endParaRPr>
          </a:p>
          <a:p>
            <a:r>
              <a:rPr lang="en-US"/>
              <a:t>Why might promises differ between parties? </a:t>
            </a:r>
            <a:r>
              <a:rPr lang="en-US" i="1"/>
              <a:t>Parties often have different priorities, values, and ideas about how to address issues.</a:t>
            </a:r>
            <a:br>
              <a:rPr lang="en-US" i="1">
                <a:ea typeface="Calibri"/>
                <a:cs typeface="+mn-lt"/>
              </a:rPr>
            </a:br>
            <a:br>
              <a:rPr lang="en-US" i="1">
                <a:ea typeface="Calibri"/>
                <a:cs typeface="+mn-lt"/>
              </a:rPr>
            </a:br>
            <a:r>
              <a:rPr lang="en-US"/>
              <a:t>Explain that students will now create their own manifestos: </a:t>
            </a:r>
            <a:endParaRPr lang="en-US" i="1">
              <a:ea typeface="Calibri"/>
              <a:cs typeface="Calibri"/>
            </a:endParaRPr>
          </a:p>
          <a:p>
            <a:pPr marL="171450" indent="-171450">
              <a:buFont typeface="Arial"/>
              <a:buChar char="•"/>
            </a:pPr>
            <a:r>
              <a:rPr lang="en-US"/>
              <a:t>They should think about their priorities for young people and issues they believe matter most.</a:t>
            </a:r>
            <a:endParaRPr lang="en-US">
              <a:ea typeface="Calibri"/>
              <a:cs typeface="Calibri"/>
            </a:endParaRPr>
          </a:p>
          <a:p>
            <a:pPr marL="171450" indent="-171450">
              <a:buFont typeface="Arial"/>
              <a:buChar char="•"/>
            </a:pPr>
            <a:r>
              <a:rPr lang="en-US"/>
              <a:t>Encourage creativity but also clarity - manifestos should be persuasive and realistic.</a:t>
            </a:r>
            <a:br>
              <a:rPr lang="en-US">
                <a:ea typeface="Calibri"/>
                <a:cs typeface="+mn-lt"/>
              </a:rPr>
            </a:br>
            <a:endParaRPr lang="en-US">
              <a:ea typeface="Calibri"/>
              <a:cs typeface="+mn-lt"/>
            </a:endParaRPr>
          </a:p>
        </p:txBody>
      </p:sp>
      <p:sp>
        <p:nvSpPr>
          <p:cNvPr id="4" name="Slide Number Placeholder 3">
            <a:extLst>
              <a:ext uri="{FF2B5EF4-FFF2-40B4-BE49-F238E27FC236}">
                <a16:creationId xmlns:a16="http://schemas.microsoft.com/office/drawing/2014/main" id="{93DC2E5E-4065-A23B-B4AE-FB4A64C49F32}"/>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62139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46EC-192D-5CEB-05A0-047809BA3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F84F1-2435-2316-12B7-F335B7247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8F817-DC57-7C17-F3B0-CEA745A42684}"/>
              </a:ext>
            </a:extLst>
          </p:cNvPr>
          <p:cNvSpPr>
            <a:spLocks noGrp="1"/>
          </p:cNvSpPr>
          <p:nvPr>
            <p:ph type="body" idx="1"/>
          </p:nvPr>
        </p:nvSpPr>
        <p:spPr/>
        <p:txBody>
          <a:bodyPr/>
          <a:lstStyle/>
          <a:p>
            <a:r>
              <a:rPr lang="en-US" b="1">
                <a:ea typeface="Calibri"/>
                <a:cs typeface="Calibri"/>
              </a:rPr>
              <a:t>Activity 2</a:t>
            </a:r>
          </a:p>
          <a:p>
            <a:r>
              <a:rPr lang="en-US" b="1">
                <a:ea typeface="Calibri"/>
                <a:cs typeface="Calibri"/>
              </a:rPr>
              <a:t>For the 45 minute lesson spend 15 minutes on this slide </a:t>
            </a:r>
          </a:p>
          <a:p>
            <a:r>
              <a:rPr lang="en-US" b="1">
                <a:ea typeface="Calibri"/>
                <a:cs typeface="Calibri"/>
              </a:rPr>
              <a:t>For the 60 minute lesson spend 25 minutes on this slide</a:t>
            </a:r>
          </a:p>
          <a:p>
            <a:endParaRPr lang="en-US" b="1">
              <a:ea typeface="Calibri"/>
              <a:cs typeface="Calibri"/>
            </a:endParaRPr>
          </a:p>
          <a:p>
            <a:r>
              <a:rPr lang="en-US">
                <a:ea typeface="Calibri"/>
                <a:cs typeface="Calibri"/>
              </a:rPr>
              <a:t>Split the class into small groups.</a:t>
            </a:r>
            <a:endParaRPr lang="en-US"/>
          </a:p>
          <a:p>
            <a:endParaRPr lang="en-US">
              <a:ea typeface="Calibri"/>
              <a:cs typeface="Calibri"/>
            </a:endParaRPr>
          </a:p>
          <a:p>
            <a:r>
              <a:rPr lang="en-US">
                <a:ea typeface="Calibri"/>
                <a:cs typeface="Calibri"/>
              </a:rPr>
              <a:t>Each group should write their own manifesto.</a:t>
            </a:r>
          </a:p>
          <a:p>
            <a:endParaRPr lang="en-US">
              <a:ea typeface="Calibri"/>
              <a:cs typeface="Calibri"/>
            </a:endParaRPr>
          </a:p>
          <a:p>
            <a:r>
              <a:rPr lang="en-US">
                <a:ea typeface="Calibri"/>
                <a:cs typeface="Calibri"/>
              </a:rPr>
              <a:t>Explain that their manifesto should be based on the opinions of group members and written in persuasive language to encourage others to vote for their ideas.</a:t>
            </a:r>
            <a:endParaRPr lang="en-US">
              <a:ea typeface="Calibri"/>
              <a:cs typeface="+mn-lt"/>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7F1A175-BC27-0A7D-8427-2C72875460CF}"/>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90794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F9B9-000C-46E8-D70D-84CB9F409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5B8FD-D0B9-9FDE-D5C3-51BC236FC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FF7E2-47E6-DCDC-2FE0-F8C6152D7802}"/>
              </a:ext>
            </a:extLst>
          </p:cNvPr>
          <p:cNvSpPr>
            <a:spLocks noGrp="1"/>
          </p:cNvSpPr>
          <p:nvPr>
            <p:ph type="body" idx="1"/>
          </p:nvPr>
        </p:nvSpPr>
        <p:spPr/>
        <p:txBody>
          <a:bodyPr/>
          <a:lstStyle/>
          <a:p>
            <a:r>
              <a:rPr lang="en-US" b="1">
                <a:ea typeface="Calibri"/>
                <a:cs typeface="+mn-lt"/>
              </a:rPr>
              <a:t>Activity 3</a:t>
            </a:r>
            <a:endParaRPr lang="en-US">
              <a:ea typeface="Calibri"/>
              <a:cs typeface="+mn-lt"/>
            </a:endParaRPr>
          </a:p>
          <a:p>
            <a:r>
              <a:rPr lang="en-US" b="1">
                <a:ea typeface="Calibri"/>
                <a:cs typeface="+mn-lt"/>
              </a:rPr>
              <a:t>Spend 10 minutes on this slide</a:t>
            </a:r>
            <a:br>
              <a:rPr lang="en-US">
                <a:ea typeface="Calibri"/>
                <a:cs typeface="+mn-lt"/>
              </a:rPr>
            </a:br>
            <a:br>
              <a:rPr lang="en-US">
                <a:ea typeface="Calibri"/>
                <a:cs typeface="+mn-lt"/>
              </a:rPr>
            </a:br>
            <a:r>
              <a:rPr lang="en-US"/>
              <a:t>Ask students to reflect on: </a:t>
            </a:r>
            <a:br>
              <a:rPr lang="en-US">
                <a:ea typeface="Calibri"/>
                <a:cs typeface="+mn-lt"/>
              </a:rPr>
            </a:br>
            <a:br>
              <a:rPr lang="en-US">
                <a:cs typeface="+mn-lt"/>
              </a:rPr>
            </a:br>
            <a:r>
              <a:rPr lang="en-US" i="1"/>
              <a:t>What is misinformation? </a:t>
            </a:r>
            <a:r>
              <a:rPr lang="en-US"/>
              <a:t>Explain that misinformation is </a:t>
            </a:r>
            <a:r>
              <a:rPr lang="en-US" b="1"/>
              <a:t>false or inaccurate information shared without intent to deceive</a:t>
            </a:r>
            <a:r>
              <a:rPr lang="en-US"/>
              <a:t>.</a:t>
            </a:r>
            <a:br>
              <a:rPr lang="en-US">
                <a:cs typeface="+mn-lt"/>
              </a:rPr>
            </a:br>
            <a:r>
              <a:rPr lang="en-US" i="1"/>
              <a:t>How is it different from disinformation? </a:t>
            </a:r>
            <a:r>
              <a:rPr lang="en-US"/>
              <a:t>Disinformation is </a:t>
            </a:r>
            <a:r>
              <a:rPr lang="en-US" b="1"/>
              <a:t>deliberately false information intended to mislead or manipulate</a:t>
            </a:r>
            <a:r>
              <a:rPr lang="en-US"/>
              <a:t>.</a:t>
            </a:r>
            <a:br>
              <a:rPr lang="en-US">
                <a:ea typeface="Calibri"/>
                <a:cs typeface="+mn-lt"/>
              </a:rPr>
            </a:br>
            <a:br>
              <a:rPr lang="en-US">
                <a:cs typeface="+mn-lt"/>
              </a:rPr>
            </a:br>
            <a:r>
              <a:rPr lang="en-US" b="1"/>
              <a:t>Tip:</a:t>
            </a:r>
            <a:r>
              <a:rPr lang="en-US"/>
              <a:t> Use a quick example for each (e.g., someone sharing an incorrect fact they believe is true vs. a fake news article created to influence opinions).</a:t>
            </a:r>
            <a:br>
              <a:rPr lang="en-US">
                <a:ea typeface="Calibri"/>
                <a:cs typeface="+mn-lt"/>
              </a:rPr>
            </a:br>
            <a:endParaRPr lang="en-US">
              <a:ea typeface="Calibri" panose="020F0502020204030204"/>
              <a:cs typeface="Calibri" panose="020F0502020204030204"/>
            </a:endParaRPr>
          </a:p>
          <a:p>
            <a:r>
              <a:rPr lang="en-US"/>
              <a:t>Students pair up and rank the provided sources from </a:t>
            </a:r>
            <a:r>
              <a:rPr lang="en-US" b="1"/>
              <a:t>Least Reliable</a:t>
            </a:r>
            <a:r>
              <a:rPr lang="en-US"/>
              <a:t> to </a:t>
            </a:r>
            <a:r>
              <a:rPr lang="en-US" b="1"/>
              <a:t>Most Reliable</a:t>
            </a:r>
            <a:r>
              <a:rPr lang="en-US"/>
              <a:t>.</a:t>
            </a:r>
            <a:endParaRPr lang="en-US">
              <a:ea typeface="Calibri"/>
              <a:cs typeface="Calibri"/>
            </a:endParaRPr>
          </a:p>
          <a:p>
            <a:br>
              <a:rPr lang="en-US">
                <a:cs typeface="+mn-lt"/>
              </a:rPr>
            </a:br>
            <a:r>
              <a:rPr lang="en-US"/>
              <a:t>Encourage them to justify their rankings: </a:t>
            </a:r>
            <a:endParaRPr lang="en-US">
              <a:ea typeface="Calibri" panose="020F0502020204030204"/>
              <a:cs typeface="Calibri" panose="020F0502020204030204"/>
            </a:endParaRPr>
          </a:p>
          <a:p>
            <a:pPr marL="171450" indent="-171450">
              <a:buFont typeface="Arial"/>
              <a:buChar char="•"/>
            </a:pPr>
            <a:r>
              <a:rPr lang="en-US"/>
              <a:t>Consider factors like </a:t>
            </a:r>
            <a:r>
              <a:rPr lang="en-US" b="1"/>
              <a:t>authorship</a:t>
            </a:r>
            <a:r>
              <a:rPr lang="en-US"/>
              <a:t>, </a:t>
            </a:r>
            <a:r>
              <a:rPr lang="en-US" b="1"/>
              <a:t>bias</a:t>
            </a:r>
            <a:r>
              <a:rPr lang="en-US"/>
              <a:t>, </a:t>
            </a:r>
            <a:r>
              <a:rPr lang="en-US" b="1"/>
              <a:t>fact-checking</a:t>
            </a:r>
            <a:r>
              <a:rPr lang="en-US"/>
              <a:t>, and </a:t>
            </a:r>
            <a:r>
              <a:rPr lang="en-US" b="1"/>
              <a:t>accountability</a:t>
            </a:r>
            <a:r>
              <a:rPr lang="en-US"/>
              <a:t>.</a:t>
            </a:r>
            <a:endParaRPr lang="en-US">
              <a:ea typeface="Calibri"/>
              <a:cs typeface="Calibri"/>
            </a:endParaRPr>
          </a:p>
          <a:p>
            <a:pPr marL="171450" indent="-171450">
              <a:buFont typeface="Arial"/>
              <a:buChar char="•"/>
            </a:pPr>
            <a:r>
              <a:rPr lang="en-US"/>
              <a:t>Highlight that reliability is not always obvious—social media posts, blogs, and even some news outlets can vary widely.</a:t>
            </a:r>
            <a:br>
              <a:rPr lang="en-US">
                <a:ea typeface="Calibri"/>
                <a:cs typeface="+mn-lt"/>
              </a:rPr>
            </a:br>
            <a:endParaRPr lang="en-US">
              <a:ea typeface="Calibri"/>
              <a:cs typeface="Calibri"/>
            </a:endParaRPr>
          </a:p>
          <a:p>
            <a:r>
              <a:rPr lang="en-US">
                <a:ea typeface="Calibri"/>
                <a:cs typeface="Calibri"/>
              </a:rPr>
              <a:t>Extension Activity: Get your students to create a script for an informative video on identifying mis/disinformation online for their peers. How do they know? What can they do to check their sources? Why should people care especially around elections and voting?</a:t>
            </a:r>
          </a:p>
        </p:txBody>
      </p:sp>
      <p:sp>
        <p:nvSpPr>
          <p:cNvPr id="4" name="Slide Number Placeholder 3">
            <a:extLst>
              <a:ext uri="{FF2B5EF4-FFF2-40B4-BE49-F238E27FC236}">
                <a16:creationId xmlns:a16="http://schemas.microsoft.com/office/drawing/2014/main" id="{0ABB6DE4-BBD4-C773-EEC0-FEEDC2C9F302}"/>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79133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013F-8F8E-C619-0CD5-066F33E86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2098B-1689-2A5B-C5D8-354A2D950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5B456-8C7D-D1FE-60FA-2EEBED79058B}"/>
              </a:ext>
            </a:extLst>
          </p:cNvPr>
          <p:cNvSpPr>
            <a:spLocks noGrp="1"/>
          </p:cNvSpPr>
          <p:nvPr>
            <p:ph type="body" idx="1"/>
          </p:nvPr>
        </p:nvSpPr>
        <p:spPr/>
        <p:txBody>
          <a:bodyPr/>
          <a:lstStyle/>
          <a:p>
            <a:r>
              <a:rPr lang="en-US" b="1">
                <a:ea typeface="Calibri"/>
                <a:cs typeface="+mn-lt"/>
              </a:rPr>
              <a:t>Activity 3</a:t>
            </a:r>
          </a:p>
          <a:p>
            <a:r>
              <a:rPr lang="en-US" b="1">
                <a:ea typeface="Calibri"/>
                <a:cs typeface="+mn-lt"/>
              </a:rPr>
              <a:t>Spend 10 minutes on this slide</a:t>
            </a:r>
          </a:p>
          <a:p>
            <a:endParaRPr lang="en-US">
              <a:ea typeface="Calibri"/>
              <a:cs typeface="+mn-lt"/>
            </a:endParaRPr>
          </a:p>
          <a:p>
            <a:r>
              <a:rPr lang="en-US">
                <a:ea typeface="Calibri"/>
                <a:cs typeface="+mn-lt"/>
              </a:rPr>
              <a:t>The facts on this slide are from: </a:t>
            </a:r>
            <a:r>
              <a:rPr lang="en-US"/>
              <a:t>Ofcom, Understanding misinformation: an exploration of UK adults' </a:t>
            </a:r>
            <a:r>
              <a:rPr lang="en-US" err="1"/>
              <a:t>behaviour</a:t>
            </a:r>
            <a:r>
              <a:rPr lang="en-US"/>
              <a:t> and attitudes </a:t>
            </a:r>
            <a:r>
              <a:rPr lang="en-US">
                <a:hlinkClick r:id="rId3"/>
              </a:rPr>
              <a:t>Mis and disinformation report</a:t>
            </a:r>
            <a:br>
              <a:rPr lang="en-US">
                <a:ea typeface="Calibri"/>
                <a:cs typeface="+mn-lt"/>
              </a:rPr>
            </a:br>
            <a:br>
              <a:rPr lang="en-US">
                <a:ea typeface="Calibri"/>
                <a:cs typeface="+mn-lt"/>
              </a:rPr>
            </a:br>
            <a:r>
              <a:rPr lang="en-US" b="1">
                <a:ea typeface="Calibri"/>
                <a:cs typeface="+mn-lt"/>
              </a:rPr>
              <a:t>Ofcom: </a:t>
            </a:r>
            <a:r>
              <a:rPr lang="en-US"/>
              <a:t>Ofcom is the UK’s communications regulator which means that it sets rules for companies that provide these services. It protects consumers from harmful or misleading content.</a:t>
            </a:r>
            <a:br>
              <a:rPr lang="en-US">
                <a:ea typeface="Calibri"/>
                <a:cs typeface="+mn-lt"/>
              </a:rPr>
            </a:br>
            <a:br>
              <a:rPr lang="en-US">
                <a:ea typeface="Calibri"/>
                <a:cs typeface="+mn-lt"/>
              </a:rPr>
            </a:br>
            <a:r>
              <a:rPr lang="en-US" b="1">
                <a:ea typeface="Calibri"/>
                <a:cs typeface="+mn-lt"/>
              </a:rPr>
              <a:t>Activity Notes:</a:t>
            </a:r>
            <a:br>
              <a:rPr lang="en-US" b="1">
                <a:cs typeface="+mn-lt"/>
              </a:rPr>
            </a:br>
            <a:br>
              <a:rPr lang="en-US" b="1">
                <a:cs typeface="+mn-lt"/>
              </a:rPr>
            </a:br>
            <a:r>
              <a:rPr lang="en-US" b="1"/>
              <a:t>Divide each table into two groups: </a:t>
            </a:r>
            <a:r>
              <a:rPr lang="en-US"/>
              <a:t>Group A: </a:t>
            </a:r>
            <a:r>
              <a:rPr lang="en-US" i="1"/>
              <a:t>Agree with the statement </a:t>
            </a:r>
            <a:r>
              <a:rPr lang="en-US"/>
              <a:t>Group B: </a:t>
            </a:r>
            <a:r>
              <a:rPr lang="en-US" i="1"/>
              <a:t>Disagree with the statement. </a:t>
            </a:r>
            <a:r>
              <a:rPr lang="en-US"/>
              <a:t>Remind them that good debaters should be able to argue both sides of the statement, regardless of their own views!</a:t>
            </a:r>
            <a:endParaRPr lang="en-US">
              <a:ea typeface="Calibri" panose="020F0502020204030204"/>
              <a:cs typeface="Calibri" panose="020F0502020204030204"/>
            </a:endParaRPr>
          </a:p>
          <a:p>
            <a:endParaRPr lang="en-US"/>
          </a:p>
          <a:p>
            <a:r>
              <a:rPr lang="en-US" b="1"/>
              <a:t>Preparation (3 minutes): </a:t>
            </a:r>
            <a:r>
              <a:rPr lang="en-US"/>
              <a:t>Each group uses the statistic and prompts on the slide to build 2–3 arguments. Encourage use of sentence stems if needed.</a:t>
            </a:r>
            <a:br>
              <a:rPr lang="en-US">
                <a:cs typeface="+mn-lt"/>
              </a:rPr>
            </a:br>
            <a:endParaRPr lang="en-US"/>
          </a:p>
          <a:p>
            <a:r>
              <a:rPr lang="en-US" b="1"/>
              <a:t>Debate (6–8 minutes): Keep this simple. </a:t>
            </a:r>
            <a:r>
              <a:rPr lang="en-US"/>
              <a:t>Each side presents their strongest argument as an opening statement. Then the opposing side can respond with a counterpoint.</a:t>
            </a:r>
            <a:br>
              <a:rPr lang="en-US">
                <a:cs typeface="+mn-lt"/>
              </a:rPr>
            </a:br>
            <a:endParaRPr lang="en-US">
              <a:ea typeface="Calibri"/>
              <a:cs typeface="Calibri"/>
            </a:endParaRPr>
          </a:p>
          <a:p>
            <a:r>
              <a:rPr lang="en-US" b="1"/>
              <a:t>Optional: Conduct a class vote (2 minutes): What do they actually think? </a:t>
            </a:r>
            <a:r>
              <a:rPr lang="en-US"/>
              <a:t>Students vote: Agree / Disagree / Undecided.</a:t>
            </a:r>
            <a:endParaRPr lang="en-US">
              <a:ea typeface="Calibri" panose="020F0502020204030204"/>
              <a:cs typeface="Calibri" panose="020F0502020204030204"/>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F9EACC1C-EA22-95D4-1887-F0C98233F380}"/>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28996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Call to Action</a:t>
            </a:r>
          </a:p>
          <a:p>
            <a:r>
              <a:rPr lang="en-US">
                <a:ea typeface="Calibri"/>
                <a:cs typeface="Calibri"/>
              </a:rPr>
              <a:t>End the lesson by inviting the students to identify actions they could take, based on their ideas.</a:t>
            </a:r>
            <a:endParaRPr lang="en-US"/>
          </a:p>
          <a:p>
            <a:r>
              <a:rPr lang="en-US">
                <a:ea typeface="Calibri"/>
                <a:cs typeface="Calibri"/>
              </a:rPr>
              <a:t>There are some ideas on the slide – invite students to contribute more.</a:t>
            </a:r>
          </a:p>
          <a:p>
            <a:r>
              <a:rPr lang="en-US">
                <a:ea typeface="Calibri"/>
                <a:cs typeface="Calibri"/>
              </a:rPr>
              <a:t>End with a show of hands – which of these options will students choose to carry out?</a:t>
            </a:r>
          </a:p>
          <a:p>
            <a:r>
              <a:rPr lang="en-US">
                <a:ea typeface="Calibri"/>
                <a:cs typeface="Calibri"/>
              </a:rPr>
              <a:t>If appropriate, agree whether they will do this at home or at school – for example in form time.</a:t>
            </a:r>
          </a:p>
        </p:txBody>
      </p:sp>
      <p:sp>
        <p:nvSpPr>
          <p:cNvPr id="4" name="Slide Number Placeholder 3"/>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242227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Student Reflections</a:t>
            </a:r>
            <a:endParaRPr lang="en-US">
              <a:solidFill>
                <a:srgbClr val="444444"/>
              </a:solidFill>
            </a:endParaRPr>
          </a:p>
          <a:p>
            <a:r>
              <a:rPr lang="en-US"/>
              <a:t>NB: Only you need to scan the QR code or click the link embedded on the slide. The questions are student facing, are done as a group and act as reflective prompts for your class. </a:t>
            </a:r>
            <a:r>
              <a:rPr lang="en-US" b="1"/>
              <a:t>Optional: screenshot your answers before submitting for your own activity records.</a:t>
            </a:r>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383393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timing is tight, there are suggestions on slides 3 and 13 which allow you to shorten the lesson to 45 minutes.</a:t>
            </a:r>
          </a:p>
          <a:p>
            <a:endParaRPr lang="en-US" b="1"/>
          </a:p>
          <a:p>
            <a:r>
              <a:rPr lang="en-US" b="1"/>
              <a:t>**Full Ofsted and Curriculum References: </a:t>
            </a:r>
            <a:endParaRPr lang="en-US" b="1">
              <a:solidFill>
                <a:srgbClr val="000000"/>
              </a:solidFill>
              <a:ea typeface="Calibri"/>
              <a:cs typeface="Calibri"/>
            </a:endParaRPr>
          </a:p>
          <a:p>
            <a:br>
              <a:rPr lang="en-US" b="1">
                <a:cs typeface="+mn-lt"/>
              </a:rPr>
            </a:br>
            <a:r>
              <a:rPr lang="en-US" b="1"/>
              <a:t>Ofsted Personal Development &amp; Wellbeing, Page 44: </a:t>
            </a:r>
            <a:r>
              <a:rPr lang="en-US">
                <a:solidFill>
                  <a:srgbClr val="444444"/>
                </a:solidFill>
                <a:hlinkClick r:id="rId3"/>
              </a:rPr>
              <a:t>Ensuring the curriculum contributes to pupils’ personal and SMSC development, supports them to become responsible, respectful and active citizens, and develops their understanding of fundamental British values.</a:t>
            </a:r>
            <a:endParaRPr lang="en-US">
              <a:solidFill>
                <a:srgbClr val="444444"/>
              </a:solidFill>
              <a:ea typeface="Calibri"/>
              <a:cs typeface="Calibri"/>
              <a:hlinkClick r:id="rId3"/>
            </a:endParaRPr>
          </a:p>
          <a:p>
            <a:r>
              <a:rPr lang="en-GB" b="1"/>
              <a:t>SMSC, Page 5:</a:t>
            </a:r>
            <a:r>
              <a:rPr lang="en-GB"/>
              <a:t> </a:t>
            </a:r>
            <a:r>
              <a:rPr lang="en-GB">
                <a:hlinkClick r:id="rId4"/>
              </a:rPr>
              <a:t>'an understanding of how citizens can influence decision-making through the democratic process'</a:t>
            </a:r>
            <a:endParaRPr lang="en-GB">
              <a:solidFill>
                <a:srgbClr val="000000"/>
              </a:solidFill>
              <a:ea typeface="Calibri"/>
              <a:cs typeface="Calibri"/>
              <a:hlinkClick r:id="rId4"/>
            </a:endParaRPr>
          </a:p>
          <a:p>
            <a:r>
              <a:rPr lang="en-GB" b="1"/>
              <a:t>Citizenship, Page 2:</a:t>
            </a:r>
            <a:r>
              <a:rPr lang="en-GB"/>
              <a:t> </a:t>
            </a:r>
            <a:r>
              <a:rPr lang="en-GB">
                <a:solidFill>
                  <a:srgbClr val="000000"/>
                </a:solidFill>
              </a:rPr>
              <a:t>'</a:t>
            </a:r>
            <a:r>
              <a:rPr lang="en-GB">
                <a:solidFill>
                  <a:srgbClr val="444444"/>
                </a:solidFill>
                <a:hlinkClick r:id="rId5"/>
              </a:rPr>
              <a:t>deepen pupils' understanding of democracy, government and the rights and responsibilities of citizens. Pupils should develop their skills to be able to use a range of research strategies, weigh up evidence, make persuasive arguments and substantiate their conclusions'</a:t>
            </a:r>
            <a:r>
              <a:rPr lang="en-GB">
                <a:solidFill>
                  <a:srgbClr val="444444"/>
                </a:solidFill>
              </a:rPr>
              <a:t> </a:t>
            </a:r>
            <a:endParaRPr lang="en-GB">
              <a:solidFill>
                <a:srgbClr val="444444"/>
              </a:solidFill>
              <a:ea typeface="Calibri"/>
              <a:cs typeface="Calibri"/>
            </a:endParaRPr>
          </a:p>
          <a:p>
            <a:r>
              <a:rPr lang="en-GB" b="1"/>
              <a:t>English, Page 6:</a:t>
            </a:r>
            <a:r>
              <a:rPr lang="en-GB"/>
              <a:t> </a:t>
            </a:r>
            <a:r>
              <a:rPr lang="en-GB">
                <a:hlinkClick r:id="rId6"/>
              </a:rPr>
              <a:t>writing 'adapting their writing...selecting and organising ideas...reflecting audience, purpose and context'</a:t>
            </a:r>
            <a:endParaRPr lang="en-GB">
              <a:solidFill>
                <a:srgbClr val="000000"/>
              </a:solidFill>
              <a:ea typeface="Calibri"/>
              <a:cs typeface="Calibri"/>
              <a:hlinkClick r:id="rId6"/>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t>Lesson Length:</a:t>
            </a:r>
            <a:endParaRPr lang="en-GB">
              <a:solidFill>
                <a:srgbClr val="444444"/>
              </a:solidFill>
            </a:endParaRPr>
          </a:p>
          <a:p>
            <a:r>
              <a:rPr lang="en-GB"/>
              <a:t>This lesson can be shortened to a 45 minute lesson rather than a 60 minute lesson.</a:t>
            </a:r>
            <a:endParaRPr lang="en-US">
              <a:solidFill>
                <a:srgbClr val="444444"/>
              </a:solidFill>
            </a:endParaRPr>
          </a:p>
          <a:p>
            <a:r>
              <a:rPr lang="en-GB"/>
              <a:t>Activity 1 remains the same for both versions.</a:t>
            </a:r>
            <a:endParaRPr lang="en-US">
              <a:solidFill>
                <a:srgbClr val="444444"/>
              </a:solidFill>
            </a:endParaRPr>
          </a:p>
          <a:p>
            <a:r>
              <a:rPr lang="en-GB"/>
              <a:t>Activity 2 can be shortened by having the creation of the manifestos be 15 rather than 25 minutes (slide 13). </a:t>
            </a:r>
            <a:endParaRPr lang="en-GB">
              <a:solidFill>
                <a:srgbClr val="000000"/>
              </a:solidFill>
              <a:ea typeface="Calibri" panose="020F0502020204030204"/>
              <a:cs typeface="Calibri" panose="020F0502020204030204"/>
            </a:endParaRPr>
          </a:p>
          <a:p>
            <a:r>
              <a:rPr lang="en-GB"/>
              <a:t>Activity 3 remains the same for both versions.</a:t>
            </a:r>
            <a:endParaRPr lang="en-US">
              <a:solidFill>
                <a:srgbClr val="444444"/>
              </a:solidFill>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US"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US" b="1">
                <a:ea typeface="Calibri"/>
                <a:cs typeface="Calibri"/>
              </a:rPr>
              <a:t>Starter Activity</a:t>
            </a:r>
            <a:endParaRPr lang="en-US"/>
          </a:p>
          <a:p>
            <a:r>
              <a:rPr lang="en-US" b="1">
                <a:ea typeface="Calibri"/>
                <a:cs typeface="Calibri"/>
              </a:rPr>
              <a:t>Spend 2 minutes on this slide.</a:t>
            </a:r>
            <a:br>
              <a:rPr lang="en-US" b="1">
                <a:ea typeface="Calibri"/>
                <a:cs typeface="+mn-lt"/>
              </a:rPr>
            </a:br>
            <a:endParaRPr lang="en-US"/>
          </a:p>
          <a:p>
            <a:r>
              <a:rPr lang="en-US" b="1"/>
              <a:t>1. Which political party is currently in power? </a:t>
            </a:r>
            <a:r>
              <a:rPr lang="en-US"/>
              <a:t>The party that won the most seats in the last general election forms the government. Currently, this is </a:t>
            </a:r>
            <a:r>
              <a:rPr lang="en-US" err="1"/>
              <a:t>Labour</a:t>
            </a:r>
            <a:r>
              <a:rPr lang="en-US"/>
              <a:t> as they have the majority of seats in the House of Commons.</a:t>
            </a:r>
            <a:br>
              <a:rPr lang="en-US">
                <a:cs typeface="+mn-lt"/>
              </a:rPr>
            </a:br>
            <a:endParaRPr lang="en-US">
              <a:ea typeface="Calibri"/>
              <a:cs typeface="Calibri"/>
            </a:endParaRPr>
          </a:p>
          <a:p>
            <a:r>
              <a:rPr lang="en-US" b="1"/>
              <a:t>2. How would you define a political party? </a:t>
            </a:r>
            <a:r>
              <a:rPr lang="en-US"/>
              <a:t>A group of people who share similar ideas about how the country should be run.</a:t>
            </a:r>
            <a:br>
              <a:rPr lang="en-US">
                <a:cs typeface="+mn-lt"/>
              </a:rPr>
            </a:br>
            <a:endParaRPr lang="en-US">
              <a:ea typeface="Calibri" panose="020F0502020204030204"/>
              <a:cs typeface="Calibri" panose="020F0502020204030204"/>
            </a:endParaRPr>
          </a:p>
          <a:p>
            <a:r>
              <a:rPr lang="en-US" b="1"/>
              <a:t>3. Are all MPs members of a political party? </a:t>
            </a:r>
            <a:r>
              <a:rPr lang="en-US"/>
              <a:t>No. Most MPs belong to a political party, but some are independent and do not represent any party.</a:t>
            </a:r>
            <a:br>
              <a:rPr lang="en-US">
                <a:cs typeface="+mn-lt"/>
              </a:rPr>
            </a:br>
            <a:endParaRPr lang="en-US">
              <a:ea typeface="Calibri" panose="020F0502020204030204"/>
              <a:cs typeface="Calibri" panose="020F0502020204030204"/>
            </a:endParaRPr>
          </a:p>
          <a:p>
            <a:r>
              <a:rPr lang="en-US" b="1"/>
              <a:t>4. Why do you think the UK has more than one political party?</a:t>
            </a:r>
            <a:endParaRPr lang="en-US"/>
          </a:p>
          <a:p>
            <a:pPr marL="171450" indent="-171450">
              <a:buFont typeface="Arial"/>
              <a:buChar char="•"/>
            </a:pPr>
            <a:r>
              <a:rPr lang="en-US"/>
              <a:t>To represent different views and priorities in society.</a:t>
            </a:r>
          </a:p>
          <a:p>
            <a:pPr marL="171450" indent="-171450">
              <a:buFont typeface="Arial"/>
              <a:buChar char="•"/>
            </a:pPr>
            <a:r>
              <a:rPr lang="en-US"/>
              <a:t>To give voters a choice between different ideas and policies.</a:t>
            </a:r>
          </a:p>
          <a:p>
            <a:pPr marL="171450" indent="-171450">
              <a:buFont typeface="Arial"/>
              <a:buChar char="•"/>
            </a:pPr>
            <a:r>
              <a:rPr lang="en-US"/>
              <a:t>To encourage debate and accountability in government.</a:t>
            </a:r>
          </a:p>
          <a:p>
            <a:endParaRPr lang="en-US">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Lesson Objectives</a:t>
            </a:r>
            <a:endParaRPr lang="en-US"/>
          </a:p>
          <a:p>
            <a:r>
              <a:rPr lang="en-US" b="1">
                <a:ea typeface="Calibri"/>
                <a:cs typeface="Calibri"/>
              </a:rPr>
              <a:t>Spend 1 minute on this slide.</a:t>
            </a:r>
            <a:endParaRPr lang="en-US"/>
          </a:p>
          <a:p>
            <a:r>
              <a:rPr lang="en-US">
                <a:ea typeface="Calibri"/>
                <a:cs typeface="Calibri"/>
              </a:rPr>
              <a:t>Read through the objectives and check students' understanding.</a:t>
            </a:r>
          </a:p>
          <a:p>
            <a:r>
              <a:rPr lang="en-US"/>
              <a:t>Flag that you will be asking them to reflect on how they achieved these at the end of the lesson.</a:t>
            </a:r>
            <a:endParaRPr lang="en-US">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a typeface="Calibri"/>
                <a:cs typeface="Calibri"/>
              </a:rPr>
              <a:t>Activity 1 </a:t>
            </a:r>
            <a:endParaRPr lang="en-GB">
              <a:ea typeface="Calibri"/>
              <a:cs typeface="Calibri"/>
            </a:endParaRPr>
          </a:p>
          <a:p>
            <a:r>
              <a:rPr lang="en-GB" b="1">
                <a:ea typeface="Calibri"/>
                <a:cs typeface="Calibri"/>
              </a:rPr>
              <a:t>Spend 2 minutes on this slide</a:t>
            </a:r>
            <a:endParaRPr lang="en-GB">
              <a:ea typeface="Calibri"/>
              <a:cs typeface="Calibri"/>
            </a:endParaRPr>
          </a:p>
          <a:p>
            <a:r>
              <a:rPr lang="en-GB">
                <a:ea typeface="Calibri"/>
                <a:cs typeface="Calibri"/>
              </a:rPr>
              <a:t>Use this slide to illustrate the breadth of choice we have in a General Election.</a:t>
            </a:r>
          </a:p>
          <a:p>
            <a:r>
              <a:rPr lang="en-GB">
                <a:ea typeface="Calibri"/>
                <a:cs typeface="Calibri"/>
              </a:rPr>
              <a:t>Remind students that the government has recently announced their intention to give 16 year olds the vote. </a:t>
            </a:r>
            <a:r>
              <a:rPr lang="en-GB"/>
              <a:t>This makes the discussion relevant to them and highlights the importance of understanding how to make informed choices.</a:t>
            </a:r>
            <a:endParaRPr lang="en-GB">
              <a:ea typeface="Calibri"/>
              <a:cs typeface="Calibri"/>
            </a:endParaRPr>
          </a:p>
          <a:p>
            <a:endParaRPr lang="en-GB">
              <a:ea typeface="Calibri"/>
              <a:cs typeface="Calibri"/>
            </a:endParaRPr>
          </a:p>
          <a:p>
            <a:endParaRPr lang="en-GB">
              <a:ea typeface="Calibri"/>
              <a:cs typeface="Calibri"/>
            </a:endParaRPr>
          </a:p>
          <a:p>
            <a:r>
              <a:rPr lang="en-GB" b="1">
                <a:ea typeface="Calibri"/>
                <a:cs typeface="Calibri"/>
              </a:rPr>
              <a:t>Support information:</a:t>
            </a:r>
          </a:p>
          <a:p>
            <a:r>
              <a:rPr lang="en-GB">
                <a:ea typeface="Calibri"/>
                <a:cs typeface="Calibri"/>
              </a:rPr>
              <a:t>A political party has one 'seat' in the House of Commons for every constituency they win in a General Election.</a:t>
            </a:r>
          </a:p>
          <a:p>
            <a:endParaRPr lang="en-GB">
              <a:ea typeface="Calibri"/>
              <a:cs typeface="Calibri"/>
            </a:endParaRPr>
          </a:p>
          <a:p>
            <a:r>
              <a:rPr lang="en-GB">
                <a:ea typeface="Calibri"/>
                <a:cs typeface="Calibri"/>
              </a:rPr>
              <a:t>Breakdown above correct as of November 2025. For more information see </a:t>
            </a:r>
            <a:r>
              <a:rPr lang="en-GB">
                <a:hlinkClick r:id="rId3"/>
              </a:rPr>
              <a:t>https://members.parliament.uk/parties/commons</a:t>
            </a:r>
            <a:r>
              <a:rPr lang="en-GB"/>
              <a:t> - includes a useful visual breakdown</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278105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97C1F-C5E2-BCA4-8121-44B7F54AA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90530-AF35-A93F-0783-30DB813A6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D443-8F1F-CF6F-F648-8C4E545B4D72}"/>
              </a:ext>
            </a:extLst>
          </p:cNvPr>
          <p:cNvSpPr>
            <a:spLocks noGrp="1"/>
          </p:cNvSpPr>
          <p:nvPr>
            <p:ph type="body" idx="1"/>
          </p:nvPr>
        </p:nvSpPr>
        <p:spPr/>
        <p:txBody>
          <a:bodyPr/>
          <a:lstStyle/>
          <a:p>
            <a:r>
              <a:rPr lang="en-US" b="1">
                <a:ea typeface="Calibri"/>
                <a:cs typeface="Calibri"/>
              </a:rPr>
              <a:t>Activity 1</a:t>
            </a:r>
            <a:endParaRPr lang="en-US" b="1">
              <a:ea typeface="Calibri"/>
              <a:cs typeface="+mn-lt"/>
            </a:endParaRPr>
          </a:p>
          <a:p>
            <a:r>
              <a:rPr lang="en-US" b="1">
                <a:ea typeface="Calibri"/>
                <a:cs typeface="Calibri"/>
              </a:rPr>
              <a:t>Spend 5 minutes on this slide. </a:t>
            </a:r>
            <a:br>
              <a:rPr lang="en-US" b="1">
                <a:ea typeface="Calibri"/>
                <a:cs typeface="+mn-lt"/>
              </a:rPr>
            </a:br>
            <a:br>
              <a:rPr lang="en-US" b="1">
                <a:cs typeface="+mn-lt"/>
              </a:rPr>
            </a:br>
            <a:r>
              <a:rPr lang="en-US"/>
              <a:t>Note: These issues represent a selection of those chosen by two groups, 16-18 year olds and over 18's, in More in Common's August 2025 polling for The Sunday Times. </a:t>
            </a:r>
            <a:r>
              <a:rPr lang="en-US" b="1"/>
              <a:t>Your students may feel that their issues are missing from this list – feel free to ask them and add these in for your classroom. </a:t>
            </a:r>
            <a:r>
              <a:rPr lang="en-US"/>
              <a:t>You can see the full data here: </a:t>
            </a:r>
            <a:r>
              <a:rPr lang="en-US">
                <a:hlinkClick r:id="rId3"/>
              </a:rPr>
              <a:t>https://www.moreincommon.org.uk/media/qitbuhbn/sunday-times-16-17s.pdf</a:t>
            </a:r>
            <a:r>
              <a:rPr lang="en-US"/>
              <a:t> </a:t>
            </a:r>
            <a:br>
              <a:rPr lang="en-US" b="1">
                <a:ea typeface="Calibri"/>
                <a:cs typeface="+mn-lt"/>
              </a:rPr>
            </a:br>
            <a:br>
              <a:rPr lang="en-US" b="1">
                <a:cs typeface="+mn-lt"/>
              </a:rPr>
            </a:br>
            <a:r>
              <a:rPr lang="en-US" b="1"/>
              <a:t>Sentence stems to support discussion:</a:t>
            </a:r>
            <a:endParaRPr lang="en-US">
              <a:solidFill>
                <a:srgbClr val="444444"/>
              </a:solidFill>
              <a:ea typeface="Calibri" panose="020F0502020204030204"/>
              <a:cs typeface="Calibri" panose="020F0502020204030204"/>
            </a:endParaRPr>
          </a:p>
          <a:p>
            <a:r>
              <a:rPr lang="en-US"/>
              <a:t>“One issue I think is important is ______ because ______.”</a:t>
            </a:r>
            <a:endParaRPr lang="en-US">
              <a:solidFill>
                <a:srgbClr val="444444"/>
              </a:solidFill>
            </a:endParaRPr>
          </a:p>
          <a:p>
            <a:r>
              <a:rPr lang="en-US"/>
              <a:t>“I chose ______ as my top issue because it affects ______.”</a:t>
            </a:r>
            <a:endParaRPr lang="en-US">
              <a:solidFill>
                <a:srgbClr val="444444"/>
              </a:solidFill>
            </a:endParaRPr>
          </a:p>
          <a:p>
            <a:r>
              <a:rPr lang="en-US"/>
              <a:t>“This matters to me because ______.”</a:t>
            </a:r>
            <a:endParaRPr lang="en-US">
              <a:solidFill>
                <a:srgbClr val="444444"/>
              </a:solidFill>
            </a:endParaRPr>
          </a:p>
          <a:p>
            <a:r>
              <a:rPr lang="en-US"/>
              <a:t>“Compared to other issues, I think ______ is more important because ______.”</a:t>
            </a:r>
            <a:endParaRPr lang="en-US">
              <a:solidFill>
                <a:srgbClr val="444444"/>
              </a:solidFill>
            </a:endParaRPr>
          </a:p>
          <a:p>
            <a:r>
              <a:rPr lang="en-US"/>
              <a:t>“If this issue isn’t addressed, ______ might happen.”</a:t>
            </a:r>
            <a:br>
              <a:rPr lang="en-US">
                <a:ea typeface="Calibri"/>
                <a:cs typeface="+mn-lt"/>
              </a:rPr>
            </a:br>
            <a:br>
              <a:rPr lang="en-US">
                <a:ea typeface="Calibri"/>
                <a:cs typeface="+mn-lt"/>
              </a:rPr>
            </a:br>
            <a:r>
              <a:rPr lang="en-US" b="1"/>
              <a:t>Add guiding questions:</a:t>
            </a:r>
            <a:endParaRPr lang="en-US">
              <a:solidFill>
                <a:srgbClr val="444444"/>
              </a:solidFill>
            </a:endParaRPr>
          </a:p>
          <a:p>
            <a:pPr marL="171450" indent="-171450">
              <a:buFont typeface="Arial,Sans-Serif"/>
              <a:buChar char="•"/>
            </a:pPr>
            <a:r>
              <a:rPr lang="en-US" i="1"/>
              <a:t>Why does this issue matter to you or your community?</a:t>
            </a:r>
            <a:endParaRPr lang="en-US" i="1">
              <a:solidFill>
                <a:srgbClr val="444444"/>
              </a:solidFill>
              <a:ea typeface="Calibri"/>
              <a:cs typeface="Calibri"/>
            </a:endParaRPr>
          </a:p>
          <a:p>
            <a:pPr marL="171450" indent="-171450">
              <a:buFont typeface="Arial,Sans-Serif"/>
              <a:buChar char="•"/>
            </a:pPr>
            <a:r>
              <a:rPr lang="en-US" i="1"/>
              <a:t>How might this issue affect young people/wider society?</a:t>
            </a:r>
            <a:endParaRPr lang="en-US" i="1">
              <a:solidFill>
                <a:srgbClr val="444444"/>
              </a:solidFill>
              <a:ea typeface="Calibri"/>
              <a:cs typeface="Calibri"/>
            </a:endParaRPr>
          </a:p>
          <a:p>
            <a:pPr marL="171450" indent="-171450">
              <a:buFont typeface="Arial,Sans-Serif"/>
              <a:buChar char="•"/>
            </a:pPr>
            <a:r>
              <a:rPr lang="en-US" i="1"/>
              <a:t>What could happen if this issue is ignored?</a:t>
            </a:r>
            <a:endParaRPr lang="en-US" i="1">
              <a:solidFill>
                <a:srgbClr val="444444"/>
              </a:solidFill>
            </a:endParaRPr>
          </a:p>
          <a:p>
            <a:br>
              <a:rPr lang="en-US">
                <a:cs typeface="+mn-lt"/>
              </a:rPr>
            </a:br>
            <a:r>
              <a:rPr lang="en-US" b="1"/>
              <a:t>Model an example: </a:t>
            </a:r>
            <a:r>
              <a:rPr lang="en-US"/>
              <a:t>Show how to pick an issue and explain why it matters (e.g., “I chose education because it affects everyone’s future opportunities”)</a:t>
            </a:r>
            <a:br>
              <a:rPr lang="en-US" b="1">
                <a:ea typeface="Calibri"/>
                <a:cs typeface="+mn-lt"/>
              </a:rPr>
            </a:br>
            <a:br>
              <a:rPr lang="en-US" b="1">
                <a:ea typeface="Calibri"/>
                <a:cs typeface="+mn-lt"/>
              </a:rPr>
            </a:br>
            <a:r>
              <a:rPr lang="en-US" b="1">
                <a:ea typeface="Calibri"/>
                <a:cs typeface="Calibri"/>
              </a:rPr>
              <a:t>Top Tips</a:t>
            </a:r>
            <a:endParaRPr lang="en-US"/>
          </a:p>
          <a:p>
            <a:pPr marL="171450" indent="-171450">
              <a:buFont typeface="Arial"/>
              <a:buChar char="•"/>
            </a:pPr>
            <a:r>
              <a:rPr lang="en-US"/>
              <a:t>Handling controversial opinions in the classroom: Remind students that everyone is entitled to their opinion, but all views must be shared respectfully. If a controversial point arises, acknowledge it calmly and steer the discussion back to the learning objective by asking for reasons and evidence. Encourage phrases like “I see it differently because…” or “Can you explain why you think that?” to keep the conversation constructive. Ask them to reflect "Is that a fact or an opinion?".</a:t>
            </a:r>
            <a:endParaRPr lang="en-US">
              <a:ea typeface="Calibri"/>
              <a:cs typeface="+mn-lt"/>
            </a:endParaRPr>
          </a:p>
        </p:txBody>
      </p:sp>
      <p:sp>
        <p:nvSpPr>
          <p:cNvPr id="4" name="Slide Number Placeholder 3">
            <a:extLst>
              <a:ext uri="{FF2B5EF4-FFF2-40B4-BE49-F238E27FC236}">
                <a16:creationId xmlns:a16="http://schemas.microsoft.com/office/drawing/2014/main" id="{AFFAC2C7-4ED3-8E37-1D35-9DF8F8DFB4C8}"/>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212159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20/11/2025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34.svg"/><Relationship Id="rId1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ov.uk/register-to-vote" TargetMode="External"/><Relationship Id="rId11" Type="http://schemas.openxmlformats.org/officeDocument/2006/relationships/image" Target="../media/image44.png"/><Relationship Id="rId5" Type="http://schemas.openxmlformats.org/officeDocument/2006/relationships/image" Target="../media/image5.png"/><Relationship Id="rId10" Type="http://schemas.openxmlformats.org/officeDocument/2006/relationships/image" Target="../media/image43.svg"/><Relationship Id="rId4" Type="http://schemas.openxmlformats.org/officeDocument/2006/relationships/image" Target="../media/image4.png"/><Relationship Id="rId9" Type="http://schemas.openxmlformats.org/officeDocument/2006/relationships/image" Target="../media/image42.png"/><Relationship Id="rId1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jpeg"/><Relationship Id="rId7" Type="http://schemas.openxmlformats.org/officeDocument/2006/relationships/hyperlink" Target="https://www.surveymonkey.com/r/9TKRDC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3.png"/><Relationship Id="rId12"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hyperlink" Target="http://www.youngcitizens.org/resources" TargetMode="External"/><Relationship Id="rId5" Type="http://schemas.openxmlformats.org/officeDocument/2006/relationships/image" Target="../media/image52.png"/><Relationship Id="rId10" Type="http://schemas.openxmlformats.org/officeDocument/2006/relationships/hyperlink" Target="https://www.surveymonkey.com/r/JSKFS5H" TargetMode="External"/><Relationship Id="rId4" Type="http://schemas.openxmlformats.org/officeDocument/2006/relationships/image" Target="../media/image5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57115-1CE0-DA09-5C25-41CFE8B7E0E8}"/>
              </a:ext>
            </a:extLst>
          </p:cNvPr>
          <p:cNvSpPr/>
          <p:nvPr/>
        </p:nvSpPr>
        <p:spPr>
          <a:xfrm>
            <a:off x="-3247" y="5104"/>
            <a:ext cx="12199266" cy="6858811"/>
          </a:xfrm>
          <a:prstGeom prst="rect">
            <a:avLst/>
          </a:prstGeom>
          <a:solidFill>
            <a:srgbClr val="E60073"/>
          </a:solidFill>
          <a:ln>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F8DAED6-4EA7-3166-241C-D88091E3917D}"/>
              </a:ext>
            </a:extLst>
          </p:cNvPr>
          <p:cNvSpPr/>
          <p:nvPr/>
        </p:nvSpPr>
        <p:spPr>
          <a:xfrm rot="180000">
            <a:off x="6977666" y="5011127"/>
            <a:ext cx="5713405" cy="2133936"/>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Title 3">
            <a:extLst>
              <a:ext uri="{FF2B5EF4-FFF2-40B4-BE49-F238E27FC236}">
                <a16:creationId xmlns:a16="http://schemas.microsoft.com/office/drawing/2014/main" id="{07191EF0-1552-ACCA-215A-EDE1AE4828A4}"/>
              </a:ext>
            </a:extLst>
          </p:cNvPr>
          <p:cNvSpPr txBox="1">
            <a:spLocks/>
          </p:cNvSpPr>
          <p:nvPr/>
        </p:nvSpPr>
        <p:spPr>
          <a:xfrm>
            <a:off x="7295801" y="5054671"/>
            <a:ext cx="4897231" cy="1472329"/>
          </a:xfrm>
          <a:prstGeom prst="rect">
            <a:avLst/>
          </a:prstGeom>
        </p:spPr>
        <p:txBody>
          <a:bodyPr vert="horz" lIns="91440" tIns="45720" rIns="91440" bIns="45720" rtlCol="0" anchor="b">
            <a:normAutofit/>
          </a:bodyPr>
          <a:lstStyle>
            <a:defPPr>
              <a:defRPr lang="en-US"/>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b="1">
                <a:solidFill>
                  <a:schemeClr val="tx1"/>
                </a:solidFill>
                <a:latin typeface="Poppins SemiBold"/>
                <a:cs typeface="Poppins SemiBold"/>
              </a:rPr>
              <a:t>Key Stage 4 &amp; 5</a:t>
            </a:r>
            <a:endParaRPr lang="en-GB" sz="3600" b="1">
              <a:solidFill>
                <a:schemeClr val="tx1"/>
              </a:solidFill>
            </a:endParaRPr>
          </a:p>
          <a:p>
            <a:endParaRPr lang="en-GB" sz="1050" b="1">
              <a:solidFill>
                <a:schemeClr val="tx1"/>
              </a:solidFill>
              <a:latin typeface="Poppins SemiBold"/>
              <a:cs typeface="Poppins SemiBold"/>
            </a:endParaRPr>
          </a:p>
          <a:p>
            <a:r>
              <a:rPr lang="en-GB" sz="2400" b="1">
                <a:solidFill>
                  <a:schemeClr val="tx1"/>
                </a:solidFill>
                <a:latin typeface="Poppins SemiBold"/>
                <a:cs typeface="Poppins SemiBold"/>
              </a:rPr>
              <a:t>Lesson Plan &amp; Slides</a:t>
            </a:r>
            <a:endParaRPr lang="en-GB" sz="2400" b="1">
              <a:solidFill>
                <a:schemeClr val="tx1"/>
              </a:solidFill>
            </a:endParaRPr>
          </a:p>
        </p:txBody>
      </p:sp>
      <p:sp>
        <p:nvSpPr>
          <p:cNvPr id="13" name="Title 3">
            <a:extLst>
              <a:ext uri="{FF2B5EF4-FFF2-40B4-BE49-F238E27FC236}">
                <a16:creationId xmlns:a16="http://schemas.microsoft.com/office/drawing/2014/main" id="{6ABCF789-C217-3493-65DD-708722F54DE2}"/>
              </a:ext>
            </a:extLst>
          </p:cNvPr>
          <p:cNvSpPr>
            <a:spLocks noGrp="1"/>
          </p:cNvSpPr>
          <p:nvPr/>
        </p:nvSpPr>
        <p:spPr>
          <a:xfrm>
            <a:off x="679618" y="2679866"/>
            <a:ext cx="9154848"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latin typeface="Poppins SemiBold"/>
                <a:cs typeface="Poppins SemiBold"/>
              </a:rPr>
              <a:t>The Big</a:t>
            </a:r>
            <a:endParaRPr lang="en-US" sz="9600" b="1"/>
          </a:p>
          <a:p>
            <a:r>
              <a:rPr lang="en-GB" sz="9600" b="1">
                <a:solidFill>
                  <a:srgbClr val="FFE814"/>
                </a:solidFill>
                <a:latin typeface="Poppins SemiBold"/>
                <a:cs typeface="Poppins SemiBold"/>
              </a:rPr>
              <a:t>Democracy </a:t>
            </a:r>
            <a:endParaRPr lang="en-GB" sz="9600" b="1">
              <a:solidFill>
                <a:srgbClr val="FFE814"/>
              </a:solidFill>
            </a:endParaRPr>
          </a:p>
          <a:p>
            <a:r>
              <a:rPr lang="en-GB" sz="9600" b="1">
                <a:latin typeface="Poppins SemiBold"/>
                <a:cs typeface="Poppins SemiBold"/>
              </a:rPr>
              <a:t>Lesson</a:t>
            </a:r>
            <a:endParaRPr lang="en-GB" sz="9600" b="1"/>
          </a:p>
        </p:txBody>
      </p:sp>
      <p:pic>
        <p:nvPicPr>
          <p:cNvPr id="14" name="Picture 13">
            <a:extLst>
              <a:ext uri="{FF2B5EF4-FFF2-40B4-BE49-F238E27FC236}">
                <a16:creationId xmlns:a16="http://schemas.microsoft.com/office/drawing/2014/main" id="{36782A6E-847D-6354-90AA-8619BE20B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173" y="1225760"/>
            <a:ext cx="1676569" cy="1599769"/>
          </a:xfrm>
          <a:prstGeom prst="rect">
            <a:avLst/>
          </a:prstGeom>
          <a:effectLst/>
        </p:spPr>
      </p:pic>
      <p:pic>
        <p:nvPicPr>
          <p:cNvPr id="3" name="Picture 2" descr="A colorful logo on a black background&#10;&#10;AI-generated content may be incorrect.">
            <a:extLst>
              <a:ext uri="{FF2B5EF4-FFF2-40B4-BE49-F238E27FC236}">
                <a16:creationId xmlns:a16="http://schemas.microsoft.com/office/drawing/2014/main" id="{566E4F94-EFB1-5EEA-BABE-0CF83154432E}"/>
              </a:ext>
            </a:extLst>
          </p:cNvPr>
          <p:cNvPicPr>
            <a:picLocks noChangeAspect="1"/>
          </p:cNvPicPr>
          <p:nvPr/>
        </p:nvPicPr>
        <p:blipFill>
          <a:blip r:embed="rId4"/>
          <a:stretch>
            <a:fillRect/>
          </a:stretch>
        </p:blipFill>
        <p:spPr>
          <a:xfrm>
            <a:off x="8193118" y="76021"/>
            <a:ext cx="3943350" cy="2076450"/>
          </a:xfrm>
          <a:prstGeom prst="rect">
            <a:avLst/>
          </a:prstGeom>
        </p:spPr>
      </p:pic>
    </p:spTree>
    <p:extLst>
      <p:ext uri="{BB962C8B-B14F-4D97-AF65-F5344CB8AC3E}">
        <p14:creationId xmlns:p14="http://schemas.microsoft.com/office/powerpoint/2010/main" val="196507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DA9E-1679-CF85-2507-D160DC747AD6}"/>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252BEED-24C2-67CC-8BEF-077EF8DE5D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0038C33-0F8F-ED39-1278-5367241C41E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AF500FF7-A0C6-8CAE-5210-E5AB8A30E48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585E52D1-EE4B-6771-F4A0-8862C90A78FF}"/>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E48714B4-7694-A1AC-1EAA-DA2D1C552957}"/>
              </a:ext>
            </a:extLst>
          </p:cNvPr>
          <p:cNvSpPr/>
          <p:nvPr/>
        </p:nvSpPr>
        <p:spPr>
          <a:xfrm>
            <a:off x="512988" y="5710291"/>
            <a:ext cx="11163168"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GB" sz="2600" b="1">
                <a:solidFill>
                  <a:srgbClr val="000000"/>
                </a:solidFill>
                <a:latin typeface="Arial"/>
                <a:cs typeface="Arial"/>
              </a:rPr>
              <a:t>What do you notice about the top priorities for young people and adults? Why might they not be exactly the same?</a:t>
            </a:r>
            <a:endParaRPr lang="en-US" sz="2600" b="1">
              <a:solidFill>
                <a:srgbClr val="000000"/>
              </a:solidFill>
              <a:latin typeface="Arial"/>
              <a:cs typeface="Arial"/>
            </a:endParaRPr>
          </a:p>
        </p:txBody>
      </p:sp>
      <p:sp>
        <p:nvSpPr>
          <p:cNvPr id="6" name="Rectangle: Rounded Corners 5">
            <a:extLst>
              <a:ext uri="{FF2B5EF4-FFF2-40B4-BE49-F238E27FC236}">
                <a16:creationId xmlns:a16="http://schemas.microsoft.com/office/drawing/2014/main" id="{B26CB712-39D8-E75E-EFD8-AFCC08EC58F7}"/>
              </a:ext>
            </a:extLst>
          </p:cNvPr>
          <p:cNvSpPr/>
          <p:nvPr/>
        </p:nvSpPr>
        <p:spPr>
          <a:xfrm>
            <a:off x="861683" y="3167785"/>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1. Cost of living – 53%</a:t>
            </a:r>
            <a:endParaRPr lang="en-US" sz="2000">
              <a:solidFill>
                <a:srgbClr val="000000"/>
              </a:solidFill>
            </a:endParaRPr>
          </a:p>
        </p:txBody>
      </p:sp>
      <p:sp>
        <p:nvSpPr>
          <p:cNvPr id="13" name="Rectangle: Rounded Corners 12">
            <a:extLst>
              <a:ext uri="{FF2B5EF4-FFF2-40B4-BE49-F238E27FC236}">
                <a16:creationId xmlns:a16="http://schemas.microsoft.com/office/drawing/2014/main" id="{CAE30A26-E555-B54A-4F19-020A23009B62}"/>
              </a:ext>
            </a:extLst>
          </p:cNvPr>
          <p:cNvSpPr/>
          <p:nvPr/>
        </p:nvSpPr>
        <p:spPr>
          <a:xfrm>
            <a:off x="861681" y="4714960"/>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3. Levels of immigration and Supporting the NHS – 22%</a:t>
            </a:r>
            <a:endParaRPr lang="en-US"/>
          </a:p>
        </p:txBody>
      </p:sp>
      <p:sp>
        <p:nvSpPr>
          <p:cNvPr id="16" name="Rectangle: Rounded Corners 15">
            <a:extLst>
              <a:ext uri="{FF2B5EF4-FFF2-40B4-BE49-F238E27FC236}">
                <a16:creationId xmlns:a16="http://schemas.microsoft.com/office/drawing/2014/main" id="{87C9279E-5584-9A8C-D7CB-49125AECB764}"/>
              </a:ext>
            </a:extLst>
          </p:cNvPr>
          <p:cNvSpPr/>
          <p:nvPr/>
        </p:nvSpPr>
        <p:spPr>
          <a:xfrm>
            <a:off x="861681" y="3922532"/>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2. Jobs and unemployment – 27%</a:t>
            </a:r>
            <a:endParaRPr lang="en-US"/>
          </a:p>
        </p:txBody>
      </p:sp>
      <p:sp>
        <p:nvSpPr>
          <p:cNvPr id="2" name="Rectangle: Rounded Corners 1">
            <a:extLst>
              <a:ext uri="{FF2B5EF4-FFF2-40B4-BE49-F238E27FC236}">
                <a16:creationId xmlns:a16="http://schemas.microsoft.com/office/drawing/2014/main" id="{58EA92FD-6EEC-5305-D90A-B42649253E56}"/>
              </a:ext>
            </a:extLst>
          </p:cNvPr>
          <p:cNvSpPr/>
          <p:nvPr/>
        </p:nvSpPr>
        <p:spPr>
          <a:xfrm>
            <a:off x="861681" y="2355892"/>
            <a:ext cx="4762264"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16 – 17 year olds:</a:t>
            </a:r>
          </a:p>
        </p:txBody>
      </p:sp>
      <p:sp>
        <p:nvSpPr>
          <p:cNvPr id="3" name="Rectangle: Rounded Corners 2">
            <a:extLst>
              <a:ext uri="{FF2B5EF4-FFF2-40B4-BE49-F238E27FC236}">
                <a16:creationId xmlns:a16="http://schemas.microsoft.com/office/drawing/2014/main" id="{074EBC67-9187-A67B-13BA-ED5E5599C3C9}"/>
              </a:ext>
            </a:extLst>
          </p:cNvPr>
          <p:cNvSpPr/>
          <p:nvPr/>
        </p:nvSpPr>
        <p:spPr>
          <a:xfrm>
            <a:off x="6509163" y="3099025"/>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1. Cost of living – 63%</a:t>
            </a:r>
            <a:endParaRPr lang="en-US" sz="2000">
              <a:solidFill>
                <a:srgbClr val="000000"/>
              </a:solidFill>
            </a:endParaRPr>
          </a:p>
        </p:txBody>
      </p:sp>
      <p:sp>
        <p:nvSpPr>
          <p:cNvPr id="8" name="Rectangle: Rounded Corners 7">
            <a:extLst>
              <a:ext uri="{FF2B5EF4-FFF2-40B4-BE49-F238E27FC236}">
                <a16:creationId xmlns:a16="http://schemas.microsoft.com/office/drawing/2014/main" id="{57AA49F2-F79F-7204-440D-6EB1A359E885}"/>
              </a:ext>
            </a:extLst>
          </p:cNvPr>
          <p:cNvSpPr/>
          <p:nvPr/>
        </p:nvSpPr>
        <p:spPr>
          <a:xfrm>
            <a:off x="6509162" y="3925456"/>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2. Supporting the NHS – 35%</a:t>
            </a:r>
            <a:endParaRPr lang="en-US"/>
          </a:p>
        </p:txBody>
      </p:sp>
      <p:sp>
        <p:nvSpPr>
          <p:cNvPr id="14" name="Rectangle: Rounded Corners 13">
            <a:extLst>
              <a:ext uri="{FF2B5EF4-FFF2-40B4-BE49-F238E27FC236}">
                <a16:creationId xmlns:a16="http://schemas.microsoft.com/office/drawing/2014/main" id="{711CEF39-3AFB-4D55-F73C-ED935F0EEECB}"/>
              </a:ext>
            </a:extLst>
          </p:cNvPr>
          <p:cNvSpPr/>
          <p:nvPr/>
        </p:nvSpPr>
        <p:spPr>
          <a:xfrm>
            <a:off x="6509162" y="4716617"/>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a:solidFill>
                  <a:srgbClr val="000000"/>
                </a:solidFill>
                <a:latin typeface="Poppins SemiBold"/>
                <a:cs typeface="Poppins SemiBold"/>
              </a:rPr>
              <a:t>3. Levels of immigration – 34%</a:t>
            </a:r>
            <a:endParaRPr lang="en-US"/>
          </a:p>
        </p:txBody>
      </p:sp>
      <p:sp>
        <p:nvSpPr>
          <p:cNvPr id="22" name="Content Placeholder 2">
            <a:extLst>
              <a:ext uri="{FF2B5EF4-FFF2-40B4-BE49-F238E27FC236}">
                <a16:creationId xmlns:a16="http://schemas.microsoft.com/office/drawing/2014/main" id="{C25041C1-7FD4-EA8B-8D09-6628480A95DC}"/>
              </a:ext>
            </a:extLst>
          </p:cNvPr>
          <p:cNvSpPr>
            <a:spLocks noGrp="1"/>
          </p:cNvSpPr>
          <p:nvPr>
            <p:ph idx="1"/>
          </p:nvPr>
        </p:nvSpPr>
        <p:spPr>
          <a:xfrm>
            <a:off x="1003698" y="1348828"/>
            <a:ext cx="10375358" cy="1295762"/>
          </a:xfrm>
        </p:spPr>
        <p:txBody>
          <a:bodyPr vert="horz" lIns="91440" tIns="45720" rIns="91440" bIns="45720" rtlCol="0" anchor="t">
            <a:normAutofit/>
          </a:bodyPr>
          <a:lstStyle/>
          <a:p>
            <a:pPr marL="0" indent="0" algn="ctr">
              <a:buNone/>
            </a:pPr>
            <a:r>
              <a:rPr lang="en-GB">
                <a:latin typeface="Arial"/>
                <a:cs typeface="Arial"/>
              </a:rPr>
              <a:t>Polling data: In your opinion, which are the most important issues facing the country today?</a:t>
            </a:r>
            <a:endParaRPr lang="en-GB"/>
          </a:p>
          <a:p>
            <a:pPr marL="0" indent="0">
              <a:buNone/>
            </a:pPr>
            <a:endParaRPr lang="en-GB">
              <a:latin typeface="Arial"/>
              <a:ea typeface="+mn-lt"/>
              <a:cs typeface="+mn-lt"/>
            </a:endParaRPr>
          </a:p>
        </p:txBody>
      </p:sp>
      <p:sp>
        <p:nvSpPr>
          <p:cNvPr id="23" name="Rectangle: Rounded Corners 22">
            <a:extLst>
              <a:ext uri="{FF2B5EF4-FFF2-40B4-BE49-F238E27FC236}">
                <a16:creationId xmlns:a16="http://schemas.microsoft.com/office/drawing/2014/main" id="{2FF8E0CC-7421-A07C-E4C8-C72350B83A10}"/>
              </a:ext>
            </a:extLst>
          </p:cNvPr>
          <p:cNvSpPr/>
          <p:nvPr/>
        </p:nvSpPr>
        <p:spPr>
          <a:xfrm>
            <a:off x="6509162" y="2317307"/>
            <a:ext cx="4762264"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0000"/>
                </a:solidFill>
                <a:latin typeface="Poppins SemiBold"/>
                <a:cs typeface="Poppins SemiBold"/>
              </a:rPr>
              <a:t>All Adults (18+):</a:t>
            </a:r>
          </a:p>
        </p:txBody>
      </p:sp>
    </p:spTree>
    <p:extLst>
      <p:ext uri="{BB962C8B-B14F-4D97-AF65-F5344CB8AC3E}">
        <p14:creationId xmlns:p14="http://schemas.microsoft.com/office/powerpoint/2010/main" val="385609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F188-4BDE-9A35-AE04-0D62E7A79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F1F6A-51D8-A65A-D123-125F2871D20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AC7C8BD-281F-4E30-E283-6E66D754FE3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999E59C-3C22-FAA8-2585-8582DA1EF36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3467EC0-B06D-858C-26F9-840A7935799B}"/>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2" name="Rectangle 11">
            <a:extLst>
              <a:ext uri="{FF2B5EF4-FFF2-40B4-BE49-F238E27FC236}">
                <a16:creationId xmlns:a16="http://schemas.microsoft.com/office/drawing/2014/main" id="{739BFF04-AFFF-F582-09CA-4D0845C300AC}"/>
              </a:ext>
            </a:extLst>
          </p:cNvPr>
          <p:cNvSpPr/>
          <p:nvPr/>
        </p:nvSpPr>
        <p:spPr>
          <a:xfrm>
            <a:off x="462651" y="5734063"/>
            <a:ext cx="11255143"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cs typeface="Arial"/>
              </a:rPr>
              <a:t> If</a:t>
            </a:r>
            <a:r>
              <a:rPr lang="en-GB" sz="2600" b="1">
                <a:solidFill>
                  <a:srgbClr val="000000"/>
                </a:solidFill>
                <a:latin typeface="Arial"/>
                <a:ea typeface="+mn-lt"/>
                <a:cs typeface="Arial"/>
              </a:rPr>
              <a:t> you were voting tomorrow, what would help you decide </a:t>
            </a:r>
            <a:br>
              <a:rPr lang="en-GB" sz="2600" b="1">
                <a:solidFill>
                  <a:srgbClr val="000000"/>
                </a:solidFill>
                <a:latin typeface="Arial"/>
                <a:ea typeface="+mn-lt"/>
                <a:cs typeface="Arial"/>
              </a:rPr>
            </a:br>
            <a:r>
              <a:rPr lang="en-GB" sz="2600" b="1">
                <a:solidFill>
                  <a:srgbClr val="000000"/>
                </a:solidFill>
                <a:latin typeface="Arial"/>
                <a:ea typeface="+mn-lt"/>
                <a:cs typeface="Arial"/>
              </a:rPr>
              <a:t>which party aligns best with your values?</a:t>
            </a:r>
            <a:endParaRPr lang="en-US">
              <a:latin typeface="Aptos"/>
              <a:ea typeface="+mn-lt"/>
              <a:cs typeface="Arial"/>
            </a:endParaRPr>
          </a:p>
        </p:txBody>
      </p:sp>
      <p:sp>
        <p:nvSpPr>
          <p:cNvPr id="4" name="Rectangle: Rounded Corners 3">
            <a:extLst>
              <a:ext uri="{FF2B5EF4-FFF2-40B4-BE49-F238E27FC236}">
                <a16:creationId xmlns:a16="http://schemas.microsoft.com/office/drawing/2014/main" id="{41AAAF8A-F66B-7BA3-973C-9C07965D08D8}"/>
              </a:ext>
            </a:extLst>
          </p:cNvPr>
          <p:cNvSpPr/>
          <p:nvPr/>
        </p:nvSpPr>
        <p:spPr>
          <a:xfrm>
            <a:off x="950581" y="19240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Your top issues</a:t>
            </a:r>
            <a:endParaRPr lang="en-US" sz="1600"/>
          </a:p>
          <a:p>
            <a:pPr algn="ctr"/>
            <a:r>
              <a:rPr lang="en-GB" sz="1600" i="1">
                <a:solidFill>
                  <a:srgbClr val="000000"/>
                </a:solidFill>
                <a:latin typeface="Arial"/>
                <a:cs typeface="Arial"/>
              </a:rPr>
              <a:t>Which party’s policies match the issues you care about most?</a:t>
            </a:r>
            <a:endParaRPr lang="en-GB" sz="1600"/>
          </a:p>
        </p:txBody>
      </p:sp>
      <p:sp>
        <p:nvSpPr>
          <p:cNvPr id="6" name="Rectangle: Rounded Corners 5">
            <a:extLst>
              <a:ext uri="{FF2B5EF4-FFF2-40B4-BE49-F238E27FC236}">
                <a16:creationId xmlns:a16="http://schemas.microsoft.com/office/drawing/2014/main" id="{0180EE9A-BFB7-1270-A426-1A9A15988158}"/>
              </a:ext>
            </a:extLst>
          </p:cNvPr>
          <p:cNvSpPr/>
          <p:nvPr/>
        </p:nvSpPr>
        <p:spPr>
          <a:xfrm>
            <a:off x="950581" y="28130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Leadership and trust</a:t>
            </a:r>
            <a:endParaRPr lang="en-US" sz="1600"/>
          </a:p>
          <a:p>
            <a:pPr algn="ctr"/>
            <a:r>
              <a:rPr lang="en-GB" sz="1600" i="1">
                <a:solidFill>
                  <a:srgbClr val="000000"/>
                </a:solidFill>
                <a:latin typeface="Arial"/>
                <a:cs typeface="Arial"/>
              </a:rPr>
              <a:t>Do you trust the people leading the party?</a:t>
            </a:r>
            <a:endParaRPr lang="en-GB" sz="1600"/>
          </a:p>
        </p:txBody>
      </p:sp>
      <p:sp>
        <p:nvSpPr>
          <p:cNvPr id="8" name="Rectangle: Rounded Corners 7">
            <a:extLst>
              <a:ext uri="{FF2B5EF4-FFF2-40B4-BE49-F238E27FC236}">
                <a16:creationId xmlns:a16="http://schemas.microsoft.com/office/drawing/2014/main" id="{19AA27B5-8B0D-57B3-1F09-A3B65E046F04}"/>
              </a:ext>
            </a:extLst>
          </p:cNvPr>
          <p:cNvSpPr/>
          <p:nvPr/>
        </p:nvSpPr>
        <p:spPr>
          <a:xfrm>
            <a:off x="950581" y="37528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Impact on your life</a:t>
            </a:r>
            <a:endParaRPr lang="en-US" sz="1600"/>
          </a:p>
          <a:p>
            <a:pPr algn="ctr"/>
            <a:r>
              <a:rPr lang="en-GB" sz="1600" i="1">
                <a:solidFill>
                  <a:srgbClr val="000000"/>
                </a:solidFill>
                <a:latin typeface="Arial"/>
                <a:cs typeface="Arial"/>
              </a:rPr>
              <a:t>How would their policies affect you, your family, and your community?</a:t>
            </a:r>
            <a:endParaRPr lang="en-GB" sz="1600"/>
          </a:p>
        </p:txBody>
      </p:sp>
      <p:sp>
        <p:nvSpPr>
          <p:cNvPr id="10" name="Rectangle: Rounded Corners 9">
            <a:extLst>
              <a:ext uri="{FF2B5EF4-FFF2-40B4-BE49-F238E27FC236}">
                <a16:creationId xmlns:a16="http://schemas.microsoft.com/office/drawing/2014/main" id="{DFFC65FB-91BD-8077-68E1-72AFE1370E39}"/>
              </a:ext>
            </a:extLst>
          </p:cNvPr>
          <p:cNvSpPr/>
          <p:nvPr/>
        </p:nvSpPr>
        <p:spPr>
          <a:xfrm>
            <a:off x="950581" y="4730792"/>
            <a:ext cx="48765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Fairness and values</a:t>
            </a:r>
            <a:endParaRPr lang="en-US" sz="1600"/>
          </a:p>
          <a:p>
            <a:pPr algn="ctr"/>
            <a:r>
              <a:rPr lang="en-GB" sz="1600" i="1">
                <a:solidFill>
                  <a:srgbClr val="000000"/>
                </a:solidFill>
                <a:latin typeface="Arial"/>
                <a:cs typeface="Arial"/>
              </a:rPr>
              <a:t>Which party reflects your sense of fairness and equality?</a:t>
            </a:r>
            <a:endParaRPr lang="en-GB" sz="1600"/>
          </a:p>
        </p:txBody>
      </p:sp>
      <p:sp>
        <p:nvSpPr>
          <p:cNvPr id="11" name="Rectangle: Rounded Corners 10">
            <a:extLst>
              <a:ext uri="{FF2B5EF4-FFF2-40B4-BE49-F238E27FC236}">
                <a16:creationId xmlns:a16="http://schemas.microsoft.com/office/drawing/2014/main" id="{FFBD7BEA-213E-2676-0EDD-A0C848443953}"/>
              </a:ext>
            </a:extLst>
          </p:cNvPr>
          <p:cNvSpPr/>
          <p:nvPr/>
        </p:nvSpPr>
        <p:spPr>
          <a:xfrm>
            <a:off x="6398881" y="19494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Media influence</a:t>
            </a:r>
            <a:endParaRPr lang="en-US"/>
          </a:p>
          <a:p>
            <a:pPr algn="ctr"/>
            <a:r>
              <a:rPr lang="en-GB" sz="1600" i="1">
                <a:solidFill>
                  <a:srgbClr val="000000"/>
                </a:solidFill>
                <a:latin typeface="Arial"/>
                <a:cs typeface="Arial"/>
              </a:rPr>
              <a:t>How do news and social media shape your view?</a:t>
            </a:r>
            <a:endParaRPr lang="en-GB"/>
          </a:p>
        </p:txBody>
      </p:sp>
      <p:sp>
        <p:nvSpPr>
          <p:cNvPr id="13" name="Rectangle: Rounded Corners 12">
            <a:extLst>
              <a:ext uri="{FF2B5EF4-FFF2-40B4-BE49-F238E27FC236}">
                <a16:creationId xmlns:a16="http://schemas.microsoft.com/office/drawing/2014/main" id="{38D5BF16-A7F2-A8C0-73EA-D46AC7D8C29F}"/>
              </a:ext>
            </a:extLst>
          </p:cNvPr>
          <p:cNvSpPr/>
          <p:nvPr/>
        </p:nvSpPr>
        <p:spPr>
          <a:xfrm>
            <a:off x="6398881" y="28384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Advice and conversations</a:t>
            </a:r>
            <a:endParaRPr lang="en-US"/>
          </a:p>
          <a:p>
            <a:pPr algn="ctr"/>
            <a:r>
              <a:rPr lang="en-GB" sz="1600" i="1">
                <a:solidFill>
                  <a:srgbClr val="000000"/>
                </a:solidFill>
                <a:latin typeface="Arial"/>
                <a:cs typeface="Arial"/>
              </a:rPr>
              <a:t>What do friends, family, or influencers say?</a:t>
            </a:r>
            <a:endParaRPr lang="en-GB"/>
          </a:p>
        </p:txBody>
      </p:sp>
      <p:sp>
        <p:nvSpPr>
          <p:cNvPr id="14" name="Rectangle: Rounded Corners 13">
            <a:extLst>
              <a:ext uri="{FF2B5EF4-FFF2-40B4-BE49-F238E27FC236}">
                <a16:creationId xmlns:a16="http://schemas.microsoft.com/office/drawing/2014/main" id="{57A766AB-F171-629F-15BA-8319A6338A46}"/>
              </a:ext>
            </a:extLst>
          </p:cNvPr>
          <p:cNvSpPr/>
          <p:nvPr/>
        </p:nvSpPr>
        <p:spPr>
          <a:xfrm>
            <a:off x="6398881" y="37782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Short-term vs long-term</a:t>
            </a:r>
            <a:endParaRPr lang="en-US"/>
          </a:p>
          <a:p>
            <a:pPr algn="ctr"/>
            <a:r>
              <a:rPr lang="en-GB" sz="1600" i="1">
                <a:solidFill>
                  <a:srgbClr val="000000"/>
                </a:solidFill>
                <a:latin typeface="Arial"/>
                <a:cs typeface="Arial"/>
              </a:rPr>
              <a:t>Are you thinking about immediate benefits or future consequences?</a:t>
            </a:r>
          </a:p>
        </p:txBody>
      </p:sp>
      <p:sp>
        <p:nvSpPr>
          <p:cNvPr id="15" name="Rectangle: Rounded Corners 14">
            <a:extLst>
              <a:ext uri="{FF2B5EF4-FFF2-40B4-BE49-F238E27FC236}">
                <a16:creationId xmlns:a16="http://schemas.microsoft.com/office/drawing/2014/main" id="{3B0393A5-4B9A-067E-1EB0-B4A2470A25E9}"/>
              </a:ext>
            </a:extLst>
          </p:cNvPr>
          <p:cNvSpPr/>
          <p:nvPr/>
        </p:nvSpPr>
        <p:spPr>
          <a:xfrm>
            <a:off x="6398881" y="4756192"/>
            <a:ext cx="4851164" cy="738371"/>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rgbClr val="000000"/>
                </a:solidFill>
                <a:latin typeface="Poppins SemiBold"/>
                <a:cs typeface="Poppins SemiBold"/>
              </a:rPr>
              <a:t>Party manifestos</a:t>
            </a:r>
            <a:endParaRPr lang="en-US"/>
          </a:p>
          <a:p>
            <a:pPr algn="ctr"/>
            <a:r>
              <a:rPr lang="en-GB" sz="1600" i="1">
                <a:solidFill>
                  <a:srgbClr val="000000"/>
                </a:solidFill>
                <a:latin typeface="Arial"/>
                <a:cs typeface="Arial"/>
              </a:rPr>
              <a:t>What does each political party promise on each issue?</a:t>
            </a:r>
            <a:endParaRPr lang="en-GB"/>
          </a:p>
        </p:txBody>
      </p:sp>
      <p:sp>
        <p:nvSpPr>
          <p:cNvPr id="17" name="Content Placeholder 2">
            <a:extLst>
              <a:ext uri="{FF2B5EF4-FFF2-40B4-BE49-F238E27FC236}">
                <a16:creationId xmlns:a16="http://schemas.microsoft.com/office/drawing/2014/main" id="{F71835EF-B14E-1544-E64F-2014B27007A4}"/>
              </a:ext>
            </a:extLst>
          </p:cNvPr>
          <p:cNvSpPr txBox="1">
            <a:spLocks/>
          </p:cNvSpPr>
          <p:nvPr/>
        </p:nvSpPr>
        <p:spPr>
          <a:xfrm>
            <a:off x="-12302" y="1298028"/>
            <a:ext cx="12166058" cy="14608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atin typeface="Arial"/>
                <a:cs typeface="Arial"/>
              </a:rPr>
              <a:t>There are many factors that go in to how people decide to vote... </a:t>
            </a:r>
          </a:p>
          <a:p>
            <a:pPr marL="0" indent="0" algn="ctr">
              <a:buFont typeface="Arial" panose="020B0604020202020204" pitchFamily="34" charset="0"/>
              <a:buNone/>
            </a:pPr>
            <a:endParaRPr lang="en-GB">
              <a:latin typeface="Arial"/>
              <a:ea typeface="+mn-lt"/>
              <a:cs typeface="Arial"/>
            </a:endParaRPr>
          </a:p>
        </p:txBody>
      </p:sp>
    </p:spTree>
    <p:extLst>
      <p:ext uri="{BB962C8B-B14F-4D97-AF65-F5344CB8AC3E}">
        <p14:creationId xmlns:p14="http://schemas.microsoft.com/office/powerpoint/2010/main" val="240106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2AB2-C346-BC22-D67D-49AEB8D8B5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F67D41-75A8-392D-ACFA-198FB07E7250}"/>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5BE2843-8A73-C9A0-B059-01290D7AE9A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manifesto</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C1FFF5A-0C8B-8079-DAE5-6E68BC81DE5F}"/>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8" name="Picture 7" descr="A green cover with white text&#10;&#10;AI-generated content may be incorrect.">
            <a:extLst>
              <a:ext uri="{FF2B5EF4-FFF2-40B4-BE49-F238E27FC236}">
                <a16:creationId xmlns:a16="http://schemas.microsoft.com/office/drawing/2014/main" id="{BA11254D-9C40-DB68-1BA3-FD93B67DD3CD}"/>
              </a:ext>
            </a:extLst>
          </p:cNvPr>
          <p:cNvPicPr>
            <a:picLocks noChangeAspect="1"/>
          </p:cNvPicPr>
          <p:nvPr/>
        </p:nvPicPr>
        <p:blipFill>
          <a:blip r:embed="rId5"/>
          <a:stretch>
            <a:fillRect/>
          </a:stretch>
        </p:blipFill>
        <p:spPr>
          <a:xfrm>
            <a:off x="8574088" y="4122738"/>
            <a:ext cx="1673225" cy="2384425"/>
          </a:xfrm>
          <a:prstGeom prst="rect">
            <a:avLst/>
          </a:prstGeom>
          <a:ln>
            <a:solidFill>
              <a:schemeClr val="tx1"/>
            </a:solidFill>
          </a:ln>
        </p:spPr>
      </p:pic>
      <p:pic>
        <p:nvPicPr>
          <p:cNvPr id="10" name="Picture 9" descr="A blue background with white text&#10;&#10;AI-generated content may be incorrect.">
            <a:extLst>
              <a:ext uri="{FF2B5EF4-FFF2-40B4-BE49-F238E27FC236}">
                <a16:creationId xmlns:a16="http://schemas.microsoft.com/office/drawing/2014/main" id="{7A7F4FBF-92E9-F49E-CD7A-536E4E3B3D94}"/>
              </a:ext>
            </a:extLst>
          </p:cNvPr>
          <p:cNvPicPr>
            <a:picLocks noChangeAspect="1"/>
          </p:cNvPicPr>
          <p:nvPr/>
        </p:nvPicPr>
        <p:blipFill>
          <a:blip r:embed="rId6"/>
          <a:stretch>
            <a:fillRect/>
          </a:stretch>
        </p:blipFill>
        <p:spPr>
          <a:xfrm>
            <a:off x="8570913" y="1493838"/>
            <a:ext cx="1679575" cy="2384425"/>
          </a:xfrm>
          <a:prstGeom prst="rect">
            <a:avLst/>
          </a:prstGeom>
          <a:ln>
            <a:solidFill>
              <a:schemeClr val="tx1"/>
            </a:solidFill>
          </a:ln>
        </p:spPr>
      </p:pic>
      <p:pic>
        <p:nvPicPr>
          <p:cNvPr id="11" name="Picture 10" descr="A poster with text on it&#10;&#10;AI-generated content may be incorrect.">
            <a:extLst>
              <a:ext uri="{FF2B5EF4-FFF2-40B4-BE49-F238E27FC236}">
                <a16:creationId xmlns:a16="http://schemas.microsoft.com/office/drawing/2014/main" id="{98453FA9-0796-ABA9-2095-B68C5BE62EB9}"/>
              </a:ext>
            </a:extLst>
          </p:cNvPr>
          <p:cNvPicPr>
            <a:picLocks noChangeAspect="1"/>
          </p:cNvPicPr>
          <p:nvPr/>
        </p:nvPicPr>
        <p:blipFill>
          <a:blip r:embed="rId7"/>
          <a:stretch>
            <a:fillRect/>
          </a:stretch>
        </p:blipFill>
        <p:spPr>
          <a:xfrm>
            <a:off x="6751638" y="3871913"/>
            <a:ext cx="1685925" cy="2403475"/>
          </a:xfrm>
          <a:prstGeom prst="rect">
            <a:avLst/>
          </a:prstGeom>
          <a:ln>
            <a:solidFill>
              <a:schemeClr val="tx1"/>
            </a:solidFill>
          </a:ln>
        </p:spPr>
      </p:pic>
      <p:pic>
        <p:nvPicPr>
          <p:cNvPr id="5" name="Picture 4" descr="A white line drawing of a ballot box&#10;&#10;AI-generated content may be incorrect.">
            <a:extLst>
              <a:ext uri="{FF2B5EF4-FFF2-40B4-BE49-F238E27FC236}">
                <a16:creationId xmlns:a16="http://schemas.microsoft.com/office/drawing/2014/main" id="{2558CDD0-2F22-0189-076A-D4628D3562D2}"/>
              </a:ext>
            </a:extLst>
          </p:cNvPr>
          <p:cNvPicPr>
            <a:picLocks noChangeAspect="1"/>
          </p:cNvPicPr>
          <p:nvPr/>
        </p:nvPicPr>
        <p:blipFill>
          <a:blip r:embed="rId8"/>
          <a:srcRect l="24199" t="667" r="54448" b="52667"/>
          <a:stretch>
            <a:fillRect/>
          </a:stretch>
        </p:blipFill>
        <p:spPr>
          <a:xfrm>
            <a:off x="241431" y="47072"/>
            <a:ext cx="762602" cy="992647"/>
          </a:xfrm>
          <a:prstGeom prst="rect">
            <a:avLst/>
          </a:prstGeom>
        </p:spPr>
      </p:pic>
      <p:pic>
        <p:nvPicPr>
          <p:cNvPr id="13" name="Picture 12" descr="A person in a suit smiling&#10;&#10;AI-generated content may be incorrect.">
            <a:extLst>
              <a:ext uri="{FF2B5EF4-FFF2-40B4-BE49-F238E27FC236}">
                <a16:creationId xmlns:a16="http://schemas.microsoft.com/office/drawing/2014/main" id="{110CE568-B615-3D83-3F41-42DFFB04A473}"/>
              </a:ext>
            </a:extLst>
          </p:cNvPr>
          <p:cNvPicPr>
            <a:picLocks noChangeAspect="1"/>
          </p:cNvPicPr>
          <p:nvPr/>
        </p:nvPicPr>
        <p:blipFill>
          <a:blip r:embed="rId9"/>
          <a:stretch>
            <a:fillRect/>
          </a:stretch>
        </p:blipFill>
        <p:spPr>
          <a:xfrm>
            <a:off x="10388600" y="4364038"/>
            <a:ext cx="1676400" cy="2409825"/>
          </a:xfrm>
          <a:prstGeom prst="rect">
            <a:avLst/>
          </a:prstGeom>
          <a:ln>
            <a:solidFill>
              <a:schemeClr val="tx1"/>
            </a:solidFill>
          </a:ln>
        </p:spPr>
      </p:pic>
      <p:sp>
        <p:nvSpPr>
          <p:cNvPr id="6" name="Content Placeholder 2">
            <a:extLst>
              <a:ext uri="{FF2B5EF4-FFF2-40B4-BE49-F238E27FC236}">
                <a16:creationId xmlns:a16="http://schemas.microsoft.com/office/drawing/2014/main" id="{8C2A9A5A-CF8A-4A7F-56DB-2A25C0DA7834}"/>
              </a:ext>
            </a:extLst>
          </p:cNvPr>
          <p:cNvSpPr txBox="1">
            <a:spLocks/>
          </p:cNvSpPr>
          <p:nvPr/>
        </p:nvSpPr>
        <p:spPr>
          <a:xfrm>
            <a:off x="629166" y="1490591"/>
            <a:ext cx="5507616" cy="50380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a:latin typeface="Arial"/>
                <a:ea typeface="+mn-lt"/>
                <a:cs typeface="Arial"/>
              </a:rPr>
              <a:t>Parliament describes a manifesto as...</a:t>
            </a:r>
          </a:p>
          <a:p>
            <a:pPr marL="0" indent="0" algn="ctr">
              <a:lnSpc>
                <a:spcPct val="100000"/>
              </a:lnSpc>
              <a:buNone/>
            </a:pPr>
            <a:r>
              <a:rPr lang="en-GB" sz="2400">
                <a:latin typeface="Poppins SemiBold"/>
                <a:ea typeface="+mn-lt"/>
                <a:cs typeface="Arial"/>
              </a:rPr>
              <a:t>A publication issued by a political party before a General Election. It contains the set of policies that the party stands for and would wish to implement if elected to govern.</a:t>
            </a:r>
            <a:endParaRPr lang="en-GB" sz="2400">
              <a:latin typeface="Poppins SemiBold"/>
              <a:cs typeface="Arial"/>
            </a:endParaRPr>
          </a:p>
          <a:p>
            <a:pPr marL="0" indent="0">
              <a:lnSpc>
                <a:spcPct val="100000"/>
              </a:lnSpc>
              <a:buNone/>
            </a:pPr>
            <a:r>
              <a:rPr lang="en-GB" sz="2400">
                <a:latin typeface="Arial"/>
                <a:cs typeface="Arial"/>
              </a:rPr>
              <a:t>Parties will publish their full manifestos on their websites as PDFs.</a:t>
            </a:r>
          </a:p>
          <a:p>
            <a:pPr marL="0" indent="0">
              <a:lnSpc>
                <a:spcPct val="100000"/>
              </a:lnSpc>
              <a:buNone/>
            </a:pPr>
            <a:r>
              <a:rPr lang="en-GB" sz="2400">
                <a:latin typeface="Arial"/>
                <a:cs typeface="Arial"/>
              </a:rPr>
              <a:t>They will use colours associated with their party, a main slogan, and make promises on different topics. </a:t>
            </a:r>
          </a:p>
        </p:txBody>
      </p:sp>
      <p:pic>
        <p:nvPicPr>
          <p:cNvPr id="3" name="Picture 2" descr="A person in a white shirt and tie&#10;&#10;AI-generated content may be incorrect.">
            <a:extLst>
              <a:ext uri="{FF2B5EF4-FFF2-40B4-BE49-F238E27FC236}">
                <a16:creationId xmlns:a16="http://schemas.microsoft.com/office/drawing/2014/main" id="{86606CAA-9107-482B-9CB7-C23E6AB5449E}"/>
              </a:ext>
            </a:extLst>
          </p:cNvPr>
          <p:cNvPicPr>
            <a:picLocks noChangeAspect="1"/>
          </p:cNvPicPr>
          <p:nvPr/>
        </p:nvPicPr>
        <p:blipFill>
          <a:blip r:embed="rId10"/>
          <a:stretch>
            <a:fillRect/>
          </a:stretch>
        </p:blipFill>
        <p:spPr>
          <a:xfrm>
            <a:off x="6745288" y="1203325"/>
            <a:ext cx="1673225" cy="2393950"/>
          </a:xfrm>
          <a:prstGeom prst="rect">
            <a:avLst/>
          </a:prstGeom>
          <a:ln>
            <a:solidFill>
              <a:schemeClr val="tx1"/>
            </a:solidFill>
          </a:ln>
        </p:spPr>
      </p:pic>
      <p:pic>
        <p:nvPicPr>
          <p:cNvPr id="12" name="Picture 11" descr="A person in a suit and tie&#10;&#10;AI-generated content may be incorrect.">
            <a:extLst>
              <a:ext uri="{FF2B5EF4-FFF2-40B4-BE49-F238E27FC236}">
                <a16:creationId xmlns:a16="http://schemas.microsoft.com/office/drawing/2014/main" id="{B0F0D7C9-D121-2FC2-DD0A-44AA982C7696}"/>
              </a:ext>
            </a:extLst>
          </p:cNvPr>
          <p:cNvPicPr>
            <a:picLocks noChangeAspect="1"/>
          </p:cNvPicPr>
          <p:nvPr/>
        </p:nvPicPr>
        <p:blipFill>
          <a:blip r:embed="rId11"/>
          <a:stretch>
            <a:fillRect/>
          </a:stretch>
        </p:blipFill>
        <p:spPr>
          <a:xfrm>
            <a:off x="10388600" y="1724025"/>
            <a:ext cx="1676400" cy="2406650"/>
          </a:xfrm>
          <a:prstGeom prst="rect">
            <a:avLst/>
          </a:prstGeom>
          <a:ln>
            <a:solidFill>
              <a:schemeClr val="tx1"/>
            </a:solidFill>
          </a:ln>
        </p:spPr>
      </p:pic>
      <p:pic>
        <p:nvPicPr>
          <p:cNvPr id="14" name="Graphic 13" descr="Open quotation mark with solid fill">
            <a:extLst>
              <a:ext uri="{FF2B5EF4-FFF2-40B4-BE49-F238E27FC236}">
                <a16:creationId xmlns:a16="http://schemas.microsoft.com/office/drawing/2014/main" id="{6039001A-F560-16FD-8837-03367DD4EE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8626" y="1859547"/>
            <a:ext cx="584200" cy="533400"/>
          </a:xfrm>
          <a:prstGeom prst="rect">
            <a:avLst/>
          </a:prstGeom>
        </p:spPr>
      </p:pic>
      <p:pic>
        <p:nvPicPr>
          <p:cNvPr id="15" name="Graphic 14" descr="Open quotation mark with solid fill">
            <a:extLst>
              <a:ext uri="{FF2B5EF4-FFF2-40B4-BE49-F238E27FC236}">
                <a16:creationId xmlns:a16="http://schemas.microsoft.com/office/drawing/2014/main" id="{8FB2237D-48E7-11CF-B852-36AA218CF8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800000">
            <a:off x="5848016" y="3733132"/>
            <a:ext cx="584200" cy="533400"/>
          </a:xfrm>
          <a:prstGeom prst="rect">
            <a:avLst/>
          </a:prstGeom>
        </p:spPr>
      </p:pic>
    </p:spTree>
    <p:extLst>
      <p:ext uri="{BB962C8B-B14F-4D97-AF65-F5344CB8AC3E}">
        <p14:creationId xmlns:p14="http://schemas.microsoft.com/office/powerpoint/2010/main" val="183925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2608-C657-A05B-D47A-B5E3BC2474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B6DD61-71F9-8ED8-E0B4-8C39AEAFF58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F122CD2-0793-1477-BEFA-AFC886494A2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manifesto</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E8BDF28-4937-00FB-0CE7-F019AC90554C}"/>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A1D99A3-B4E5-F4CA-D56B-C3971CDE0F6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6" name="Content Placeholder 2">
            <a:extLst>
              <a:ext uri="{FF2B5EF4-FFF2-40B4-BE49-F238E27FC236}">
                <a16:creationId xmlns:a16="http://schemas.microsoft.com/office/drawing/2014/main" id="{D9F9EEF5-EE02-960B-C4CE-0320D39560BF}"/>
              </a:ext>
            </a:extLst>
          </p:cNvPr>
          <p:cNvSpPr txBox="1">
            <a:spLocks/>
          </p:cNvSpPr>
          <p:nvPr/>
        </p:nvSpPr>
        <p:spPr>
          <a:xfrm>
            <a:off x="5029382" y="1483906"/>
            <a:ext cx="7034289" cy="51008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600" b="1">
                <a:latin typeface="Arial"/>
                <a:ea typeface="+mn-lt"/>
                <a:cs typeface="+mn-lt"/>
              </a:rPr>
              <a:t>Your turn. Working in your group, </a:t>
            </a:r>
            <a:br>
              <a:rPr lang="en-GB" sz="2600" b="1">
                <a:latin typeface="Arial"/>
                <a:ea typeface="+mn-lt"/>
                <a:cs typeface="+mn-lt"/>
              </a:rPr>
            </a:br>
            <a:r>
              <a:rPr lang="en-GB" sz="2600" b="1">
                <a:latin typeface="Arial"/>
                <a:ea typeface="+mn-lt"/>
                <a:cs typeface="+mn-lt"/>
              </a:rPr>
              <a:t>produce a mini-manifesto inspired </a:t>
            </a:r>
            <a:br>
              <a:rPr lang="en-GB" sz="2600" b="1">
                <a:latin typeface="Arial"/>
                <a:ea typeface="+mn-lt"/>
                <a:cs typeface="+mn-lt"/>
              </a:rPr>
            </a:br>
            <a:r>
              <a:rPr lang="en-GB" sz="2600" b="1">
                <a:latin typeface="Arial"/>
                <a:ea typeface="+mn-lt"/>
                <a:cs typeface="+mn-lt"/>
              </a:rPr>
              <a:t>by your core issues. </a:t>
            </a:r>
            <a:endParaRPr lang="en-US" sz="2600" b="1"/>
          </a:p>
          <a:p>
            <a:pPr>
              <a:lnSpc>
                <a:spcPct val="100000"/>
              </a:lnSpc>
            </a:pPr>
            <a:r>
              <a:rPr lang="en-US" sz="2600">
                <a:latin typeface="Arial"/>
                <a:ea typeface="+mn-lt"/>
                <a:cs typeface="+mn-lt"/>
              </a:rPr>
              <a:t>Choose your top 3 issues as a group (from earlier activities).</a:t>
            </a:r>
          </a:p>
          <a:p>
            <a:pPr>
              <a:lnSpc>
                <a:spcPct val="100000"/>
              </a:lnSpc>
            </a:pPr>
            <a:r>
              <a:rPr lang="en-US" sz="2600">
                <a:latin typeface="Arial"/>
                <a:ea typeface="+mn-lt"/>
                <a:cs typeface="+mn-lt"/>
              </a:rPr>
              <a:t>Write one clear promise for each issue (e.g., “We will invest in mental health support for schools.”).</a:t>
            </a:r>
            <a:endParaRPr lang="en-GB" sz="2600">
              <a:latin typeface="Arial"/>
              <a:ea typeface="+mn-lt"/>
              <a:cs typeface="+mn-lt"/>
            </a:endParaRPr>
          </a:p>
          <a:p>
            <a:pPr>
              <a:lnSpc>
                <a:spcPct val="100000"/>
              </a:lnSpc>
            </a:pPr>
            <a:r>
              <a:rPr lang="en-US" sz="2600">
                <a:latin typeface="Arial"/>
                <a:ea typeface="+mn-lt"/>
                <a:cs typeface="+mn-lt"/>
              </a:rPr>
              <a:t> Add a short headline or slogan that sums up your vision.</a:t>
            </a:r>
          </a:p>
          <a:p>
            <a:pPr marL="0" indent="0">
              <a:lnSpc>
                <a:spcPct val="70000"/>
              </a:lnSpc>
              <a:buNone/>
            </a:pPr>
            <a:endParaRPr lang="en-GB" sz="2600">
              <a:latin typeface="Arial"/>
              <a:cs typeface="Arial"/>
            </a:endParaRPr>
          </a:p>
          <a:p>
            <a:pPr>
              <a:lnSpc>
                <a:spcPct val="70000"/>
              </a:lnSpc>
              <a:buFont typeface="Arial"/>
              <a:buChar char="•"/>
            </a:pPr>
            <a:endParaRPr lang="en-GB" sz="2600">
              <a:latin typeface="Arial"/>
              <a:cs typeface="Arial"/>
            </a:endParaRPr>
          </a:p>
          <a:p>
            <a:pPr marL="0" indent="0">
              <a:lnSpc>
                <a:spcPct val="70000"/>
              </a:lnSpc>
              <a:buNone/>
            </a:pPr>
            <a:endParaRPr lang="en-GB" sz="2600">
              <a:latin typeface="Arial"/>
              <a:cs typeface="Arial"/>
            </a:endParaRPr>
          </a:p>
          <a:p>
            <a:pPr marL="0" indent="0">
              <a:buNone/>
            </a:pPr>
            <a:endParaRPr lang="en-GB" sz="2600">
              <a:latin typeface="Arial"/>
              <a:cs typeface="Arial"/>
            </a:endParaRPr>
          </a:p>
          <a:p>
            <a:pPr marL="0" indent="0">
              <a:lnSpc>
                <a:spcPct val="70000"/>
              </a:lnSpc>
              <a:buNone/>
            </a:pPr>
            <a:endParaRPr lang="en-GB" sz="2600" b="1">
              <a:latin typeface="Arial"/>
              <a:cs typeface="Arial"/>
            </a:endParaRPr>
          </a:p>
        </p:txBody>
      </p:sp>
      <p:pic>
        <p:nvPicPr>
          <p:cNvPr id="8" name="Picture 7" descr="A set of black arrows with numbers&#10;&#10;AI-generated content may be incorrect.">
            <a:extLst>
              <a:ext uri="{FF2B5EF4-FFF2-40B4-BE49-F238E27FC236}">
                <a16:creationId xmlns:a16="http://schemas.microsoft.com/office/drawing/2014/main" id="{1E175FC0-4B23-5800-6AC7-E84835724E9A}"/>
              </a:ext>
            </a:extLst>
          </p:cNvPr>
          <p:cNvPicPr>
            <a:picLocks noChangeAspect="1"/>
          </p:cNvPicPr>
          <p:nvPr/>
        </p:nvPicPr>
        <p:blipFill>
          <a:blip r:embed="rId6"/>
          <a:stretch>
            <a:fillRect/>
          </a:stretch>
        </p:blipFill>
        <p:spPr>
          <a:xfrm>
            <a:off x="10964863" y="1152525"/>
            <a:ext cx="1133475" cy="1123950"/>
          </a:xfrm>
          <a:prstGeom prst="rect">
            <a:avLst/>
          </a:prstGeom>
        </p:spPr>
      </p:pic>
      <p:pic>
        <p:nvPicPr>
          <p:cNvPr id="10" name="Picture 9" descr="A typewriter with a ruler&#10;&#10;AI-generated content may be incorrect.">
            <a:extLst>
              <a:ext uri="{FF2B5EF4-FFF2-40B4-BE49-F238E27FC236}">
                <a16:creationId xmlns:a16="http://schemas.microsoft.com/office/drawing/2014/main" id="{14AEA64C-5349-748E-2452-FC1BF0E28589}"/>
              </a:ext>
            </a:extLst>
          </p:cNvPr>
          <p:cNvPicPr>
            <a:picLocks noChangeAspect="1"/>
          </p:cNvPicPr>
          <p:nvPr/>
        </p:nvPicPr>
        <p:blipFill>
          <a:blip r:embed="rId7"/>
          <a:srcRect l="26395" t="-2180" r="20211" b="2452"/>
          <a:stretch>
            <a:fillRect/>
          </a:stretch>
        </p:blipFill>
        <p:spPr>
          <a:xfrm>
            <a:off x="214576" y="1687568"/>
            <a:ext cx="4530780" cy="4674085"/>
          </a:xfrm>
          <a:prstGeom prst="rect">
            <a:avLst/>
          </a:prstGeom>
        </p:spPr>
      </p:pic>
    </p:spTree>
    <p:extLst>
      <p:ext uri="{BB962C8B-B14F-4D97-AF65-F5344CB8AC3E}">
        <p14:creationId xmlns:p14="http://schemas.microsoft.com/office/powerpoint/2010/main" val="369105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6CDB-DAA8-6140-DB94-E2BFC11BC4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D5761F-D200-07ED-BFF0-2D4BACDBC82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E713999-95B9-3A13-B206-3DB0D145B2AF}"/>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reliable is the information I see?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D925A0A4-193D-2352-84E7-F6909E12A91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0A21EBF1-DC20-7EF3-046C-F5987F0D1B0F}"/>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pic>
        <p:nvPicPr>
          <p:cNvPr id="4" name="Graphic 3" descr="Thought bubble with solid fill">
            <a:extLst>
              <a:ext uri="{FF2B5EF4-FFF2-40B4-BE49-F238E27FC236}">
                <a16:creationId xmlns:a16="http://schemas.microsoft.com/office/drawing/2014/main" id="{79C0D008-EE38-B45E-079D-DACF990EA8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717" y="1475816"/>
            <a:ext cx="1088189" cy="1101557"/>
          </a:xfrm>
          <a:prstGeom prst="rect">
            <a:avLst/>
          </a:prstGeom>
        </p:spPr>
      </p:pic>
      <p:pic>
        <p:nvPicPr>
          <p:cNvPr id="11" name="Graphic 10" descr="Speech with solid fill">
            <a:extLst>
              <a:ext uri="{FF2B5EF4-FFF2-40B4-BE49-F238E27FC236}">
                <a16:creationId xmlns:a16="http://schemas.microsoft.com/office/drawing/2014/main" id="{88D47979-5A06-100B-EBC5-4DEDA54B80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241937" y="3457053"/>
            <a:ext cx="1090646" cy="1088189"/>
          </a:xfrm>
          <a:prstGeom prst="rect">
            <a:avLst/>
          </a:prstGeom>
        </p:spPr>
      </p:pic>
      <p:sp>
        <p:nvSpPr>
          <p:cNvPr id="16" name="TextBox 15">
            <a:extLst>
              <a:ext uri="{FF2B5EF4-FFF2-40B4-BE49-F238E27FC236}">
                <a16:creationId xmlns:a16="http://schemas.microsoft.com/office/drawing/2014/main" id="{E6AFDADB-9C71-EAFC-D227-3506E3D2ABEB}"/>
              </a:ext>
            </a:extLst>
          </p:cNvPr>
          <p:cNvSpPr txBox="1"/>
          <p:nvPr/>
        </p:nvSpPr>
        <p:spPr>
          <a:xfrm>
            <a:off x="1466316" y="1115679"/>
            <a:ext cx="6424699" cy="14691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600" b="1">
                <a:latin typeface="Arial"/>
                <a:ea typeface="+mn-lt"/>
                <a:cs typeface="+mn-lt"/>
              </a:rPr>
              <a:t>Think to yourself:</a:t>
            </a:r>
          </a:p>
          <a:p>
            <a:pPr indent="-285750">
              <a:lnSpc>
                <a:spcPct val="90000"/>
              </a:lnSpc>
              <a:spcBef>
                <a:spcPts val="1000"/>
              </a:spcBef>
              <a:buFont typeface="Arial"/>
              <a:buChar char="•"/>
            </a:pPr>
            <a:r>
              <a:rPr lang="en-GB" sz="2600">
                <a:latin typeface="Arial"/>
                <a:ea typeface="+mn-lt"/>
                <a:cs typeface="+mn-lt"/>
              </a:rPr>
              <a:t>What is misinformati</a:t>
            </a:r>
            <a:r>
              <a:rPr lang="en-GB" sz="2600">
                <a:latin typeface="Arial"/>
                <a:ea typeface="+mn-lt"/>
                <a:cs typeface="Arial"/>
              </a:rPr>
              <a:t>on?</a:t>
            </a:r>
            <a:endParaRPr lang="en-GB" sz="2000">
              <a:latin typeface="Arial"/>
              <a:ea typeface="+mn-lt"/>
              <a:cs typeface="Arial"/>
            </a:endParaRPr>
          </a:p>
          <a:p>
            <a:pPr indent="-285750">
              <a:lnSpc>
                <a:spcPct val="90000"/>
              </a:lnSpc>
              <a:spcBef>
                <a:spcPts val="1000"/>
              </a:spcBef>
              <a:buFont typeface="Arial"/>
              <a:buChar char="•"/>
            </a:pPr>
            <a:r>
              <a:rPr lang="en-GB" sz="2600">
                <a:latin typeface="Arial"/>
                <a:ea typeface="+mn-lt"/>
                <a:cs typeface="+mn-lt"/>
              </a:rPr>
              <a:t> How is it different from disinformation?</a:t>
            </a:r>
          </a:p>
        </p:txBody>
      </p:sp>
      <p:sp>
        <p:nvSpPr>
          <p:cNvPr id="29" name="TextBox 28">
            <a:extLst>
              <a:ext uri="{FF2B5EF4-FFF2-40B4-BE49-F238E27FC236}">
                <a16:creationId xmlns:a16="http://schemas.microsoft.com/office/drawing/2014/main" id="{060EADCF-93A0-942A-E1D0-2C9813E23683}"/>
              </a:ext>
            </a:extLst>
          </p:cNvPr>
          <p:cNvSpPr txBox="1"/>
          <p:nvPr/>
        </p:nvSpPr>
        <p:spPr>
          <a:xfrm>
            <a:off x="1467500" y="2829562"/>
            <a:ext cx="10351468"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600" b="1">
                <a:latin typeface="Arial"/>
                <a:ea typeface="+mn-lt"/>
                <a:cs typeface="+mn-lt"/>
              </a:rPr>
              <a:t>Talk to your partner:</a:t>
            </a:r>
            <a:endParaRPr lang="en-US" sz="2600" b="1">
              <a:latin typeface="Arial"/>
              <a:ea typeface="+mn-lt"/>
              <a:cs typeface="+mn-lt"/>
            </a:endParaRPr>
          </a:p>
          <a:p>
            <a:pPr marL="457200" indent="-457200">
              <a:spcBef>
                <a:spcPts val="1000"/>
              </a:spcBef>
              <a:buFont typeface="Arial"/>
              <a:buChar char="•"/>
            </a:pPr>
            <a:r>
              <a:rPr lang="en-GB" sz="2600">
                <a:latin typeface="Arial"/>
                <a:ea typeface="+mn-lt"/>
                <a:cs typeface="+mn-lt"/>
              </a:rPr>
              <a:t>Rank the sources below from 'Least Reliable' to 'Most Reliable' - think of a reason as to why.</a:t>
            </a:r>
          </a:p>
          <a:p>
            <a:pPr marL="457200" indent="-457200">
              <a:spcBef>
                <a:spcPts val="1000"/>
              </a:spcBef>
              <a:buFont typeface="Arial"/>
              <a:buChar char="•"/>
            </a:pPr>
            <a:r>
              <a:rPr lang="en-GB" sz="2600">
                <a:latin typeface="Arial"/>
                <a:ea typeface="+mn-lt"/>
                <a:cs typeface="+mn-lt"/>
              </a:rPr>
              <a:t>Where do you get your news from? How would you rank it on the same scale of reliability?</a:t>
            </a:r>
            <a:endParaRPr lang="en-GB"/>
          </a:p>
        </p:txBody>
      </p:sp>
      <p:pic>
        <p:nvPicPr>
          <p:cNvPr id="36" name="Picture 35" descr="English Wikipedia - Wikipedia">
            <a:extLst>
              <a:ext uri="{FF2B5EF4-FFF2-40B4-BE49-F238E27FC236}">
                <a16:creationId xmlns:a16="http://schemas.microsoft.com/office/drawing/2014/main" id="{CD1992A0-5F88-CE59-DA5E-0840E794DD5D}"/>
              </a:ext>
            </a:extLst>
          </p:cNvPr>
          <p:cNvPicPr>
            <a:picLocks noChangeAspect="1"/>
          </p:cNvPicPr>
          <p:nvPr/>
        </p:nvPicPr>
        <p:blipFill>
          <a:blip r:embed="rId10"/>
          <a:stretch>
            <a:fillRect/>
          </a:stretch>
        </p:blipFill>
        <p:spPr>
          <a:xfrm>
            <a:off x="9266816" y="5072914"/>
            <a:ext cx="1491007" cy="1685924"/>
          </a:xfrm>
          <a:prstGeom prst="rect">
            <a:avLst/>
          </a:prstGeom>
        </p:spPr>
      </p:pic>
      <p:pic>
        <p:nvPicPr>
          <p:cNvPr id="38" name="Picture 37" descr="6+ Thousand Chatgpt Logo Royalty-Free Images, Stock Photos &amp; Pictures |  Shutterstock">
            <a:extLst>
              <a:ext uri="{FF2B5EF4-FFF2-40B4-BE49-F238E27FC236}">
                <a16:creationId xmlns:a16="http://schemas.microsoft.com/office/drawing/2014/main" id="{82BB2FE1-30B6-ADF5-FAA7-E89202EA94E8}"/>
              </a:ext>
            </a:extLst>
          </p:cNvPr>
          <p:cNvPicPr>
            <a:picLocks noChangeAspect="1"/>
          </p:cNvPicPr>
          <p:nvPr/>
        </p:nvPicPr>
        <p:blipFill>
          <a:blip r:embed="rId11"/>
          <a:srcRect t="-2879" r="333" b="4679"/>
          <a:stretch>
            <a:fillRect/>
          </a:stretch>
        </p:blipFill>
        <p:spPr>
          <a:xfrm>
            <a:off x="6901529" y="5160472"/>
            <a:ext cx="1359098" cy="1518842"/>
          </a:xfrm>
          <a:prstGeom prst="rect">
            <a:avLst/>
          </a:prstGeom>
        </p:spPr>
      </p:pic>
      <p:pic>
        <p:nvPicPr>
          <p:cNvPr id="40" name="Picture 39" descr="BBC News - Wikipedia">
            <a:extLst>
              <a:ext uri="{FF2B5EF4-FFF2-40B4-BE49-F238E27FC236}">
                <a16:creationId xmlns:a16="http://schemas.microsoft.com/office/drawing/2014/main" id="{9A1016D2-2CDA-0BA1-F9D2-1C7C446FCD43}"/>
              </a:ext>
            </a:extLst>
          </p:cNvPr>
          <p:cNvPicPr>
            <a:picLocks noChangeAspect="1"/>
          </p:cNvPicPr>
          <p:nvPr/>
        </p:nvPicPr>
        <p:blipFill>
          <a:blip r:embed="rId12"/>
          <a:stretch>
            <a:fillRect/>
          </a:stretch>
        </p:blipFill>
        <p:spPr>
          <a:xfrm>
            <a:off x="1103803" y="5525635"/>
            <a:ext cx="1623254" cy="951948"/>
          </a:xfrm>
          <a:prstGeom prst="rect">
            <a:avLst/>
          </a:prstGeom>
        </p:spPr>
      </p:pic>
      <p:pic>
        <p:nvPicPr>
          <p:cNvPr id="42" name="Picture 41" descr="The TikTok Logo: History, Meaning, and Design Evolution (2025) - Shopify UK">
            <a:extLst>
              <a:ext uri="{FF2B5EF4-FFF2-40B4-BE49-F238E27FC236}">
                <a16:creationId xmlns:a16="http://schemas.microsoft.com/office/drawing/2014/main" id="{94B11CC1-63BB-FF73-BD34-3A772EEF175E}"/>
              </a:ext>
            </a:extLst>
          </p:cNvPr>
          <p:cNvPicPr>
            <a:picLocks noChangeAspect="1"/>
          </p:cNvPicPr>
          <p:nvPr/>
        </p:nvPicPr>
        <p:blipFill>
          <a:blip r:embed="rId13"/>
          <a:stretch>
            <a:fillRect/>
          </a:stretch>
        </p:blipFill>
        <p:spPr>
          <a:xfrm>
            <a:off x="3732972" y="5341324"/>
            <a:ext cx="2364969" cy="1334604"/>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277D8E77-E2E8-C9A4-64EE-AED1E126FA06}"/>
              </a:ext>
            </a:extLst>
          </p:cNvPr>
          <p:cNvPicPr>
            <a:picLocks noChangeAspect="1"/>
          </p:cNvPicPr>
          <p:nvPr/>
        </p:nvPicPr>
        <p:blipFill>
          <a:blip r:embed="rId14"/>
          <a:stretch>
            <a:fillRect/>
          </a:stretch>
        </p:blipFill>
        <p:spPr>
          <a:xfrm>
            <a:off x="11002615" y="1112693"/>
            <a:ext cx="1093703" cy="1166060"/>
          </a:xfrm>
          <a:prstGeom prst="rect">
            <a:avLst/>
          </a:prstGeom>
        </p:spPr>
      </p:pic>
    </p:spTree>
    <p:extLst>
      <p:ext uri="{BB962C8B-B14F-4D97-AF65-F5344CB8AC3E}">
        <p14:creationId xmlns:p14="http://schemas.microsoft.com/office/powerpoint/2010/main" val="318933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7538A-3C0B-979B-593F-F9E43BAF75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5BA5D4-F3D6-80DD-70D5-BB596C55EE3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597D760-41DC-C2F3-511A-2D84CF801C58}"/>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reliable is the information I see?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5414797C-BD48-AA46-5DCA-1842FD3103C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173F1D94-0CB0-2879-AD52-23A8B5791F0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2" name="Rectangle 11">
            <a:extLst>
              <a:ext uri="{FF2B5EF4-FFF2-40B4-BE49-F238E27FC236}">
                <a16:creationId xmlns:a16="http://schemas.microsoft.com/office/drawing/2014/main" id="{B1B03A32-3E06-55C5-4507-D593B79C72D0}"/>
              </a:ext>
            </a:extLst>
          </p:cNvPr>
          <p:cNvSpPr/>
          <p:nvPr/>
        </p:nvSpPr>
        <p:spPr>
          <a:xfrm>
            <a:off x="473694" y="1261454"/>
            <a:ext cx="11255143"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ea typeface="+mn-lt"/>
                <a:cs typeface="Arial"/>
              </a:rPr>
              <a:t>Debate: Social media makes it harder for voters to make informed choices during elections.</a:t>
            </a:r>
          </a:p>
        </p:txBody>
      </p:sp>
      <p:sp>
        <p:nvSpPr>
          <p:cNvPr id="15" name="Rectangle 14">
            <a:extLst>
              <a:ext uri="{FF2B5EF4-FFF2-40B4-BE49-F238E27FC236}">
                <a16:creationId xmlns:a16="http://schemas.microsoft.com/office/drawing/2014/main" id="{56CF05FE-2331-654E-F617-1681AB460A8D}"/>
              </a:ext>
            </a:extLst>
          </p:cNvPr>
          <p:cNvSpPr/>
          <p:nvPr/>
        </p:nvSpPr>
        <p:spPr>
          <a:xfrm>
            <a:off x="1059905" y="2627208"/>
            <a:ext cx="4602903" cy="39063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7D99C294-07BC-E6E8-D66F-91BB480D7DB1}"/>
              </a:ext>
            </a:extLst>
          </p:cNvPr>
          <p:cNvSpPr/>
          <p:nvPr/>
        </p:nvSpPr>
        <p:spPr>
          <a:xfrm>
            <a:off x="1878950" y="2415719"/>
            <a:ext cx="2979481" cy="435764"/>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For the motion</a:t>
            </a:r>
          </a:p>
        </p:txBody>
      </p:sp>
      <p:sp>
        <p:nvSpPr>
          <p:cNvPr id="23" name="Title 3">
            <a:extLst>
              <a:ext uri="{FF2B5EF4-FFF2-40B4-BE49-F238E27FC236}">
                <a16:creationId xmlns:a16="http://schemas.microsoft.com/office/drawing/2014/main" id="{678A36A7-032A-A822-CB32-A6F6279AA593}"/>
              </a:ext>
            </a:extLst>
          </p:cNvPr>
          <p:cNvSpPr>
            <a:spLocks noGrp="1"/>
          </p:cNvSpPr>
          <p:nvPr/>
        </p:nvSpPr>
        <p:spPr>
          <a:xfrm>
            <a:off x="1050669" y="3637787"/>
            <a:ext cx="4617615" cy="1876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br>
              <a:rPr lang="en-GB" sz="1600" b="1">
                <a:solidFill>
                  <a:srgbClr val="000000"/>
                </a:solidFill>
                <a:latin typeface="Arial"/>
                <a:cs typeface="Poppins SemiBold"/>
              </a:rPr>
            </a:br>
            <a:endParaRPr lang="en-US"/>
          </a:p>
          <a:p>
            <a:endParaRPr lang="en-GB" sz="1600" b="1">
              <a:solidFill>
                <a:srgbClr val="000000"/>
              </a:solidFill>
              <a:latin typeface="Arial"/>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endParaRPr lang="en-GB" sz="1600">
              <a:latin typeface="Arial"/>
              <a:cs typeface="Poppins SemiBold"/>
            </a:endParaRPr>
          </a:p>
          <a:p>
            <a:r>
              <a:rPr lang="en-GB" sz="1600">
                <a:solidFill>
                  <a:srgbClr val="000000"/>
                </a:solidFill>
                <a:latin typeface="Arial"/>
                <a:cs typeface="Poppins SemiBold"/>
              </a:rPr>
              <a:t>Ofcom found </a:t>
            </a:r>
            <a:r>
              <a:rPr lang="en-GB" sz="1600">
                <a:solidFill>
                  <a:srgbClr val="000000"/>
                </a:solidFill>
                <a:latin typeface="Arial"/>
                <a:cs typeface="Arial"/>
              </a:rPr>
              <a:t>that over a 4-week period during the time of the general election, </a:t>
            </a:r>
            <a:r>
              <a:rPr lang="en-GB" sz="1600">
                <a:solidFill>
                  <a:srgbClr val="000000"/>
                </a:solidFill>
                <a:latin typeface="Arial"/>
                <a:cs typeface="Poppins SemiBold"/>
              </a:rPr>
              <a:t>39% of misinformation seen online related to UK politics.</a:t>
            </a:r>
            <a:endParaRPr lang="en-GB" sz="1600">
              <a:solidFill>
                <a:srgbClr val="000000"/>
              </a:solidFill>
              <a:latin typeface="Arial"/>
            </a:endParaRPr>
          </a:p>
          <a:p>
            <a:endParaRPr lang="en-GB" sz="1600">
              <a:solidFill>
                <a:srgbClr val="000000"/>
              </a:solidFill>
              <a:latin typeface="Arial"/>
              <a:cs typeface="Poppins SemiBold"/>
            </a:endParaRPr>
          </a:p>
          <a:p>
            <a:pPr marL="285750" indent="-285750">
              <a:buFont typeface="Arial"/>
              <a:buChar char="•"/>
            </a:pPr>
            <a:r>
              <a:rPr lang="en-GB" sz="1600">
                <a:solidFill>
                  <a:srgbClr val="000000"/>
                </a:solidFill>
                <a:latin typeface="Arial"/>
                <a:cs typeface="Poppins SemiBold"/>
              </a:rPr>
              <a:t>Why does this matter for elections?</a:t>
            </a:r>
          </a:p>
          <a:p>
            <a:pPr marL="285750" indent="-285750">
              <a:buFont typeface="Arial"/>
              <a:buChar char="•"/>
            </a:pPr>
            <a:r>
              <a:rPr lang="en-GB" sz="1600">
                <a:solidFill>
                  <a:srgbClr val="000000"/>
                </a:solidFill>
                <a:latin typeface="Arial"/>
                <a:cs typeface="Poppins SemiBold"/>
              </a:rPr>
              <a:t>How could mis/disinformation change someone’s vote?</a:t>
            </a:r>
          </a:p>
          <a:p>
            <a:pPr marL="285750" indent="-285750">
              <a:buFont typeface="Arial"/>
              <a:buChar char="•"/>
            </a:pPr>
            <a:r>
              <a:rPr lang="en-GB" sz="1600">
                <a:solidFill>
                  <a:srgbClr val="000000"/>
                </a:solidFill>
                <a:latin typeface="Arial"/>
                <a:cs typeface="Poppins SemiBold"/>
              </a:rPr>
              <a:t>What role do algorithms and echo chambers play?</a:t>
            </a:r>
          </a:p>
          <a:p>
            <a:endParaRPr lang="en-GB" sz="1600" b="1">
              <a:solidFill>
                <a:schemeClr val="tx1"/>
              </a:solidFill>
              <a:latin typeface="Poppins SemiBold"/>
              <a:cs typeface="Poppins SemiBold"/>
            </a:endParaRPr>
          </a:p>
          <a:p>
            <a:r>
              <a:rPr lang="en-GB" sz="1600">
                <a:solidFill>
                  <a:srgbClr val="000000"/>
                </a:solidFill>
                <a:latin typeface="Arial"/>
                <a:cs typeface="Poppins SemiBold"/>
              </a:rPr>
              <a:t>“I agree because social media…”</a:t>
            </a:r>
          </a:p>
          <a:p>
            <a:r>
              <a:rPr lang="en-GB" sz="1600">
                <a:solidFill>
                  <a:srgbClr val="000000"/>
                </a:solidFill>
                <a:latin typeface="Arial"/>
                <a:cs typeface="Poppins SemiBold"/>
              </a:rPr>
              <a:t>“One reason this makes voting harder is…”</a:t>
            </a:r>
          </a:p>
          <a:p>
            <a:r>
              <a:rPr lang="en-GB" sz="1600">
                <a:solidFill>
                  <a:srgbClr val="000000"/>
                </a:solidFill>
                <a:latin typeface="Arial"/>
                <a:cs typeface="Poppins SemiBold"/>
              </a:rPr>
              <a:t>“If people believe false information, then…”</a:t>
            </a:r>
          </a:p>
          <a:p>
            <a:pPr>
              <a:buFont typeface="Arial"/>
            </a:pPr>
            <a:endParaRPr lang="en-GB" sz="1600" b="1">
              <a:solidFill>
                <a:schemeClr val="tx1"/>
              </a:solidFill>
              <a:latin typeface="Poppins SemiBold"/>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br>
              <a:rPr lang="en-GB" sz="1600">
                <a:latin typeface="Arial"/>
              </a:rPr>
            </a:br>
            <a:br>
              <a:rPr lang="en-GB" sz="1600">
                <a:latin typeface="Arial"/>
              </a:rPr>
            </a:br>
            <a:endParaRPr lang="en-GB" sz="1600" b="1">
              <a:solidFill>
                <a:srgbClr val="000000"/>
              </a:solidFill>
              <a:latin typeface="Arial"/>
            </a:endParaRPr>
          </a:p>
        </p:txBody>
      </p:sp>
      <p:sp>
        <p:nvSpPr>
          <p:cNvPr id="25" name="Rectangle 24">
            <a:extLst>
              <a:ext uri="{FF2B5EF4-FFF2-40B4-BE49-F238E27FC236}">
                <a16:creationId xmlns:a16="http://schemas.microsoft.com/office/drawing/2014/main" id="{A87FB14E-6A5C-B582-708B-495A9730B9B4}"/>
              </a:ext>
            </a:extLst>
          </p:cNvPr>
          <p:cNvSpPr/>
          <p:nvPr/>
        </p:nvSpPr>
        <p:spPr>
          <a:xfrm>
            <a:off x="6371817" y="2627208"/>
            <a:ext cx="4602903" cy="390638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Title 3">
            <a:extLst>
              <a:ext uri="{FF2B5EF4-FFF2-40B4-BE49-F238E27FC236}">
                <a16:creationId xmlns:a16="http://schemas.microsoft.com/office/drawing/2014/main" id="{A3A846B7-5B95-A7D8-4DF3-568C00E39B1E}"/>
              </a:ext>
            </a:extLst>
          </p:cNvPr>
          <p:cNvSpPr>
            <a:spLocks noGrp="1"/>
          </p:cNvSpPr>
          <p:nvPr/>
        </p:nvSpPr>
        <p:spPr>
          <a:xfrm>
            <a:off x="6428841" y="3862639"/>
            <a:ext cx="4617615" cy="1876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br>
              <a:rPr lang="en-GB" sz="1600" b="1">
                <a:solidFill>
                  <a:srgbClr val="000000"/>
                </a:solidFill>
                <a:latin typeface="Arial"/>
                <a:cs typeface="Poppins SemiBold"/>
              </a:rPr>
            </a:br>
            <a:endParaRPr lang="en-US"/>
          </a:p>
          <a:p>
            <a:endParaRPr lang="en-GB" sz="1600" b="1">
              <a:solidFill>
                <a:srgbClr val="000000"/>
              </a:solidFill>
              <a:latin typeface="Arial"/>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r>
              <a:rPr lang="en-GB" sz="1600">
                <a:solidFill>
                  <a:srgbClr val="000000"/>
                </a:solidFill>
                <a:latin typeface="Arial"/>
                <a:cs typeface="Poppins SemiBold"/>
              </a:rPr>
              <a:t>Ofcom also found that almost half of UK adults they surveyed feel confident they can judge whether sources of information are truthful.</a:t>
            </a:r>
            <a:endParaRPr lang="en-GB" sz="1600">
              <a:solidFill>
                <a:srgbClr val="000000"/>
              </a:solidFill>
              <a:latin typeface="Arial"/>
            </a:endParaRPr>
          </a:p>
          <a:p>
            <a:endParaRPr lang="en-GB" sz="1600">
              <a:solidFill>
                <a:srgbClr val="000000"/>
              </a:solidFill>
              <a:latin typeface="Arial"/>
              <a:cs typeface="Poppins SemiBold"/>
            </a:endParaRPr>
          </a:p>
          <a:p>
            <a:pPr marL="285750" indent="-285750">
              <a:buFont typeface="Arial"/>
              <a:buChar char="•"/>
            </a:pPr>
            <a:r>
              <a:rPr lang="en-GB" sz="1600">
                <a:solidFill>
                  <a:srgbClr val="000000"/>
                </a:solidFill>
                <a:latin typeface="Arial"/>
                <a:cs typeface="Poppins SemiBold"/>
              </a:rPr>
              <a:t>How can social media help voters access reliable information?</a:t>
            </a:r>
          </a:p>
          <a:p>
            <a:pPr marL="285750" indent="-285750">
              <a:buFont typeface="Arial"/>
              <a:buChar char="•"/>
            </a:pPr>
            <a:r>
              <a:rPr lang="en-GB" sz="1600">
                <a:solidFill>
                  <a:srgbClr val="000000"/>
                </a:solidFill>
                <a:latin typeface="Arial"/>
                <a:cs typeface="Arial"/>
              </a:rPr>
              <a:t>What tools or features make it easier to fact-check?</a:t>
            </a:r>
            <a:endParaRPr lang="en-GB"/>
          </a:p>
          <a:p>
            <a:pPr marL="285750" indent="-285750">
              <a:buFont typeface="Arial"/>
              <a:buChar char="•"/>
            </a:pPr>
            <a:r>
              <a:rPr lang="en-GB" sz="1600">
                <a:solidFill>
                  <a:srgbClr val="000000"/>
                </a:solidFill>
                <a:latin typeface="Arial"/>
                <a:cs typeface="Arial"/>
              </a:rPr>
              <a:t>How does social media increase political engagement?</a:t>
            </a:r>
            <a:endParaRPr lang="en-GB"/>
          </a:p>
          <a:p>
            <a:endParaRPr lang="en-GB" sz="1600" b="1">
              <a:solidFill>
                <a:srgbClr val="000000"/>
              </a:solidFill>
              <a:latin typeface="Poppins SemiBold"/>
              <a:cs typeface="Poppins SemiBold"/>
            </a:endParaRPr>
          </a:p>
          <a:p>
            <a:r>
              <a:rPr lang="en-GB" sz="1600">
                <a:solidFill>
                  <a:srgbClr val="000000"/>
                </a:solidFill>
                <a:latin typeface="Arial"/>
                <a:cs typeface="Poppins SemiBold"/>
              </a:rPr>
              <a:t>“I disagree because social media…”</a:t>
            </a:r>
          </a:p>
          <a:p>
            <a:r>
              <a:rPr lang="en-GB" sz="1600">
                <a:solidFill>
                  <a:srgbClr val="000000"/>
                </a:solidFill>
                <a:latin typeface="Arial"/>
                <a:cs typeface="Arial"/>
              </a:rPr>
              <a:t>“One way it helps voters is…”</a:t>
            </a:r>
            <a:endParaRPr lang="en-GB"/>
          </a:p>
          <a:p>
            <a:r>
              <a:rPr lang="en-GB" sz="1600">
                <a:solidFill>
                  <a:srgbClr val="000000"/>
                </a:solidFill>
                <a:latin typeface="Arial"/>
                <a:cs typeface="Arial"/>
              </a:rPr>
              <a:t>“Social media can support informed choices by…”</a:t>
            </a:r>
            <a:endParaRPr lang="en-GB"/>
          </a:p>
          <a:p>
            <a:pPr>
              <a:buFont typeface="Arial"/>
            </a:pPr>
            <a:endParaRPr lang="en-GB" sz="1600" b="1">
              <a:solidFill>
                <a:schemeClr val="tx1"/>
              </a:solidFill>
              <a:latin typeface="Poppins SemiBold"/>
              <a:cs typeface="Poppins SemiBold"/>
            </a:endParaRPr>
          </a:p>
          <a:p>
            <a:br>
              <a:rPr lang="en-GB" sz="1600">
                <a:solidFill>
                  <a:srgbClr val="000000"/>
                </a:solidFill>
                <a:latin typeface="Arial"/>
                <a:cs typeface="Poppins SemiBold"/>
              </a:rPr>
            </a:br>
            <a:br>
              <a:rPr lang="en-GB" sz="1600">
                <a:solidFill>
                  <a:srgbClr val="000000"/>
                </a:solidFill>
                <a:latin typeface="Arial"/>
                <a:cs typeface="Poppins SemiBold"/>
              </a:rPr>
            </a:br>
            <a:br>
              <a:rPr lang="en-GB" sz="1600">
                <a:latin typeface="Arial"/>
              </a:rPr>
            </a:br>
            <a:br>
              <a:rPr lang="en-GB" sz="1600">
                <a:latin typeface="Arial"/>
              </a:rPr>
            </a:br>
            <a:endParaRPr lang="en-GB" sz="1600" b="1">
              <a:solidFill>
                <a:srgbClr val="000000"/>
              </a:solidFill>
              <a:latin typeface="Arial"/>
            </a:endParaRPr>
          </a:p>
        </p:txBody>
      </p:sp>
      <p:sp>
        <p:nvSpPr>
          <p:cNvPr id="27" name="Rectangle: Rounded Corners 26">
            <a:extLst>
              <a:ext uri="{FF2B5EF4-FFF2-40B4-BE49-F238E27FC236}">
                <a16:creationId xmlns:a16="http://schemas.microsoft.com/office/drawing/2014/main" id="{D413B8DB-0EA7-A680-73E5-7EBFD14395F2}"/>
              </a:ext>
            </a:extLst>
          </p:cNvPr>
          <p:cNvSpPr/>
          <p:nvPr/>
        </p:nvSpPr>
        <p:spPr>
          <a:xfrm>
            <a:off x="7246080" y="2415719"/>
            <a:ext cx="2979481" cy="435764"/>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Against the motion</a:t>
            </a:r>
          </a:p>
        </p:txBody>
      </p:sp>
      <p:pic>
        <p:nvPicPr>
          <p:cNvPr id="4" name="Picture 3" descr="A set of black arrows with numbers&#10;&#10;AI-generated content may be incorrect.">
            <a:extLst>
              <a:ext uri="{FF2B5EF4-FFF2-40B4-BE49-F238E27FC236}">
                <a16:creationId xmlns:a16="http://schemas.microsoft.com/office/drawing/2014/main" id="{037473E6-8302-80C4-CAAD-F5B59EFCC23C}"/>
              </a:ext>
            </a:extLst>
          </p:cNvPr>
          <p:cNvPicPr>
            <a:picLocks noChangeAspect="1"/>
          </p:cNvPicPr>
          <p:nvPr/>
        </p:nvPicPr>
        <p:blipFill>
          <a:blip r:embed="rId6"/>
          <a:stretch>
            <a:fillRect/>
          </a:stretch>
        </p:blipFill>
        <p:spPr>
          <a:xfrm>
            <a:off x="11096193" y="2318038"/>
            <a:ext cx="1000125" cy="1085850"/>
          </a:xfrm>
          <a:prstGeom prst="rect">
            <a:avLst/>
          </a:prstGeom>
        </p:spPr>
      </p:pic>
    </p:spTree>
    <p:extLst>
      <p:ext uri="{BB962C8B-B14F-4D97-AF65-F5344CB8AC3E}">
        <p14:creationId xmlns:p14="http://schemas.microsoft.com/office/powerpoint/2010/main" val="31627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97939-2496-99E2-9B60-8724ADAF06BF}"/>
            </a:ext>
          </a:extLst>
        </p:cNvPr>
        <p:cNvGrpSpPr/>
        <p:nvPr/>
      </p:nvGrpSpPr>
      <p:grpSpPr>
        <a:xfrm>
          <a:off x="0" y="0"/>
          <a:ext cx="0" cy="0"/>
          <a:chOff x="0" y="0"/>
          <a:chExt cx="0" cy="0"/>
        </a:xfrm>
      </p:grpSpPr>
      <p:sp>
        <p:nvSpPr>
          <p:cNvPr id="27" name="Arrow: Pentagon 26">
            <a:extLst>
              <a:ext uri="{FF2B5EF4-FFF2-40B4-BE49-F238E27FC236}">
                <a16:creationId xmlns:a16="http://schemas.microsoft.com/office/drawing/2014/main" id="{FA41225C-D377-2F11-DABB-E20F13A9B3B9}"/>
              </a:ext>
            </a:extLst>
          </p:cNvPr>
          <p:cNvSpPr/>
          <p:nvPr/>
        </p:nvSpPr>
        <p:spPr>
          <a:xfrm flipH="1">
            <a:off x="1854199" y="5544551"/>
            <a:ext cx="9759950" cy="1073150"/>
          </a:xfrm>
          <a:prstGeom prst="homePlate">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Pentagon 25">
            <a:extLst>
              <a:ext uri="{FF2B5EF4-FFF2-40B4-BE49-F238E27FC236}">
                <a16:creationId xmlns:a16="http://schemas.microsoft.com/office/drawing/2014/main" id="{19D8C5D7-E183-6F66-BE86-800D88286E3A}"/>
              </a:ext>
            </a:extLst>
          </p:cNvPr>
          <p:cNvSpPr/>
          <p:nvPr/>
        </p:nvSpPr>
        <p:spPr>
          <a:xfrm flipH="1">
            <a:off x="1866900" y="2713789"/>
            <a:ext cx="9759950" cy="1073150"/>
          </a:xfrm>
          <a:prstGeom prst="homePlate">
            <a:avLst/>
          </a:prstGeom>
          <a:noFill/>
          <a:ln w="57150">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Pentagon 24">
            <a:extLst>
              <a:ext uri="{FF2B5EF4-FFF2-40B4-BE49-F238E27FC236}">
                <a16:creationId xmlns:a16="http://schemas.microsoft.com/office/drawing/2014/main" id="{2E21CDF2-57CF-D6BC-670F-11EE4E0232D5}"/>
              </a:ext>
            </a:extLst>
          </p:cNvPr>
          <p:cNvSpPr/>
          <p:nvPr/>
        </p:nvSpPr>
        <p:spPr>
          <a:xfrm>
            <a:off x="527050" y="4134852"/>
            <a:ext cx="9810750" cy="1009650"/>
          </a:xfrm>
          <a:prstGeom prst="homePlate">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Pentagon 23">
            <a:extLst>
              <a:ext uri="{FF2B5EF4-FFF2-40B4-BE49-F238E27FC236}">
                <a16:creationId xmlns:a16="http://schemas.microsoft.com/office/drawing/2014/main" id="{3D75C725-4FF1-2717-09B5-9088F8A1018D}"/>
              </a:ext>
            </a:extLst>
          </p:cNvPr>
          <p:cNvSpPr/>
          <p:nvPr/>
        </p:nvSpPr>
        <p:spPr>
          <a:xfrm>
            <a:off x="514350" y="1409700"/>
            <a:ext cx="9810750" cy="1009650"/>
          </a:xfrm>
          <a:prstGeom prst="homePlate">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E22876E-7558-DB80-B816-1CF4C5EF344D}"/>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71B0447-80A7-F343-DA4C-EA901980950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Your vote matters: What's next?</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09619BF2-8042-7FF5-9F7B-8E6966A3703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3E2172-5576-52BE-82CB-EA94F32A217C}"/>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7" name="TextBox 16">
            <a:extLst>
              <a:ext uri="{FF2B5EF4-FFF2-40B4-BE49-F238E27FC236}">
                <a16:creationId xmlns:a16="http://schemas.microsoft.com/office/drawing/2014/main" id="{1520FF07-896C-2307-A835-A05830906F03}"/>
              </a:ext>
            </a:extLst>
          </p:cNvPr>
          <p:cNvSpPr txBox="1"/>
          <p:nvPr/>
        </p:nvSpPr>
        <p:spPr>
          <a:xfrm>
            <a:off x="2351177" y="5887034"/>
            <a:ext cx="82994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ea typeface="Calibri"/>
                <a:cs typeface="Arial"/>
              </a:rPr>
              <a:t>Ask your family/friends how they decide who to vote for.</a:t>
            </a:r>
            <a:endParaRPr lang="en-US" sz="2000">
              <a:latin typeface="Arial"/>
              <a:cs typeface="Arial"/>
            </a:endParaRPr>
          </a:p>
        </p:txBody>
      </p:sp>
      <p:sp>
        <p:nvSpPr>
          <p:cNvPr id="18" name="TextBox 17">
            <a:extLst>
              <a:ext uri="{FF2B5EF4-FFF2-40B4-BE49-F238E27FC236}">
                <a16:creationId xmlns:a16="http://schemas.microsoft.com/office/drawing/2014/main" id="{AECBD35C-4B60-D697-AA03-4F99FD813BD5}"/>
              </a:ext>
            </a:extLst>
          </p:cNvPr>
          <p:cNvSpPr txBox="1"/>
          <p:nvPr/>
        </p:nvSpPr>
        <p:spPr>
          <a:xfrm>
            <a:off x="1589616" y="4283039"/>
            <a:ext cx="82359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ea typeface="Calibri"/>
                <a:cs typeface="Arial"/>
              </a:rPr>
              <a:t>Find out when you can register to vote and how it works:</a:t>
            </a:r>
            <a:br>
              <a:rPr lang="en-GB" sz="2000">
                <a:latin typeface="Arial"/>
                <a:ea typeface="Calibri"/>
                <a:cs typeface="Arial"/>
              </a:rPr>
            </a:br>
            <a:r>
              <a:rPr lang="en-GB" sz="2000" b="1">
                <a:solidFill>
                  <a:srgbClr val="F1613F"/>
                </a:solidFill>
                <a:latin typeface="Arial"/>
                <a:ea typeface="Calibri"/>
                <a:cs typeface="Arial"/>
                <a:hlinkClick r:id="rId6">
                  <a:extLst>
                    <a:ext uri="{A12FA001-AC4F-418D-AE19-62706E023703}">
                      <ahyp:hlinkClr xmlns:ahyp="http://schemas.microsoft.com/office/drawing/2018/hyperlinkcolor" val="tx"/>
                    </a:ext>
                  </a:extLst>
                </a:hlinkClick>
              </a:rPr>
              <a:t>www.gov.uk/register-to-vote</a:t>
            </a:r>
          </a:p>
        </p:txBody>
      </p:sp>
      <p:sp>
        <p:nvSpPr>
          <p:cNvPr id="19" name="TextBox 18">
            <a:extLst>
              <a:ext uri="{FF2B5EF4-FFF2-40B4-BE49-F238E27FC236}">
                <a16:creationId xmlns:a16="http://schemas.microsoft.com/office/drawing/2014/main" id="{30CD1626-78E5-B2B7-8E34-4C497834A789}"/>
              </a:ext>
            </a:extLst>
          </p:cNvPr>
          <p:cNvSpPr txBox="1"/>
          <p:nvPr/>
        </p:nvSpPr>
        <p:spPr>
          <a:xfrm>
            <a:off x="2349090" y="2894458"/>
            <a:ext cx="84328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Arial"/>
                <a:cs typeface="Arial"/>
              </a:rPr>
              <a:t>Take one step to help you decide which party</a:t>
            </a:r>
            <a:br>
              <a:rPr lang="en-GB" sz="2000">
                <a:latin typeface="Arial"/>
                <a:cs typeface="Arial"/>
              </a:rPr>
            </a:br>
            <a:r>
              <a:rPr lang="en-GB" sz="2000">
                <a:latin typeface="Arial"/>
                <a:cs typeface="Arial"/>
              </a:rPr>
              <a:t>best aligns with your values. </a:t>
            </a:r>
          </a:p>
        </p:txBody>
      </p:sp>
      <p:sp>
        <p:nvSpPr>
          <p:cNvPr id="20" name="TextBox 19">
            <a:extLst>
              <a:ext uri="{FF2B5EF4-FFF2-40B4-BE49-F238E27FC236}">
                <a16:creationId xmlns:a16="http://schemas.microsoft.com/office/drawing/2014/main" id="{31241C43-1284-76EE-4B35-481D6898B208}"/>
              </a:ext>
            </a:extLst>
          </p:cNvPr>
          <p:cNvSpPr txBox="1"/>
          <p:nvPr/>
        </p:nvSpPr>
        <p:spPr>
          <a:xfrm>
            <a:off x="1551977" y="1723059"/>
            <a:ext cx="83375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aseline="0">
                <a:latin typeface="Arial"/>
                <a:ea typeface="Arial"/>
                <a:cs typeface="Arial"/>
              </a:rPr>
              <a:t>As a class,</a:t>
            </a:r>
            <a:r>
              <a:rPr lang="en-GB" sz="2000">
                <a:latin typeface="Arial"/>
                <a:ea typeface="Arial"/>
                <a:cs typeface="Arial"/>
              </a:rPr>
              <a:t> create a list of tools and tactics to combat mis/disinformation.</a:t>
            </a:r>
            <a:endParaRPr lang="en-GB" sz="2000" b="1">
              <a:latin typeface="Arial"/>
              <a:ea typeface="Arial"/>
              <a:cs typeface="Arial"/>
            </a:endParaRPr>
          </a:p>
        </p:txBody>
      </p:sp>
      <p:pic>
        <p:nvPicPr>
          <p:cNvPr id="28" name="Graphic 27" descr="Employee badge with solid fill">
            <a:extLst>
              <a:ext uri="{FF2B5EF4-FFF2-40B4-BE49-F238E27FC236}">
                <a16:creationId xmlns:a16="http://schemas.microsoft.com/office/drawing/2014/main" id="{4893E514-1CAE-1DD2-A7DA-2004877B22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700" y="4172953"/>
            <a:ext cx="914400" cy="914400"/>
          </a:xfrm>
          <a:prstGeom prst="rect">
            <a:avLst/>
          </a:prstGeom>
        </p:spPr>
      </p:pic>
      <p:pic>
        <p:nvPicPr>
          <p:cNvPr id="30" name="Graphic 29" descr="House with solid fill">
            <a:extLst>
              <a:ext uri="{FF2B5EF4-FFF2-40B4-BE49-F238E27FC236}">
                <a16:creationId xmlns:a16="http://schemas.microsoft.com/office/drawing/2014/main" id="{C69CB9AD-C586-E597-64F1-1506127D1A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0050" y="5614403"/>
            <a:ext cx="914400" cy="914400"/>
          </a:xfrm>
          <a:prstGeom prst="rect">
            <a:avLst/>
          </a:prstGeom>
        </p:spPr>
      </p:pic>
      <p:pic>
        <p:nvPicPr>
          <p:cNvPr id="31" name="Graphic 30" descr="Ribbon with solid fill">
            <a:extLst>
              <a:ext uri="{FF2B5EF4-FFF2-40B4-BE49-F238E27FC236}">
                <a16:creationId xmlns:a16="http://schemas.microsoft.com/office/drawing/2014/main" id="{8BBEB243-6968-B839-25A2-178AE1A83B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42600" y="2789989"/>
            <a:ext cx="914400" cy="914400"/>
          </a:xfrm>
          <a:prstGeom prst="rect">
            <a:avLst/>
          </a:prstGeom>
        </p:spPr>
      </p:pic>
      <p:pic>
        <p:nvPicPr>
          <p:cNvPr id="32" name="Graphic 31" descr="List with solid fill">
            <a:extLst>
              <a:ext uri="{FF2B5EF4-FFF2-40B4-BE49-F238E27FC236}">
                <a16:creationId xmlns:a16="http://schemas.microsoft.com/office/drawing/2014/main" id="{98A4ECDC-C69C-FEBF-CB2B-4249452AAB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2300" y="1460500"/>
            <a:ext cx="914400" cy="914400"/>
          </a:xfrm>
          <a:prstGeom prst="rect">
            <a:avLst/>
          </a:prstGeom>
        </p:spPr>
      </p:pic>
    </p:spTree>
    <p:extLst>
      <p:ext uri="{BB962C8B-B14F-4D97-AF65-F5344CB8AC3E}">
        <p14:creationId xmlns:p14="http://schemas.microsoft.com/office/powerpoint/2010/main" val="1498794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B8B2-13D5-5B91-FC50-D7B16CFCD608}"/>
            </a:ext>
          </a:extLst>
        </p:cNvPr>
        <p:cNvGrpSpPr/>
        <p:nvPr/>
      </p:nvGrpSpPr>
      <p:grpSpPr>
        <a:xfrm>
          <a:off x="0" y="0"/>
          <a:ext cx="0" cy="0"/>
          <a:chOff x="0" y="0"/>
          <a:chExt cx="0" cy="0"/>
        </a:xfrm>
      </p:grpSpPr>
      <p:pic>
        <p:nvPicPr>
          <p:cNvPr id="5" name="Picture 4" descr="Group of young people huddling in gym">
            <a:extLst>
              <a:ext uri="{FF2B5EF4-FFF2-40B4-BE49-F238E27FC236}">
                <a16:creationId xmlns:a16="http://schemas.microsoft.com/office/drawing/2014/main" id="{D9E343A4-26DC-52EE-8974-5C718EE437A7}"/>
              </a:ext>
            </a:extLst>
          </p:cNvPr>
          <p:cNvPicPr>
            <a:picLocks noChangeAspect="1"/>
          </p:cNvPicPr>
          <p:nvPr/>
        </p:nvPicPr>
        <p:blipFill>
          <a:blip r:embed="rId3"/>
          <a:srcRect l="640" t="962" r="59168" b="-962"/>
          <a:stretch>
            <a:fillRect/>
          </a:stretch>
        </p:blipFill>
        <p:spPr>
          <a:xfrm>
            <a:off x="8035241" y="-16369"/>
            <a:ext cx="4160625" cy="6998797"/>
          </a:xfrm>
          <a:prstGeom prst="rect">
            <a:avLst/>
          </a:prstGeom>
        </p:spPr>
      </p:pic>
      <p:sp>
        <p:nvSpPr>
          <p:cNvPr id="7" name="Title 3">
            <a:extLst>
              <a:ext uri="{FF2B5EF4-FFF2-40B4-BE49-F238E27FC236}">
                <a16:creationId xmlns:a16="http://schemas.microsoft.com/office/drawing/2014/main" id="{81BDB8C4-592C-A0D3-882E-3A84B39C059D}"/>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p>
        </p:txBody>
      </p:sp>
      <p:pic>
        <p:nvPicPr>
          <p:cNvPr id="9" name="Picture 8" descr="A colorful star with a black background&#10;&#10;AI-generated content may be incorrect.">
            <a:extLst>
              <a:ext uri="{FF2B5EF4-FFF2-40B4-BE49-F238E27FC236}">
                <a16:creationId xmlns:a16="http://schemas.microsoft.com/office/drawing/2014/main" id="{8A6C3C2C-D13D-FBA4-7332-68EAD8374C98}"/>
              </a:ext>
            </a:extLst>
          </p:cNvPr>
          <p:cNvPicPr>
            <a:picLocks noChangeAspect="1"/>
          </p:cNvPicPr>
          <p:nvPr/>
        </p:nvPicPr>
        <p:blipFill>
          <a:blip r:embed="rId4"/>
          <a:stretch>
            <a:fillRect/>
          </a:stretch>
        </p:blipFill>
        <p:spPr>
          <a:xfrm>
            <a:off x="11166921" y="87814"/>
            <a:ext cx="935567" cy="1019175"/>
          </a:xfrm>
          <a:prstGeom prst="rect">
            <a:avLst/>
          </a:prstGeom>
        </p:spPr>
      </p:pic>
      <p:cxnSp>
        <p:nvCxnSpPr>
          <p:cNvPr id="12" name="Straight Arrow Connector 11">
            <a:extLst>
              <a:ext uri="{FF2B5EF4-FFF2-40B4-BE49-F238E27FC236}">
                <a16:creationId xmlns:a16="http://schemas.microsoft.com/office/drawing/2014/main" id="{E89F0DEB-BC7F-C563-E58F-263D16F763AE}"/>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713A60C6-3B00-D3F9-8B48-BF900E423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A45B3C02-85F7-2EC9-AA9F-01DFBCAEFB90}"/>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rial"/>
              </a:rPr>
              <a:t>Now at the end of the lesson</a:t>
            </a:r>
            <a:r>
              <a:rPr lang="en-GB" sz="2400">
                <a:latin typeface="Arial"/>
                <a:cs typeface="Arial"/>
              </a:rPr>
              <a:t>...</a:t>
            </a:r>
            <a:r>
              <a:rPr sz="2400">
                <a:latin typeface="Arial"/>
                <a:ea typeface="Arial"/>
                <a:cs typeface="Arial"/>
              </a:rPr>
              <a:t>​</a:t>
            </a:r>
            <a:endParaRPr lang="en-GB" sz="2400"/>
          </a:p>
          <a:p>
            <a:pPr algn="ctr"/>
            <a:endParaRPr lang="en-GB" sz="1600"/>
          </a:p>
        </p:txBody>
      </p:sp>
      <p:sp>
        <p:nvSpPr>
          <p:cNvPr id="11" name="Content Placeholder 2">
            <a:extLst>
              <a:ext uri="{FF2B5EF4-FFF2-40B4-BE49-F238E27FC236}">
                <a16:creationId xmlns:a16="http://schemas.microsoft.com/office/drawing/2014/main" id="{586A6C1E-3F01-4F5C-5C1B-F82F97A0BC09}"/>
              </a:ext>
            </a:extLst>
          </p:cNvPr>
          <p:cNvSpPr txBox="1">
            <a:spLocks/>
          </p:cNvSpPr>
          <p:nvPr/>
        </p:nvSpPr>
        <p:spPr>
          <a:xfrm>
            <a:off x="457670" y="2078750"/>
            <a:ext cx="7398126" cy="4409882"/>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rgbClr val="E60073"/>
                </a:solidFill>
                <a:latin typeface="Arial"/>
                <a:cs typeface="Arial"/>
              </a:rPr>
              <a:t>LINK: </a:t>
            </a:r>
            <a:r>
              <a:rPr lang="en-GB">
                <a:solidFill>
                  <a:srgbClr val="4FC5B9"/>
                </a:solidFill>
                <a:latin typeface="Arial"/>
                <a:cs typeface="Arial"/>
                <a:hlinkClick r:id="rId7">
                  <a:extLst>
                    <a:ext uri="{A12FA001-AC4F-418D-AE19-62706E023703}">
                      <ahyp:hlinkClr xmlns:ahyp="http://schemas.microsoft.com/office/drawing/2018/hyperlinkcolor" val="tx"/>
                    </a:ext>
                  </a:extLst>
                </a:hlinkClick>
              </a:rPr>
              <a:t>Complete a quick class reflection</a:t>
            </a:r>
            <a:r>
              <a:rPr lang="en-GB">
                <a:solidFill>
                  <a:srgbClr val="4FC5B9"/>
                </a:solidFill>
                <a:latin typeface="Arial"/>
                <a:cs typeface="Arial"/>
              </a:rPr>
              <a:t>.</a:t>
            </a:r>
          </a:p>
          <a:p>
            <a:r>
              <a:rPr lang="en-GB">
                <a:latin typeface="Arial"/>
                <a:cs typeface="Arial"/>
              </a:rPr>
              <a:t>It takes less than 5 minutes.</a:t>
            </a:r>
          </a:p>
          <a:p>
            <a:r>
              <a:rPr lang="en-GB">
                <a:latin typeface="Arial"/>
                <a:cs typeface="Arial"/>
              </a:rPr>
              <a:t>Answer honestly: there are no right or wrong answers.</a:t>
            </a:r>
          </a:p>
          <a:p>
            <a:pPr marL="0" indent="0">
              <a:buNone/>
            </a:pPr>
            <a:r>
              <a:rPr lang="en-GB">
                <a:latin typeface="Arial"/>
                <a:cs typeface="Arial"/>
              </a:rPr>
              <a:t>This helps us understand what you learned and how you feel about making decisions around voting in the future.</a:t>
            </a:r>
          </a:p>
          <a:p>
            <a:pPr marL="0" indent="0">
              <a:lnSpc>
                <a:spcPct val="70000"/>
              </a:lnSpc>
              <a:buNone/>
            </a:pPr>
            <a:endParaRPr lang="en-GB" b="1">
              <a:latin typeface="Arial"/>
              <a:cs typeface="Arial"/>
            </a:endParaRPr>
          </a:p>
          <a:p>
            <a:pPr marL="0" indent="0">
              <a:buNone/>
            </a:pPr>
            <a:endParaRPr lang="en-GB">
              <a:latin typeface="Arial"/>
              <a:cs typeface="Arial"/>
            </a:endParaRPr>
          </a:p>
        </p:txBody>
      </p:sp>
      <p:pic>
        <p:nvPicPr>
          <p:cNvPr id="2" name="Picture 1" descr="Key Stage 4.png">
            <a:extLst>
              <a:ext uri="{FF2B5EF4-FFF2-40B4-BE49-F238E27FC236}">
                <a16:creationId xmlns:a16="http://schemas.microsoft.com/office/drawing/2014/main" id="{90BC5999-2574-54A4-01BC-592486E2FAF5}"/>
              </a:ext>
            </a:extLst>
          </p:cNvPr>
          <p:cNvPicPr>
            <a:picLocks noChangeAspect="1"/>
          </p:cNvPicPr>
          <p:nvPr/>
        </p:nvPicPr>
        <p:blipFill>
          <a:blip r:embed="rId8"/>
          <a:stretch>
            <a:fillRect/>
          </a:stretch>
        </p:blipFill>
        <p:spPr>
          <a:xfrm>
            <a:off x="5583892" y="4799479"/>
            <a:ext cx="2066364" cy="2043952"/>
          </a:xfrm>
          <a:prstGeom prst="rect">
            <a:avLst/>
          </a:prstGeom>
        </p:spPr>
      </p:pic>
    </p:spTree>
    <p:extLst>
      <p:ext uri="{BB962C8B-B14F-4D97-AF65-F5344CB8AC3E}">
        <p14:creationId xmlns:p14="http://schemas.microsoft.com/office/powerpoint/2010/main" val="3816643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10" name="Picture 9" descr="Secondary_Teacher.png">
            <a:extLst>
              <a:ext uri="{FF2B5EF4-FFF2-40B4-BE49-F238E27FC236}">
                <a16:creationId xmlns:a16="http://schemas.microsoft.com/office/drawing/2014/main" id="{F89C0542-22BC-F19B-4A3D-9B65A8A6956D}"/>
              </a:ext>
            </a:extLst>
          </p:cNvPr>
          <p:cNvPicPr>
            <a:picLocks noChangeAspect="1"/>
          </p:cNvPicPr>
          <p:nvPr/>
        </p:nvPicPr>
        <p:blipFill>
          <a:blip r:embed="rId3"/>
          <a:stretch>
            <a:fillRect/>
          </a:stretch>
        </p:blipFill>
        <p:spPr>
          <a:xfrm>
            <a:off x="1033281" y="3693788"/>
            <a:ext cx="2053711" cy="2139744"/>
          </a:xfrm>
          <a:prstGeom prst="rect">
            <a:avLst/>
          </a:prstGeom>
        </p:spPr>
      </p:pic>
      <p:pic>
        <p:nvPicPr>
          <p:cNvPr id="22" name="Picture 21" descr="A screenshot of a website&#10;&#10;AI-generated content may be incorrect.">
            <a:extLst>
              <a:ext uri="{FF2B5EF4-FFF2-40B4-BE49-F238E27FC236}">
                <a16:creationId xmlns:a16="http://schemas.microsoft.com/office/drawing/2014/main" id="{37F3C7C6-4614-9D2C-7C7E-7086DB5AE176}"/>
              </a:ext>
            </a:extLst>
          </p:cNvPr>
          <p:cNvPicPr>
            <a:picLocks noChangeAspect="1"/>
          </p:cNvPicPr>
          <p:nvPr/>
        </p:nvPicPr>
        <p:blipFill>
          <a:blip r:embed="rId4"/>
          <a:srcRect t="10092" r="463" b="14220"/>
          <a:stretch>
            <a:fillRect/>
          </a:stretch>
        </p:blipFill>
        <p:spPr>
          <a:xfrm>
            <a:off x="4965130" y="2287920"/>
            <a:ext cx="2276551" cy="1750448"/>
          </a:xfrm>
          <a:prstGeom prst="rect">
            <a:avLst/>
          </a:prstGeom>
        </p:spPr>
      </p:pic>
      <p:pic>
        <p:nvPicPr>
          <p:cNvPr id="16" name="Graphic 15" descr="Monitor with solid fill">
            <a:extLst>
              <a:ext uri="{FF2B5EF4-FFF2-40B4-BE49-F238E27FC236}">
                <a16:creationId xmlns:a16="http://schemas.microsoft.com/office/drawing/2014/main" id="{3E65C315-2FAB-B746-1392-BA6819523C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4375" y="1821392"/>
            <a:ext cx="3124200" cy="3149600"/>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7"/>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After The Session</a:t>
            </a:r>
            <a:endParaRPr lang="en-US"/>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8"/>
          <a:stretch>
            <a:fillRect/>
          </a:stretch>
        </p:blipFill>
        <p:spPr>
          <a:xfrm>
            <a:off x="11166921" y="87814"/>
            <a:ext cx="935567" cy="1019175"/>
          </a:xfrm>
          <a:prstGeom prst="rect">
            <a:avLst/>
          </a:prstGeom>
        </p:spPr>
      </p:pic>
      <p:sp>
        <p:nvSpPr>
          <p:cNvPr id="17" name="TextBox 16">
            <a:extLst>
              <a:ext uri="{FF2B5EF4-FFF2-40B4-BE49-F238E27FC236}">
                <a16:creationId xmlns:a16="http://schemas.microsoft.com/office/drawing/2014/main" id="{43C46400-3D6B-0528-2647-CE4401D63742}"/>
              </a:ext>
            </a:extLst>
          </p:cNvPr>
          <p:cNvSpPr txBox="1"/>
          <p:nvPr/>
        </p:nvSpPr>
        <p:spPr>
          <a:xfrm>
            <a:off x="4301786" y="4806351"/>
            <a:ext cx="359198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We have a library of over 100 </a:t>
            </a:r>
            <a:r>
              <a:rPr lang="en-GB" sz="1600" b="1">
                <a:latin typeface="Arial"/>
                <a:cs typeface="Arial"/>
              </a:rPr>
              <a:t>free</a:t>
            </a:r>
            <a:r>
              <a:rPr lang="en-GB" sz="1600">
                <a:latin typeface="Arial"/>
                <a:cs typeface="Arial"/>
              </a:rPr>
              <a:t> resources available for you to download right now. Sign up here:</a:t>
            </a:r>
            <a:endParaRPr lang="en-GB" sz="1400">
              <a:latin typeface="Poppins SemiBold"/>
              <a:cs typeface="Poppins SemiBold"/>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60889F2-E723-2A1F-6610-813F02712BA0}"/>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97191"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Want More Resources?</a:t>
            </a:r>
            <a:endParaRPr lang="en-US"/>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Your Thoughts...</a:t>
            </a:r>
            <a:endParaRPr lang="en-US"/>
          </a:p>
        </p:txBody>
      </p:sp>
      <p:sp>
        <p:nvSpPr>
          <p:cNvPr id="25" name="Rectangle: Rounded Corners 24">
            <a:extLst>
              <a:ext uri="{FF2B5EF4-FFF2-40B4-BE49-F238E27FC236}">
                <a16:creationId xmlns:a16="http://schemas.microsoft.com/office/drawing/2014/main" id="{F255C498-A9D0-F7F0-F914-79C1F71F6D30}"/>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Tag Us!</a:t>
            </a:r>
            <a:endParaRPr lang="en-US">
              <a:solidFill>
                <a:schemeClr val="tx1"/>
              </a:solidFill>
            </a:endParaRPr>
          </a:p>
        </p:txBody>
      </p:sp>
      <p:pic>
        <p:nvPicPr>
          <p:cNvPr id="4" name="Picture 3" descr="A white line drawing of a ballot box&#10;&#10;AI-generated content may be incorrect.">
            <a:extLst>
              <a:ext uri="{FF2B5EF4-FFF2-40B4-BE49-F238E27FC236}">
                <a16:creationId xmlns:a16="http://schemas.microsoft.com/office/drawing/2014/main" id="{9467FA63-1AA6-D25D-847E-FA401EA71390}"/>
              </a:ext>
            </a:extLst>
          </p:cNvPr>
          <p:cNvPicPr>
            <a:picLocks noChangeAspect="1"/>
          </p:cNvPicPr>
          <p:nvPr/>
        </p:nvPicPr>
        <p:blipFill>
          <a:blip r:embed="rId9"/>
          <a:srcRect l="24199" t="667" r="54448" b="52667"/>
          <a:stretch>
            <a:fillRect/>
          </a:stretch>
        </p:blipFill>
        <p:spPr>
          <a:xfrm>
            <a:off x="241431" y="47072"/>
            <a:ext cx="762602" cy="992647"/>
          </a:xfrm>
          <a:prstGeom prst="rect">
            <a:avLst/>
          </a:prstGeom>
        </p:spPr>
      </p:pic>
      <p:sp>
        <p:nvSpPr>
          <p:cNvPr id="6" name="TextBox 5">
            <a:extLst>
              <a:ext uri="{FF2B5EF4-FFF2-40B4-BE49-F238E27FC236}">
                <a16:creationId xmlns:a16="http://schemas.microsoft.com/office/drawing/2014/main" id="{3A0D1779-6C65-6DE3-CC70-925FC34745E0}"/>
              </a:ext>
            </a:extLst>
          </p:cNvPr>
          <p:cNvSpPr txBox="1"/>
          <p:nvPr/>
        </p:nvSpPr>
        <p:spPr>
          <a:xfrm>
            <a:off x="426658" y="5802934"/>
            <a:ext cx="32557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F1613F"/>
                </a:solidFill>
                <a:latin typeface="Poppins SemiBold"/>
                <a:ea typeface="+mn-lt"/>
                <a:cs typeface="+mn-lt"/>
                <a:hlinkClick r:id="rId10">
                  <a:extLst>
                    <a:ext uri="{A12FA001-AC4F-418D-AE19-62706E023703}">
                      <ahyp:hlinkClr xmlns:ahyp="http://schemas.microsoft.com/office/drawing/2018/hyperlinkcolor" val="tx"/>
                    </a:ext>
                  </a:extLst>
                </a:hlinkClick>
              </a:rPr>
              <a:t>www.surveymonkey.com/r/JSKFS5H</a:t>
            </a:r>
            <a:r>
              <a:rPr lang="en-GB">
                <a:solidFill>
                  <a:srgbClr val="F1613F"/>
                </a:solidFill>
                <a:latin typeface="Poppins SemiBold"/>
                <a:ea typeface="+mn-lt"/>
                <a:cs typeface="+mn-lt"/>
              </a:rPr>
              <a:t> </a:t>
            </a:r>
            <a:endParaRPr lang="en-US">
              <a:solidFill>
                <a:srgbClr val="F1613F"/>
              </a:solidFill>
              <a:latin typeface="Poppins SemiBold"/>
              <a:cs typeface="Poppins SemiBold"/>
            </a:endParaRPr>
          </a:p>
        </p:txBody>
      </p:sp>
      <p:sp>
        <p:nvSpPr>
          <p:cNvPr id="2" name="TextBox 7">
            <a:extLst>
              <a:ext uri="{FF2B5EF4-FFF2-40B4-BE49-F238E27FC236}">
                <a16:creationId xmlns:a16="http://schemas.microsoft.com/office/drawing/2014/main" id="{24863CA8-75E2-2F25-F235-30D3E8AE2433}"/>
              </a:ext>
            </a:extLst>
          </p:cNvPr>
          <p:cNvSpPr txBox="1"/>
          <p:nvPr/>
        </p:nvSpPr>
        <p:spPr>
          <a:xfrm>
            <a:off x="4559710" y="5801032"/>
            <a:ext cx="307258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1" u="sng" strike="noStrike" baseline="0">
                <a:solidFill>
                  <a:srgbClr val="E60073"/>
                </a:solidFill>
                <a:latin typeface="Poppins SemiBold"/>
                <a:ea typeface="Segoe UI"/>
                <a:cs typeface="Segoe UI"/>
                <a:hlinkClick r:id="rId11">
                  <a:extLst>
                    <a:ext uri="{A12FA001-AC4F-418D-AE19-62706E023703}">
                      <ahyp:hlinkClr xmlns:ahyp="http://schemas.microsoft.com/office/drawing/2018/hyperlinkcolor" val="tx"/>
                    </a:ext>
                  </a:extLst>
                </a:hlinkClick>
              </a:rPr>
              <a:t>www.youngcitizens.org/resources</a:t>
            </a:r>
            <a:endParaRPr lang="en-GB"/>
          </a:p>
        </p:txBody>
      </p:sp>
      <p:pic>
        <p:nvPicPr>
          <p:cNvPr id="13" name="Graphic 20" descr="Online Network with solid fill">
            <a:extLst>
              <a:ext uri="{FF2B5EF4-FFF2-40B4-BE49-F238E27FC236}">
                <a16:creationId xmlns:a16="http://schemas.microsoft.com/office/drawing/2014/main" id="{EFE92B28-76E4-C8F6-18B7-E1A32CED502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21233" y="3435350"/>
            <a:ext cx="2171700" cy="2260600"/>
          </a:xfrm>
          <a:prstGeom prst="rect">
            <a:avLst/>
          </a:prstGeom>
        </p:spPr>
      </p:pic>
      <p:sp>
        <p:nvSpPr>
          <p:cNvPr id="23" name="TextBox 1">
            <a:extLst>
              <a:ext uri="{FF2B5EF4-FFF2-40B4-BE49-F238E27FC236}">
                <a16:creationId xmlns:a16="http://schemas.microsoft.com/office/drawing/2014/main" id="{DD626C14-72CF-DCE8-CB98-BDB96D99A4F7}"/>
              </a:ext>
            </a:extLst>
          </p:cNvPr>
          <p:cNvSpPr txBox="1"/>
          <p:nvPr/>
        </p:nvSpPr>
        <p:spPr>
          <a:xfrm>
            <a:off x="8445499" y="5937251"/>
            <a:ext cx="3333751" cy="6674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baseline="0">
                <a:solidFill>
                  <a:srgbClr val="4FC5B9"/>
                </a:solidFill>
                <a:latin typeface="Poppins SemiBold"/>
              </a:rPr>
              <a:t>@YoungCitizensUK</a:t>
            </a:r>
            <a:endParaRPr lang="en-GB"/>
          </a:p>
          <a:p>
            <a:pPr algn="ctr"/>
            <a:endParaRPr lang="en-GB"/>
          </a:p>
        </p:txBody>
      </p:sp>
      <p:sp>
        <p:nvSpPr>
          <p:cNvPr id="24"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sp>
        <p:nvSpPr>
          <p:cNvPr id="27" name="Arrow: Chevron 26">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8" name="Title 3">
            <a:extLst>
              <a:ext uri="{FF2B5EF4-FFF2-40B4-BE49-F238E27FC236}">
                <a16:creationId xmlns:a16="http://schemas.microsoft.com/office/drawing/2014/main" id="{3D5573CB-8F4D-FF72-9496-78B3A8F1F08C}"/>
              </a:ext>
            </a:extLst>
          </p:cNvPr>
          <p:cNvSpPr>
            <a:spLocks noGrp="1"/>
          </p:cNvSpPr>
          <p:nvPr/>
        </p:nvSpPr>
        <p:spPr>
          <a:xfrm>
            <a:off x="8442436" y="2067447"/>
            <a:ext cx="3398811" cy="1206777"/>
          </a:xfrm>
          <a:prstGeom prst="rect">
            <a:avLst/>
          </a:prstGeom>
        </p:spPr>
        <p:txBody>
          <a:bodyPr vert="horz" lIns="91440" tIns="45720" rIns="91440" bIns="45720" rtlCol="0" anchor="ctr">
            <a:no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0000"/>
                </a:solidFill>
                <a:latin typeface="Arial"/>
                <a:cs typeface="Arial"/>
              </a:rPr>
              <a:t>We'd love to hear how you use Young Citizens resources over at Facebook, LinkedIn and Instagram. You can tag us at:</a:t>
            </a:r>
          </a:p>
        </p:txBody>
      </p:sp>
    </p:spTree>
    <p:extLst>
      <p:ext uri="{BB962C8B-B14F-4D97-AF65-F5344CB8AC3E}">
        <p14:creationId xmlns:p14="http://schemas.microsoft.com/office/powerpoint/2010/main" val="361845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Preparation</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E69FD1-27F4-5787-D46D-BC80DAE9847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70085"/>
            <a:ext cx="3598731" cy="505621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603704" y="1346233"/>
            <a:ext cx="2992396" cy="4619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Keyword Definitions</a:t>
            </a:r>
            <a:endParaRPr lang="en-US" b="1">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94379" y="1864838"/>
            <a:ext cx="339173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Political Party – </a:t>
            </a:r>
            <a:r>
              <a:rPr lang="en-GB" sz="1200">
                <a:latin typeface="Arial"/>
                <a:ea typeface="+mn-lt"/>
                <a:cs typeface="+mn-lt"/>
              </a:rPr>
              <a:t>organised group sharing beliefs, ideas and views.</a:t>
            </a:r>
            <a:endParaRPr lang="en-US" sz="1200">
              <a:latin typeface="Arial"/>
              <a:ea typeface="+mn-lt"/>
              <a:cs typeface="+mn-lt"/>
            </a:endParaRPr>
          </a:p>
          <a:p>
            <a:endParaRPr lang="en-GB" sz="1200">
              <a:latin typeface="Arial"/>
              <a:cs typeface="Arial"/>
            </a:endParaRPr>
          </a:p>
          <a:p>
            <a:r>
              <a:rPr lang="en-GB" sz="1200" b="1">
                <a:latin typeface="Arial"/>
                <a:cs typeface="Arial"/>
              </a:rPr>
              <a:t>Member Of Parliament (MP) - </a:t>
            </a:r>
            <a:r>
              <a:rPr lang="en-GB" sz="1200">
                <a:latin typeface="Arial"/>
                <a:cs typeface="Arial"/>
              </a:rPr>
              <a:t>elected to represent the interests of people in a particular area (their 'constituency').</a:t>
            </a:r>
            <a:endParaRPr lang="en-US" sz="1200">
              <a:latin typeface="Arial"/>
              <a:cs typeface="Arial"/>
            </a:endParaRPr>
          </a:p>
          <a:p>
            <a:endParaRPr lang="en-GB" sz="1200">
              <a:latin typeface="Arial"/>
              <a:cs typeface="Arial"/>
            </a:endParaRPr>
          </a:p>
          <a:p>
            <a:r>
              <a:rPr lang="en-GB" sz="1200" b="1">
                <a:latin typeface="Arial"/>
                <a:cs typeface="Arial"/>
              </a:rPr>
              <a:t>Independent MP – </a:t>
            </a:r>
            <a:r>
              <a:rPr lang="en-GB" sz="1200">
                <a:latin typeface="Arial"/>
                <a:cs typeface="Arial"/>
              </a:rPr>
              <a:t>not affiliated to any political party.</a:t>
            </a:r>
          </a:p>
          <a:p>
            <a:endParaRPr lang="en-GB" sz="1200">
              <a:latin typeface="Arial"/>
              <a:cs typeface="Arial"/>
            </a:endParaRPr>
          </a:p>
          <a:p>
            <a:r>
              <a:rPr lang="en-GB" sz="1200" b="1">
                <a:latin typeface="Arial"/>
                <a:cs typeface="Arial"/>
              </a:rPr>
              <a:t>Polling – </a:t>
            </a:r>
            <a:r>
              <a:rPr lang="en-GB" sz="1200">
                <a:latin typeface="Arial"/>
                <a:cs typeface="Arial"/>
              </a:rPr>
              <a:t>measuring public opinion, either by research or by holding a vote.</a:t>
            </a:r>
            <a:endParaRPr lang="en-US" sz="1200">
              <a:latin typeface="Arial"/>
              <a:cs typeface="Arial"/>
            </a:endParaRPr>
          </a:p>
          <a:p>
            <a:endParaRPr lang="en-GB" sz="1200">
              <a:latin typeface="Arial"/>
              <a:cs typeface="Arial"/>
            </a:endParaRPr>
          </a:p>
          <a:p>
            <a:r>
              <a:rPr lang="en-GB" sz="1200" b="1">
                <a:latin typeface="Arial"/>
                <a:cs typeface="Arial"/>
              </a:rPr>
              <a:t>Manifesto </a:t>
            </a:r>
            <a:r>
              <a:rPr lang="en-GB" sz="1200" b="1">
                <a:latin typeface="Arial"/>
                <a:ea typeface="+mn-lt"/>
                <a:cs typeface="Arial"/>
              </a:rPr>
              <a:t>- </a:t>
            </a:r>
            <a:r>
              <a:rPr lang="en-GB" sz="1200">
                <a:latin typeface="Arial"/>
                <a:ea typeface="+mn-lt"/>
                <a:cs typeface="+mn-lt"/>
              </a:rPr>
              <a:t>a public declaration of what a political party wants to achieve.</a:t>
            </a:r>
            <a:endParaRPr lang="en-GB" sz="1200">
              <a:latin typeface="Arial"/>
              <a:cs typeface="Arial"/>
            </a:endParaRPr>
          </a:p>
          <a:p>
            <a:endParaRPr lang="en-GB" sz="1200">
              <a:latin typeface="Arial"/>
              <a:cs typeface="Arial"/>
            </a:endParaRPr>
          </a:p>
          <a:p>
            <a:r>
              <a:rPr lang="en-GB" sz="1200" b="1">
                <a:latin typeface="Arial"/>
                <a:cs typeface="Arial"/>
              </a:rPr>
              <a:t>Disinformation – </a:t>
            </a:r>
            <a:r>
              <a:rPr lang="en-GB" sz="1200">
                <a:latin typeface="Arial"/>
                <a:cs typeface="Arial"/>
              </a:rPr>
              <a:t>false or inaccurate information shared with intent to deceive.</a:t>
            </a:r>
            <a:endParaRPr lang="en-US" sz="1200">
              <a:latin typeface="Arial"/>
              <a:cs typeface="Arial"/>
            </a:endParaRPr>
          </a:p>
          <a:p>
            <a:endParaRPr lang="en-GB" sz="1200" b="1">
              <a:latin typeface="Arial"/>
              <a:cs typeface="Arial"/>
            </a:endParaRPr>
          </a:p>
          <a:p>
            <a:r>
              <a:rPr lang="en-GB" sz="1200" b="1">
                <a:latin typeface="Arial"/>
                <a:cs typeface="Arial"/>
              </a:rPr>
              <a:t>Misinformation – </a:t>
            </a:r>
            <a:r>
              <a:rPr lang="en-GB" sz="1200">
                <a:latin typeface="Arial"/>
                <a:cs typeface="Arial"/>
              </a:rPr>
              <a:t>false or inaccurate information shared in good faith, without intent to deceive.</a:t>
            </a:r>
            <a:endParaRPr lang="en-US" sz="1200">
              <a:latin typeface="Arial"/>
              <a:cs typeface="Arial"/>
            </a:endParaRPr>
          </a:p>
          <a:p>
            <a:endParaRPr lang="en-GB" sz="1200">
              <a:latin typeface="Arial"/>
              <a:cs typeface="Arial"/>
            </a:endParaRPr>
          </a:p>
          <a:p>
            <a:r>
              <a:rPr lang="en-GB" sz="1200" b="1">
                <a:latin typeface="Arial"/>
                <a:cs typeface="Arial"/>
              </a:rPr>
              <a:t>Secret ballot </a:t>
            </a:r>
            <a:r>
              <a:rPr lang="en-GB" sz="1200">
                <a:latin typeface="Arial"/>
                <a:cs typeface="Arial"/>
              </a:rPr>
              <a:t>– the right to keep your vote private.</a:t>
            </a:r>
          </a:p>
        </p:txBody>
      </p:sp>
      <p:sp>
        <p:nvSpPr>
          <p:cNvPr id="49" name="Rectangle 48">
            <a:extLst>
              <a:ext uri="{FF2B5EF4-FFF2-40B4-BE49-F238E27FC236}">
                <a16:creationId xmlns:a16="http://schemas.microsoft.com/office/drawing/2014/main" id="{6D86531E-FE40-3C4B-AE96-A88E825725B7}"/>
              </a:ext>
            </a:extLst>
          </p:cNvPr>
          <p:cNvSpPr/>
          <p:nvPr/>
        </p:nvSpPr>
        <p:spPr>
          <a:xfrm>
            <a:off x="337549" y="1613216"/>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64888" y="1345564"/>
            <a:ext cx="2992396" cy="46199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Teacher Checklist</a:t>
            </a:r>
            <a:endParaRPr lang="en-US">
              <a:latin typeface="Poppins SemiBold"/>
              <a:cs typeface="Poppins SemiBold"/>
            </a:endParaRPr>
          </a:p>
        </p:txBody>
      </p:sp>
      <p:sp>
        <p:nvSpPr>
          <p:cNvPr id="51" name="TextBox 50">
            <a:extLst>
              <a:ext uri="{FF2B5EF4-FFF2-40B4-BE49-F238E27FC236}">
                <a16:creationId xmlns:a16="http://schemas.microsoft.com/office/drawing/2014/main" id="{8989326F-BD6A-B1E5-DE91-0441B65CA770}"/>
              </a:ext>
            </a:extLst>
          </p:cNvPr>
          <p:cNvSpPr txBox="1"/>
          <p:nvPr/>
        </p:nvSpPr>
        <p:spPr>
          <a:xfrm>
            <a:off x="368264" y="1869201"/>
            <a:ext cx="336633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q"/>
            </a:pPr>
            <a:r>
              <a:rPr lang="en-GB" sz="1400">
                <a:latin typeface="Arial"/>
                <a:cs typeface="Arial"/>
              </a:rPr>
              <a:t>Allow a minimum of </a:t>
            </a:r>
            <a:br>
              <a:rPr lang="en-GB" sz="1400">
                <a:latin typeface="Arial"/>
                <a:cs typeface="Arial"/>
              </a:rPr>
            </a:br>
            <a:r>
              <a:rPr lang="en-GB" sz="1400">
                <a:latin typeface="Arial"/>
                <a:cs typeface="Arial"/>
              </a:rPr>
              <a:t>60 minutes to deliver </a:t>
            </a:r>
            <a:br>
              <a:rPr lang="en-GB" sz="1400">
                <a:latin typeface="Arial"/>
                <a:cs typeface="Arial"/>
              </a:rPr>
            </a:br>
            <a:r>
              <a:rPr lang="en-GB" sz="1400">
                <a:latin typeface="Arial"/>
                <a:cs typeface="Arial"/>
              </a:rPr>
              <a:t>the lesson.*</a:t>
            </a:r>
            <a:endParaRPr lang="en-US"/>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Familiarise yourself with the</a:t>
            </a:r>
            <a:r>
              <a:rPr lang="en-GB" sz="1400" b="1">
                <a:latin typeface="Arial"/>
                <a:cs typeface="Arial"/>
              </a:rPr>
              <a:t> Lesson Overview (Slide 3)</a:t>
            </a:r>
            <a:r>
              <a:rPr lang="en-GB" sz="1400">
                <a:latin typeface="Arial"/>
                <a:cs typeface="Arial"/>
              </a:rPr>
              <a:t> and slides.</a:t>
            </a:r>
            <a:endParaRPr lang="en-US" sz="1400">
              <a:latin typeface="Arial"/>
              <a:cs typeface="Arial"/>
            </a:endParaRPr>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Read through the </a:t>
            </a:r>
            <a:r>
              <a:rPr lang="en-GB" sz="1400" b="1">
                <a:latin typeface="Arial"/>
                <a:cs typeface="Arial"/>
              </a:rPr>
              <a:t>Top Tips &amp; Democracy 101 (Slide 4 and 5).</a:t>
            </a:r>
            <a:endParaRPr lang="en-US" sz="1400">
              <a:latin typeface="Arial"/>
              <a:cs typeface="Arial"/>
            </a:endParaRPr>
          </a:p>
          <a:p>
            <a:pPr marL="285750" indent="-285750">
              <a:buFont typeface="Wingdings,Sans-Serif"/>
              <a:buChar char="q"/>
            </a:pPr>
            <a:endParaRPr lang="en-GB" sz="1400">
              <a:latin typeface="Arial"/>
              <a:cs typeface="Arial"/>
            </a:endParaRPr>
          </a:p>
          <a:p>
            <a:pPr marL="285750" indent="-285750">
              <a:buFont typeface="Wingdings,Sans-Serif"/>
              <a:buChar char="q"/>
            </a:pPr>
            <a:r>
              <a:rPr lang="en-GB" sz="1400">
                <a:latin typeface="Arial"/>
                <a:cs typeface="Arial"/>
              </a:rPr>
              <a:t>Read the </a:t>
            </a:r>
            <a:r>
              <a:rPr lang="en-GB" sz="1400" b="1">
                <a:latin typeface="Arial"/>
                <a:cs typeface="Arial"/>
              </a:rPr>
              <a:t>'Notes'</a:t>
            </a:r>
            <a:r>
              <a:rPr lang="en-GB" sz="1400">
                <a:latin typeface="Arial"/>
                <a:cs typeface="Arial"/>
              </a:rPr>
              <a:t> in each slide which have additional information.</a:t>
            </a:r>
            <a:endParaRPr lang="en-US"/>
          </a:p>
          <a:p>
            <a:pPr marL="285750" indent="-285750">
              <a:buFont typeface="Wingdings"/>
              <a:buChar char="q"/>
            </a:pPr>
            <a:endParaRPr lang="en-GB" sz="1400">
              <a:latin typeface="Arial"/>
              <a:cs typeface="Arial"/>
            </a:endParaRPr>
          </a:p>
        </p:txBody>
      </p:sp>
      <p:sp>
        <p:nvSpPr>
          <p:cNvPr id="12" name="Rectangle 11">
            <a:extLst>
              <a:ext uri="{FF2B5EF4-FFF2-40B4-BE49-F238E27FC236}">
                <a16:creationId xmlns:a16="http://schemas.microsoft.com/office/drawing/2014/main" id="{8AF269B5-F6CC-2966-4DE8-E1A0602E0066}"/>
              </a:ext>
            </a:extLst>
          </p:cNvPr>
          <p:cNvSpPr/>
          <p:nvPr/>
        </p:nvSpPr>
        <p:spPr>
          <a:xfrm>
            <a:off x="8344212" y="1552705"/>
            <a:ext cx="3542705"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9C5B0E3C-92AF-1BB9-17CD-5C56CF930913}"/>
              </a:ext>
            </a:extLst>
          </p:cNvPr>
          <p:cNvSpPr/>
          <p:nvPr/>
        </p:nvSpPr>
        <p:spPr>
          <a:xfrm>
            <a:off x="8630322" y="1346232"/>
            <a:ext cx="2992396" cy="46199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a:solidFill>
                  <a:schemeClr val="tx1"/>
                </a:solidFill>
                <a:latin typeface="Poppins SemiBold"/>
                <a:cs typeface="Arial"/>
              </a:rPr>
              <a:t>Why Teach </a:t>
            </a:r>
            <a:endParaRPr lang="en-US" sz="1400">
              <a:solidFill>
                <a:schemeClr val="tx1"/>
              </a:solidFill>
              <a:latin typeface="Aptos" panose="020B0004020202020204"/>
              <a:cs typeface="Arial"/>
            </a:endParaRPr>
          </a:p>
          <a:p>
            <a:pPr algn="ctr"/>
            <a:r>
              <a:rPr lang="en-GB" sz="1400" b="1">
                <a:solidFill>
                  <a:schemeClr val="tx1"/>
                </a:solidFill>
                <a:latin typeface="Poppins SemiBold"/>
                <a:cs typeface="Arial"/>
              </a:rPr>
              <a:t>The Big Democracy Lesson?</a:t>
            </a:r>
            <a:endParaRPr lang="en-US" sz="1400">
              <a:solidFill>
                <a:schemeClr val="tx1"/>
              </a:solidFill>
            </a:endParaRPr>
          </a:p>
        </p:txBody>
      </p:sp>
      <p:sp>
        <p:nvSpPr>
          <p:cNvPr id="27" name="TextBox 10">
            <a:extLst>
              <a:ext uri="{FF2B5EF4-FFF2-40B4-BE49-F238E27FC236}">
                <a16:creationId xmlns:a16="http://schemas.microsoft.com/office/drawing/2014/main" id="{2A045170-A4D7-ED8E-7E8F-D066456E1A7B}"/>
              </a:ext>
            </a:extLst>
          </p:cNvPr>
          <p:cNvSpPr txBox="1"/>
          <p:nvPr/>
        </p:nvSpPr>
        <p:spPr>
          <a:xfrm>
            <a:off x="9194059" y="1943981"/>
            <a:ext cx="2690560"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8" name="TextBox 16">
            <a:extLst>
              <a:ext uri="{FF2B5EF4-FFF2-40B4-BE49-F238E27FC236}">
                <a16:creationId xmlns:a16="http://schemas.microsoft.com/office/drawing/2014/main" id="{1A9E442D-4119-EED4-3EA5-443F43C167BE}"/>
              </a:ext>
            </a:extLst>
          </p:cNvPr>
          <p:cNvSpPr txBox="1"/>
          <p:nvPr/>
        </p:nvSpPr>
        <p:spPr>
          <a:xfrm>
            <a:off x="9220795" y="4430578"/>
            <a:ext cx="2663824"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9" name="TextBox 17">
            <a:extLst>
              <a:ext uri="{FF2B5EF4-FFF2-40B4-BE49-F238E27FC236}">
                <a16:creationId xmlns:a16="http://schemas.microsoft.com/office/drawing/2014/main" id="{5458031C-144F-DB9B-0C47-5C09189D1001}"/>
              </a:ext>
            </a:extLst>
          </p:cNvPr>
          <p:cNvSpPr txBox="1"/>
          <p:nvPr/>
        </p:nvSpPr>
        <p:spPr>
          <a:xfrm>
            <a:off x="9220794" y="5466760"/>
            <a:ext cx="2663824"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Pedagogical Principles</a:t>
            </a:r>
            <a:endParaRPr lang="en-US" sz="1400">
              <a:latin typeface="Arial"/>
              <a:cs typeface="Arial"/>
            </a:endParaRPr>
          </a:p>
          <a:p>
            <a:r>
              <a:rPr lang="en-GB" sz="1400">
                <a:latin typeface="Arial"/>
                <a:cs typeface="Arial"/>
              </a:rPr>
              <a:t>Support on making learning impartial</a:t>
            </a:r>
          </a:p>
        </p:txBody>
      </p:sp>
      <p:sp>
        <p:nvSpPr>
          <p:cNvPr id="30" name="TextBox 1">
            <a:extLst>
              <a:ext uri="{FF2B5EF4-FFF2-40B4-BE49-F238E27FC236}">
                <a16:creationId xmlns:a16="http://schemas.microsoft.com/office/drawing/2014/main" id="{1F261953-B3CB-2DB5-C044-48D941A8F3B5}"/>
              </a:ext>
            </a:extLst>
          </p:cNvPr>
          <p:cNvSpPr txBox="1"/>
          <p:nvPr/>
        </p:nvSpPr>
        <p:spPr>
          <a:xfrm>
            <a:off x="9196881" y="2841384"/>
            <a:ext cx="2658142"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Spiritual, Moral, Social and Cultural development (SMSC)</a:t>
            </a:r>
            <a:endParaRPr lang="en-GB"/>
          </a:p>
          <a:p>
            <a:r>
              <a:rPr lang="en-GB" sz="1400">
                <a:latin typeface="Arial"/>
                <a:cs typeface="Arial"/>
              </a:rPr>
              <a:t>RSE </a:t>
            </a:r>
            <a:endParaRPr lang="en-GB" sz="1400">
              <a:solidFill>
                <a:srgbClr val="0B0C0C"/>
              </a:solidFill>
              <a:ea typeface="+mn-lt"/>
              <a:cs typeface="+mn-lt"/>
            </a:endParaRPr>
          </a:p>
          <a:p>
            <a:r>
              <a:rPr lang="en-GB" sz="1400">
                <a:latin typeface="Arial"/>
                <a:cs typeface="Arial"/>
              </a:rPr>
              <a:t>English</a:t>
            </a:r>
          </a:p>
        </p:txBody>
      </p:sp>
      <p:pic>
        <p:nvPicPr>
          <p:cNvPr id="6" name="Content Placeholder 5" descr="A set of black arrows with numbers&#10;&#10;AI-generated content may be incorrect.">
            <a:extLst>
              <a:ext uri="{FF2B5EF4-FFF2-40B4-BE49-F238E27FC236}">
                <a16:creationId xmlns:a16="http://schemas.microsoft.com/office/drawing/2014/main" id="{C83EF712-D9AB-A608-3FAF-7D80942E0BC7}"/>
              </a:ext>
            </a:extLst>
          </p:cNvPr>
          <p:cNvPicPr>
            <a:picLocks noChangeAspect="1"/>
          </p:cNvPicPr>
          <p:nvPr/>
        </p:nvPicPr>
        <p:blipFill>
          <a:blip r:embed="rId6"/>
          <a:srcRect l="74786" t="50757" b="3788"/>
          <a:stretch>
            <a:fillRect/>
          </a:stretch>
        </p:blipFill>
        <p:spPr>
          <a:xfrm>
            <a:off x="3045821" y="1861024"/>
            <a:ext cx="624067" cy="635988"/>
          </a:xfrm>
          <a:prstGeom prst="rect">
            <a:avLst/>
          </a:prstGeom>
        </p:spPr>
      </p:pic>
      <p:pic>
        <p:nvPicPr>
          <p:cNvPr id="8"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2671" y="1939953"/>
            <a:ext cx="833091" cy="836385"/>
          </a:xfrm>
          <a:prstGeom prst="rect">
            <a:avLst/>
          </a:prstGeom>
        </p:spPr>
      </p:pic>
      <p:pic>
        <p:nvPicPr>
          <p:cNvPr id="10"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5914" y="3079967"/>
            <a:ext cx="914400" cy="914400"/>
          </a:xfrm>
          <a:prstGeom prst="rect">
            <a:avLst/>
          </a:prstGeom>
        </p:spPr>
      </p:pic>
      <p:pic>
        <p:nvPicPr>
          <p:cNvPr id="11"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8784" y="4371272"/>
            <a:ext cx="938928" cy="949785"/>
          </a:xfrm>
          <a:prstGeom prst="rect">
            <a:avLst/>
          </a:prstGeom>
        </p:spPr>
      </p:pic>
      <p:pic>
        <p:nvPicPr>
          <p:cNvPr id="14"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61094" y="5461872"/>
            <a:ext cx="914400" cy="914400"/>
          </a:xfrm>
          <a:prstGeom prst="rect">
            <a:avLst/>
          </a:prstGeom>
        </p:spPr>
      </p:pic>
      <p:pic>
        <p:nvPicPr>
          <p:cNvPr id="16" name="Graphic 2" descr="Ribbon with solid fill">
            <a:extLst>
              <a:ext uri="{FF2B5EF4-FFF2-40B4-BE49-F238E27FC236}">
                <a16:creationId xmlns:a16="http://schemas.microsoft.com/office/drawing/2014/main" id="{AA9865D9-4CB0-6D3B-6FA6-73DE62899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2671" y="1939953"/>
            <a:ext cx="833091" cy="836385"/>
          </a:xfrm>
          <a:prstGeom prst="rect">
            <a:avLst/>
          </a:prstGeom>
        </p:spPr>
      </p:pic>
      <p:pic>
        <p:nvPicPr>
          <p:cNvPr id="18" name="Graphic 7" descr="Books with solid fill">
            <a:extLst>
              <a:ext uri="{FF2B5EF4-FFF2-40B4-BE49-F238E27FC236}">
                <a16:creationId xmlns:a16="http://schemas.microsoft.com/office/drawing/2014/main" id="{801BB65A-60F0-CB1A-D26C-2B95342825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5914" y="3079967"/>
            <a:ext cx="914400" cy="914400"/>
          </a:xfrm>
          <a:prstGeom prst="rect">
            <a:avLst/>
          </a:prstGeom>
        </p:spPr>
      </p:pic>
      <p:pic>
        <p:nvPicPr>
          <p:cNvPr id="19" name="Graphic 11" descr="Lightbulb and gear with solid fill">
            <a:extLst>
              <a:ext uri="{FF2B5EF4-FFF2-40B4-BE49-F238E27FC236}">
                <a16:creationId xmlns:a16="http://schemas.microsoft.com/office/drawing/2014/main" id="{6531DAB7-6470-5CAF-E8BE-35E229F357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8784" y="4371272"/>
            <a:ext cx="938928" cy="949785"/>
          </a:xfrm>
          <a:prstGeom prst="rect">
            <a:avLst/>
          </a:prstGeom>
        </p:spPr>
      </p:pic>
      <p:pic>
        <p:nvPicPr>
          <p:cNvPr id="22" name="Graphic 13" descr="Puzzle with solid fill">
            <a:extLst>
              <a:ext uri="{FF2B5EF4-FFF2-40B4-BE49-F238E27FC236}">
                <a16:creationId xmlns:a16="http://schemas.microsoft.com/office/drawing/2014/main" id="{F197D3BA-C8F2-9F05-A2EC-3FB2379F62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61094" y="5461872"/>
            <a:ext cx="914400" cy="914400"/>
          </a:xfrm>
          <a:prstGeom prst="rect">
            <a:avLst/>
          </a:prstGeom>
        </p:spPr>
      </p:pic>
    </p:spTree>
    <p:extLst>
      <p:ext uri="{BB962C8B-B14F-4D97-AF65-F5344CB8AC3E}">
        <p14:creationId xmlns:p14="http://schemas.microsoft.com/office/powerpoint/2010/main" val="94588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28"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24349" r="50186" b="52013"/>
          <a:stretch>
            <a:fillRect/>
          </a:stretch>
        </p:blipFill>
        <p:spPr>
          <a:xfrm>
            <a:off x="2946429" y="1918873"/>
            <a:ext cx="774045" cy="804899"/>
          </a:xfrm>
          <a:prstGeom prst="rect">
            <a:avLst/>
          </a:prstGeom>
        </p:spPr>
      </p:pic>
      <p:sp>
        <p:nvSpPr>
          <p:cNvPr id="64" name="TextBox 63">
            <a:extLst>
              <a:ext uri="{FF2B5EF4-FFF2-40B4-BE49-F238E27FC236}">
                <a16:creationId xmlns:a16="http://schemas.microsoft.com/office/drawing/2014/main" id="{72B4BB7A-D9E8-9F6D-1945-9883CEE492F9}"/>
              </a:ext>
            </a:extLst>
          </p:cNvPr>
          <p:cNvSpPr txBox="1"/>
          <p:nvPr/>
        </p:nvSpPr>
        <p:spPr>
          <a:xfrm>
            <a:off x="332122" y="1860945"/>
            <a:ext cx="3424725"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Arial"/>
                <a:cs typeface="Arial"/>
              </a:rPr>
              <a:t>How do I decide?</a:t>
            </a:r>
            <a:endParaRPr lang="en-US" sz="1100">
              <a:latin typeface="Arial"/>
              <a:cs typeface="Arial"/>
            </a:endParaRPr>
          </a:p>
          <a:p>
            <a:endParaRPr lang="en-GB" sz="1100">
              <a:latin typeface="Arial"/>
              <a:cs typeface="Arial"/>
            </a:endParaRPr>
          </a:p>
          <a:p>
            <a:r>
              <a:rPr lang="en-GB" sz="1100" b="1">
                <a:latin typeface="Arial"/>
                <a:cs typeface="Arial"/>
              </a:rPr>
              <a:t>Slide 6</a:t>
            </a:r>
            <a:endParaRPr lang="en-GB" sz="1100">
              <a:latin typeface="Arial"/>
              <a:cs typeface="Arial"/>
            </a:endParaRPr>
          </a:p>
          <a:p>
            <a:r>
              <a:rPr lang="en-GB" sz="1100">
                <a:latin typeface="Arial"/>
                <a:cs typeface="Arial"/>
              </a:rPr>
              <a:t>Introduce the lesson, inviting 4 students </a:t>
            </a:r>
            <a:br>
              <a:rPr lang="en-GB" sz="1100">
                <a:latin typeface="Arial"/>
                <a:cs typeface="Arial"/>
              </a:rPr>
            </a:br>
            <a:r>
              <a:rPr lang="en-GB" sz="1100">
                <a:latin typeface="Arial"/>
                <a:cs typeface="Arial"/>
              </a:rPr>
              <a:t>to share their thoughts using the prompts </a:t>
            </a:r>
            <a:br>
              <a:rPr lang="en-GB" sz="1100">
                <a:latin typeface="Arial"/>
                <a:cs typeface="Arial"/>
              </a:rPr>
            </a:br>
            <a:r>
              <a:rPr lang="en-GB" sz="1100">
                <a:latin typeface="Arial"/>
                <a:cs typeface="Arial"/>
              </a:rPr>
              <a:t>on the slide, or run this as a quick quiz.</a:t>
            </a:r>
          </a:p>
          <a:p>
            <a:endParaRPr lang="en-GB" sz="1100">
              <a:latin typeface="Arial"/>
              <a:cs typeface="Arial"/>
            </a:endParaRPr>
          </a:p>
          <a:p>
            <a:r>
              <a:rPr lang="en-GB" sz="1100" b="1">
                <a:latin typeface="Arial"/>
                <a:cs typeface="Arial"/>
              </a:rPr>
              <a:t>Slide 7</a:t>
            </a:r>
            <a:endParaRPr lang="en-US" sz="1100">
              <a:latin typeface="Arial"/>
              <a:cs typeface="Arial"/>
            </a:endParaRPr>
          </a:p>
          <a:p>
            <a:r>
              <a:rPr lang="en-GB" sz="1100">
                <a:latin typeface="Arial"/>
                <a:cs typeface="Arial"/>
              </a:rPr>
              <a:t>Introduce the learning objectives of the session.</a:t>
            </a:r>
            <a:endParaRPr lang="en-US" sz="1100">
              <a:latin typeface="Arial"/>
              <a:cs typeface="Arial"/>
            </a:endParaRPr>
          </a:p>
          <a:p>
            <a:endParaRPr lang="en-GB" sz="1100">
              <a:latin typeface="Arial"/>
              <a:cs typeface="Arial"/>
            </a:endParaRPr>
          </a:p>
          <a:p>
            <a:r>
              <a:rPr lang="en-GB" sz="1100" b="1">
                <a:latin typeface="Arial"/>
                <a:cs typeface="Arial"/>
              </a:rPr>
              <a:t>Slide 8</a:t>
            </a:r>
            <a:endParaRPr lang="en-US" sz="1100">
              <a:latin typeface="Arial"/>
              <a:cs typeface="Arial"/>
            </a:endParaRPr>
          </a:p>
          <a:p>
            <a:r>
              <a:rPr lang="en-GB" sz="1100">
                <a:latin typeface="Arial"/>
                <a:cs typeface="Arial"/>
              </a:rPr>
              <a:t>Explain that these are all the political parties currently represented in the UK Parliament. At a General Election, voters choose which party to support. Invite students to share suggestions about how best to make this choice. </a:t>
            </a:r>
          </a:p>
          <a:p>
            <a:endParaRPr lang="en-GB" sz="1100">
              <a:latin typeface="Arial"/>
              <a:cs typeface="Arial"/>
            </a:endParaRPr>
          </a:p>
          <a:p>
            <a:r>
              <a:rPr lang="en-GB" sz="1100" b="1">
                <a:latin typeface="Arial"/>
                <a:cs typeface="Arial"/>
              </a:rPr>
              <a:t>Slide 9 – Slide 10</a:t>
            </a:r>
            <a:endParaRPr lang="en-US" sz="1100">
              <a:latin typeface="Arial"/>
              <a:cs typeface="Arial"/>
            </a:endParaRPr>
          </a:p>
          <a:p>
            <a:r>
              <a:rPr lang="en-GB" sz="1100">
                <a:latin typeface="Arial"/>
                <a:cs typeface="Arial"/>
              </a:rPr>
              <a:t>Which issues are most important to you? </a:t>
            </a:r>
            <a:r>
              <a:rPr lang="en-GB" sz="1100">
                <a:latin typeface="Arial"/>
                <a:ea typeface="+mn-lt"/>
                <a:cs typeface="Arial"/>
              </a:rPr>
              <a:t>Students compare polling data on the top issues for young people and adults, discuss what polling shows (and what it doesn’t), and reflect on why priorities might differ.</a:t>
            </a:r>
            <a:endParaRPr lang="en-GB" sz="1100">
              <a:latin typeface="Arial"/>
              <a:cs typeface="Arial"/>
            </a:endParaRPr>
          </a:p>
          <a:p>
            <a:endParaRPr lang="en-GB" sz="1100">
              <a:latin typeface="Arial"/>
              <a:cs typeface="Arial"/>
            </a:endParaRPr>
          </a:p>
          <a:p>
            <a:r>
              <a:rPr lang="en-GB" sz="1100" b="1">
                <a:latin typeface="Arial"/>
                <a:cs typeface="Arial"/>
              </a:rPr>
              <a:t>Slide 11</a:t>
            </a:r>
            <a:endParaRPr lang="en-GB" sz="1100">
              <a:latin typeface="Arial"/>
              <a:cs typeface="Arial"/>
            </a:endParaRPr>
          </a:p>
          <a:p>
            <a:r>
              <a:rPr lang="en-GB" sz="1100">
                <a:latin typeface="Arial"/>
                <a:cs typeface="Arial"/>
              </a:rPr>
              <a:t>Students reflect on what influences political decisions. </a:t>
            </a:r>
          </a:p>
        </p:txBody>
      </p:sp>
      <p:pic>
        <p:nvPicPr>
          <p:cNvPr id="2" name="Picture 1" descr="A set of black arrows with numbers&#10;&#10;AI-generated content may be incorrect.">
            <a:extLst>
              <a:ext uri="{FF2B5EF4-FFF2-40B4-BE49-F238E27FC236}">
                <a16:creationId xmlns:a16="http://schemas.microsoft.com/office/drawing/2014/main" id="{F27C819A-8473-A491-6DED-78F1FE24BCAE}"/>
              </a:ext>
            </a:extLst>
          </p:cNvPr>
          <p:cNvPicPr>
            <a:picLocks noChangeAspect="1"/>
          </p:cNvPicPr>
          <p:nvPr/>
        </p:nvPicPr>
        <p:blipFill>
          <a:blip r:embed="rId3"/>
          <a:srcRect t="49444" r="75504" b="505"/>
          <a:stretch>
            <a:fillRect/>
          </a:stretch>
        </p:blipFill>
        <p:spPr>
          <a:xfrm>
            <a:off x="10992944" y="1871473"/>
            <a:ext cx="767417" cy="855595"/>
          </a:xfrm>
          <a:prstGeom prst="rect">
            <a:avLst/>
          </a:prstGeom>
        </p:spPr>
      </p:pic>
      <p:sp>
        <p:nvSpPr>
          <p:cNvPr id="6" name="Rectangle 5">
            <a:extLst>
              <a:ext uri="{FF2B5EF4-FFF2-40B4-BE49-F238E27FC236}">
                <a16:creationId xmlns:a16="http://schemas.microsoft.com/office/drawing/2014/main" id="{4F33096C-E09D-EB66-EDD0-A9A92546B314}"/>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 name="Rectangle: Rounded Corners 9">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Activity 3</a:t>
            </a:r>
            <a:endParaRPr lang="en-US">
              <a:solidFill>
                <a:schemeClr val="tx1"/>
              </a:solidFill>
            </a:endParaRPr>
          </a:p>
        </p:txBody>
      </p:sp>
      <p:sp>
        <p:nvSpPr>
          <p:cNvPr id="11" name="Rectangle 10">
            <a:extLst>
              <a:ext uri="{FF2B5EF4-FFF2-40B4-BE49-F238E27FC236}">
                <a16:creationId xmlns:a16="http://schemas.microsoft.com/office/drawing/2014/main" id="{EF15608A-0491-D65A-9AFC-EC67F054F98E}"/>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4" name="Rectangle: Rounded Corners 13">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latin typeface="Poppins SemiBold"/>
                <a:cs typeface="Arial"/>
              </a:rPr>
              <a:t>Activity 2</a:t>
            </a:r>
            <a:endParaRPr lang="en-US">
              <a:solidFill>
                <a:schemeClr val="tx1"/>
              </a:solidFill>
            </a:endParaRPr>
          </a:p>
        </p:txBody>
      </p:sp>
      <p:sp>
        <p:nvSpPr>
          <p:cNvPr id="22" name="Rectangle 21">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24" name="Rectangle: Rounded Corners 23">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Poppins SemiBold"/>
                <a:cs typeface="Arial"/>
              </a:rPr>
              <a:t>Activity 1</a:t>
            </a:r>
            <a:endParaRPr lang="en-US"/>
          </a:p>
        </p:txBody>
      </p:sp>
      <p:sp>
        <p:nvSpPr>
          <p:cNvPr id="25" name="Arrow: Chevron 24">
            <a:extLst>
              <a:ext uri="{FF2B5EF4-FFF2-40B4-BE49-F238E27FC236}">
                <a16:creationId xmlns:a16="http://schemas.microsoft.com/office/drawing/2014/main" id="{D666050A-DEC1-2E1E-07EC-94DB7192A22C}"/>
              </a:ext>
            </a:extLst>
          </p:cNvPr>
          <p:cNvSpPr/>
          <p:nvPr/>
        </p:nvSpPr>
        <p:spPr>
          <a:xfrm>
            <a:off x="3718978" y="3696579"/>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26" name="Arrow: Chevron 25">
            <a:extLst>
              <a:ext uri="{FF2B5EF4-FFF2-40B4-BE49-F238E27FC236}">
                <a16:creationId xmlns:a16="http://schemas.microsoft.com/office/drawing/2014/main" id="{08A0B713-6452-E0BD-CC9B-ADC5871CC184}"/>
              </a:ext>
            </a:extLst>
          </p:cNvPr>
          <p:cNvSpPr/>
          <p:nvPr/>
        </p:nvSpPr>
        <p:spPr>
          <a:xfrm>
            <a:off x="7796522" y="3696577"/>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pic>
        <p:nvPicPr>
          <p:cNvPr id="27" name="Picture 26" descr="A set of black arrows with numbers&#10;&#10;AI-generated content may be incorrect.">
            <a:extLst>
              <a:ext uri="{FF2B5EF4-FFF2-40B4-BE49-F238E27FC236}">
                <a16:creationId xmlns:a16="http://schemas.microsoft.com/office/drawing/2014/main" id="{A88F1A80-EBAA-6017-F286-85F102349B1D}"/>
              </a:ext>
            </a:extLst>
          </p:cNvPr>
          <p:cNvPicPr>
            <a:picLocks noChangeAspect="1"/>
          </p:cNvPicPr>
          <p:nvPr/>
        </p:nvPicPr>
        <p:blipFill>
          <a:blip r:embed="rId3"/>
          <a:srcRect l="-343" t="49045" r="74658" b="-1274"/>
          <a:stretch>
            <a:fillRect/>
          </a:stretch>
        </p:blipFill>
        <p:spPr>
          <a:xfrm>
            <a:off x="7001496" y="1883883"/>
            <a:ext cx="793338" cy="871377"/>
          </a:xfrm>
          <a:prstGeom prst="rect">
            <a:avLst/>
          </a:prstGeom>
        </p:spPr>
      </p:pic>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Overview</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93BF1804-F5D6-5C36-6041-C904E8221F08}"/>
              </a:ext>
            </a:extLst>
          </p:cNvPr>
          <p:cNvPicPr>
            <a:picLocks noChangeAspect="1"/>
          </p:cNvPicPr>
          <p:nvPr/>
        </p:nvPicPr>
        <p:blipFill>
          <a:blip r:embed="rId6"/>
          <a:srcRect l="24199" t="667" r="54448" b="52667"/>
          <a:stretch>
            <a:fillRect/>
          </a:stretch>
        </p:blipFill>
        <p:spPr>
          <a:xfrm>
            <a:off x="241431" y="47072"/>
            <a:ext cx="762602" cy="992647"/>
          </a:xfrm>
          <a:prstGeom prst="rect">
            <a:avLst/>
          </a:prstGeom>
        </p:spPr>
      </p:pic>
      <p:sp>
        <p:nvSpPr>
          <p:cNvPr id="12" name="TextBox 11">
            <a:extLst>
              <a:ext uri="{FF2B5EF4-FFF2-40B4-BE49-F238E27FC236}">
                <a16:creationId xmlns:a16="http://schemas.microsoft.com/office/drawing/2014/main" id="{57F5548E-2B8F-FE3F-A6D1-8FD4764221FC}"/>
              </a:ext>
            </a:extLst>
          </p:cNvPr>
          <p:cNvSpPr txBox="1"/>
          <p:nvPr/>
        </p:nvSpPr>
        <p:spPr>
          <a:xfrm>
            <a:off x="4304217" y="1872388"/>
            <a:ext cx="355079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Your Manifesto</a:t>
            </a:r>
            <a:endParaRPr lang="en-US"/>
          </a:p>
          <a:p>
            <a:endParaRPr lang="en-GB" sz="1200">
              <a:latin typeface="Arial"/>
              <a:cs typeface="Arial"/>
            </a:endParaRPr>
          </a:p>
          <a:p>
            <a:r>
              <a:rPr lang="en-GB" sz="1200" b="1">
                <a:latin typeface="Arial"/>
                <a:cs typeface="Arial"/>
              </a:rPr>
              <a:t>Slide 12</a:t>
            </a:r>
            <a:endParaRPr lang="en-US" sz="1200">
              <a:latin typeface="Arial"/>
              <a:cs typeface="Arial"/>
            </a:endParaRPr>
          </a:p>
          <a:p>
            <a:r>
              <a:rPr lang="en-GB" sz="1200">
                <a:latin typeface="Arial"/>
                <a:cs typeface="Arial"/>
              </a:rPr>
              <a:t>Explain that a manifesto is produced </a:t>
            </a:r>
            <a:br>
              <a:rPr lang="en-GB" sz="1200">
                <a:latin typeface="Arial"/>
                <a:cs typeface="Arial"/>
              </a:rPr>
            </a:br>
            <a:r>
              <a:rPr lang="en-GB" sz="1200">
                <a:latin typeface="Arial"/>
                <a:cs typeface="Arial"/>
              </a:rPr>
              <a:t>by each political party to tell voters what they aim to do if they are elected.</a:t>
            </a:r>
          </a:p>
          <a:p>
            <a:endParaRPr lang="en-GB" sz="1200">
              <a:latin typeface="Arial"/>
              <a:cs typeface="Arial"/>
            </a:endParaRPr>
          </a:p>
          <a:p>
            <a:r>
              <a:rPr lang="en-GB" sz="1200" b="1">
                <a:latin typeface="Arial"/>
                <a:cs typeface="Arial"/>
              </a:rPr>
              <a:t>Slide 13</a:t>
            </a:r>
          </a:p>
          <a:p>
            <a:r>
              <a:rPr lang="en-GB" sz="1200">
                <a:latin typeface="Arial"/>
                <a:cs typeface="Arial"/>
              </a:rPr>
              <a:t>Working in groups, students produce a manifesto inspired by their views. Encourage them to consider how they will write it to persuade others.</a:t>
            </a:r>
            <a:endParaRPr lang="en-GB"/>
          </a:p>
          <a:p>
            <a:endParaRPr lang="en-GB" sz="1200">
              <a:latin typeface="Arial"/>
              <a:cs typeface="Arial"/>
            </a:endParaRPr>
          </a:p>
          <a:p>
            <a:r>
              <a:rPr lang="en-GB" sz="1200">
                <a:latin typeface="Arial"/>
                <a:cs typeface="Arial"/>
              </a:rPr>
              <a:t>Share the contents of the manifestos.</a:t>
            </a:r>
          </a:p>
          <a:p>
            <a:endParaRPr lang="en-GB" sz="1200">
              <a:latin typeface="Arial"/>
              <a:cs typeface="Arial"/>
            </a:endParaRPr>
          </a:p>
          <a:p>
            <a:r>
              <a:rPr lang="en-GB" sz="1200" b="1">
                <a:solidFill>
                  <a:srgbClr val="E60073"/>
                </a:solidFill>
                <a:latin typeface="Arial"/>
                <a:cs typeface="Arial"/>
              </a:rPr>
              <a:t>Tip: </a:t>
            </a:r>
            <a:r>
              <a:rPr lang="en-GB" sz="1200">
                <a:solidFill>
                  <a:srgbClr val="E60073"/>
                </a:solidFill>
                <a:latin typeface="Arial"/>
                <a:cs typeface="Arial"/>
              </a:rPr>
              <a:t>Political parties can be a controversial topic! For support on impartiality in the classroom: See </a:t>
            </a:r>
            <a:r>
              <a:rPr lang="en-GB" sz="1200" b="1">
                <a:solidFill>
                  <a:srgbClr val="E60073"/>
                </a:solidFill>
                <a:latin typeface="Arial"/>
                <a:cs typeface="Arial"/>
              </a:rPr>
              <a:t>Top Tips, Slide 4.</a:t>
            </a:r>
            <a:endParaRPr lang="en-US" sz="1200">
              <a:solidFill>
                <a:srgbClr val="E60073"/>
              </a:solidFill>
              <a:latin typeface="Arial"/>
              <a:cs typeface="Arial"/>
            </a:endParaRPr>
          </a:p>
          <a:p>
            <a:endParaRPr lang="en-GB" sz="1200" b="1">
              <a:latin typeface="Arial"/>
              <a:cs typeface="Arial"/>
            </a:endParaRPr>
          </a:p>
        </p:txBody>
      </p:sp>
      <p:sp>
        <p:nvSpPr>
          <p:cNvPr id="18" name="TextBox 17">
            <a:extLst>
              <a:ext uri="{FF2B5EF4-FFF2-40B4-BE49-F238E27FC236}">
                <a16:creationId xmlns:a16="http://schemas.microsoft.com/office/drawing/2014/main" id="{B29AB36D-0FDA-2B68-55BF-FA11B94079CB}"/>
              </a:ext>
            </a:extLst>
          </p:cNvPr>
          <p:cNvSpPr txBox="1"/>
          <p:nvPr/>
        </p:nvSpPr>
        <p:spPr>
          <a:xfrm>
            <a:off x="8371469" y="1880049"/>
            <a:ext cx="3490317"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latin typeface="Arial"/>
                <a:cs typeface="Arial"/>
              </a:rPr>
              <a:t>How reliable is the information I see?</a:t>
            </a:r>
          </a:p>
          <a:p>
            <a:endParaRPr lang="en-GB" sz="1200" b="1">
              <a:latin typeface="Arial"/>
              <a:cs typeface="Arial"/>
            </a:endParaRPr>
          </a:p>
          <a:p>
            <a:r>
              <a:rPr lang="en-GB" sz="1200" b="1">
                <a:latin typeface="Arial"/>
                <a:cs typeface="Arial"/>
              </a:rPr>
              <a:t>Slide 14 - 15</a:t>
            </a:r>
            <a:endParaRPr lang="en-US" sz="1200">
              <a:latin typeface="Arial"/>
              <a:cs typeface="Arial"/>
            </a:endParaRPr>
          </a:p>
          <a:p>
            <a:r>
              <a:rPr lang="en-GB" sz="1200">
                <a:latin typeface="Arial"/>
                <a:cs typeface="Arial"/>
              </a:rPr>
              <a:t>How does mis/disinformation </a:t>
            </a:r>
            <a:br>
              <a:rPr lang="en-GB" sz="1200">
                <a:latin typeface="Arial"/>
                <a:cs typeface="Arial"/>
              </a:rPr>
            </a:br>
            <a:r>
              <a:rPr lang="en-GB" sz="1200">
                <a:latin typeface="Arial"/>
                <a:cs typeface="Arial"/>
              </a:rPr>
              <a:t>affect our choice?</a:t>
            </a:r>
          </a:p>
          <a:p>
            <a:endParaRPr lang="en-GB" sz="1200">
              <a:latin typeface="Arial"/>
              <a:cs typeface="Arial"/>
            </a:endParaRPr>
          </a:p>
          <a:p>
            <a:r>
              <a:rPr lang="en-GB" sz="1200">
                <a:latin typeface="Arial"/>
                <a:cs typeface="Arial"/>
              </a:rPr>
              <a:t>Debate motion: Social media makes it harder for voters to make informed choices during elections.</a:t>
            </a:r>
          </a:p>
          <a:p>
            <a:endParaRPr lang="en-GB" sz="1200">
              <a:latin typeface="Arial"/>
              <a:cs typeface="Arial"/>
            </a:endParaRPr>
          </a:p>
          <a:p>
            <a:r>
              <a:rPr lang="en-GB" sz="1200" b="1">
                <a:latin typeface="Arial"/>
                <a:cs typeface="Arial"/>
              </a:rPr>
              <a:t>Slide 16</a:t>
            </a:r>
          </a:p>
          <a:p>
            <a:r>
              <a:rPr lang="en-GB" sz="1200">
                <a:latin typeface="Arial"/>
                <a:cs typeface="Arial"/>
              </a:rPr>
              <a:t>Students choose actions to prepare for their future vote.</a:t>
            </a:r>
            <a:endParaRPr lang="en-US" sz="1200">
              <a:solidFill>
                <a:srgbClr val="000000"/>
              </a:solidFill>
              <a:latin typeface="Arial"/>
              <a:cs typeface="Arial"/>
            </a:endParaRPr>
          </a:p>
          <a:p>
            <a:endParaRPr lang="en-GB" sz="1200" b="1">
              <a:solidFill>
                <a:srgbClr val="000000"/>
              </a:solidFill>
              <a:latin typeface="Arial"/>
              <a:cs typeface="Arial"/>
            </a:endParaRPr>
          </a:p>
          <a:p>
            <a:r>
              <a:rPr lang="en-GB" sz="1200" b="1">
                <a:solidFill>
                  <a:srgbClr val="000000"/>
                </a:solidFill>
                <a:latin typeface="Arial"/>
                <a:cs typeface="Arial"/>
              </a:rPr>
              <a:t>Slide 17</a:t>
            </a:r>
            <a:endParaRPr lang="en-US" sz="1200">
              <a:solidFill>
                <a:srgbClr val="000000"/>
              </a:solidFill>
              <a:latin typeface="Arial"/>
              <a:cs typeface="Arial"/>
            </a:endParaRPr>
          </a:p>
          <a:p>
            <a:r>
              <a:rPr lang="en-GB" sz="1200">
                <a:latin typeface="Arial"/>
                <a:ea typeface="+mn-lt"/>
                <a:cs typeface="+mn-lt"/>
              </a:rPr>
              <a:t>Scan the QR code/click the link and submit your class reflections (do this as an activity as part of the lesson). Reflect and record what students have learnt because of the lesson.</a:t>
            </a:r>
            <a:r>
              <a:rPr lang="en-GB" sz="1200">
                <a:ea typeface="+mn-lt"/>
                <a:cs typeface="+mn-lt"/>
              </a:rPr>
              <a:t> </a:t>
            </a:r>
            <a:endParaRPr lang="en-GB">
              <a:ea typeface="+mn-lt"/>
              <a:cs typeface="+mn-lt"/>
            </a:endParaRPr>
          </a:p>
        </p:txBody>
      </p:sp>
    </p:spTree>
    <p:extLst>
      <p:ext uri="{BB962C8B-B14F-4D97-AF65-F5344CB8AC3E}">
        <p14:creationId xmlns:p14="http://schemas.microsoft.com/office/powerpoint/2010/main" val="114937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 checklist</a:t>
            </a: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Top Tips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E15DB2D0-48C4-B51B-17E9-E44CEFF84AA7}"/>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4320898" y="1938223"/>
            <a:ext cx="357165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Impartiality doesn't mean avoiding certain subjects – even ones you have strong beliefs about. </a:t>
            </a:r>
            <a:endParaRPr lang="en-US" sz="1300">
              <a:latin typeface="Arial"/>
              <a:ea typeface="+mn-lt"/>
              <a:cs typeface="Arial"/>
            </a:endParaRPr>
          </a:p>
          <a:p>
            <a:endParaRPr lang="en-GB" sz="1300">
              <a:latin typeface="Arial"/>
              <a:ea typeface="+mn-lt"/>
              <a:cs typeface="Arial"/>
            </a:endParaRPr>
          </a:p>
          <a:p>
            <a:r>
              <a:rPr lang="en-GB" sz="1300">
                <a:latin typeface="Arial"/>
                <a:ea typeface="+mn-lt"/>
                <a:cs typeface="Arial"/>
              </a:rPr>
              <a:t>Impartiality does mean:</a:t>
            </a:r>
            <a:endParaRPr lang="en-US" sz="1300">
              <a:latin typeface="Arial"/>
              <a:ea typeface="+mn-lt"/>
              <a:cs typeface="Arial"/>
            </a:endParaRPr>
          </a:p>
          <a:p>
            <a:pPr marL="285750" indent="-285750">
              <a:buFont typeface="Arial"/>
              <a:buChar char="•"/>
            </a:pPr>
            <a:r>
              <a:rPr lang="en-GB" sz="1300">
                <a:latin typeface="Arial"/>
                <a:ea typeface="+mn-lt"/>
                <a:cs typeface="Arial"/>
              </a:rPr>
              <a:t>Avoiding promoting partisan political views </a:t>
            </a:r>
            <a:endParaRPr lang="en-GB" sz="1300">
              <a:latin typeface="Arial"/>
              <a:cs typeface="Arial"/>
            </a:endParaRPr>
          </a:p>
          <a:p>
            <a:pPr marL="285750" indent="-285750">
              <a:buFont typeface="Arial"/>
              <a:buChar char="•"/>
            </a:pPr>
            <a:r>
              <a:rPr lang="en-GB" sz="1300">
                <a:latin typeface="Arial"/>
                <a:ea typeface="+mn-lt"/>
                <a:cs typeface="Arial"/>
              </a:rPr>
              <a:t>Providing a balanced presentation of views  </a:t>
            </a:r>
            <a:endParaRPr lang="en-GB" sz="1300">
              <a:latin typeface="Arial"/>
              <a:cs typeface="Arial"/>
            </a:endParaRPr>
          </a:p>
          <a:p>
            <a:pPr marL="285750" indent="-285750">
              <a:buFont typeface="Arial"/>
              <a:buChar char="•"/>
            </a:pPr>
            <a:r>
              <a:rPr lang="en-GB" sz="1300">
                <a:latin typeface="Arial"/>
                <a:ea typeface="+mn-lt"/>
                <a:cs typeface="Arial"/>
              </a:rPr>
              <a:t>Challenging extremist or discriminatory views </a:t>
            </a:r>
            <a:endParaRPr lang="en-GB" sz="1300">
              <a:latin typeface="Arial"/>
              <a:cs typeface="Arial"/>
            </a:endParaRPr>
          </a:p>
          <a:p>
            <a:pPr marL="285750" indent="-285750">
              <a:buFont typeface="Arial"/>
              <a:buChar char="•"/>
            </a:pPr>
            <a:r>
              <a:rPr lang="en-GB" sz="1300">
                <a:latin typeface="Arial"/>
                <a:ea typeface="+mn-lt"/>
                <a:cs typeface="Arial"/>
              </a:rPr>
              <a:t>Addressing misinformation, supporting students in distinguishing fact from opinion</a:t>
            </a:r>
          </a:p>
          <a:p>
            <a:pPr marL="285750" indent="-285750">
              <a:buFont typeface="Arial"/>
              <a:buChar char="•"/>
            </a:pPr>
            <a:endParaRPr lang="en-GB" sz="1300">
              <a:latin typeface="Arial"/>
              <a:cs typeface="Arial"/>
            </a:endParaRPr>
          </a:p>
          <a:p>
            <a:r>
              <a:rPr lang="en-GB" sz="1300">
                <a:latin typeface="Arial"/>
                <a:cs typeface="Arial"/>
              </a:rPr>
              <a:t>Support respectful discussion using:</a:t>
            </a:r>
          </a:p>
        </p:txBody>
      </p:sp>
      <p:sp>
        <p:nvSpPr>
          <p:cNvPr id="45" name="TextBox 44">
            <a:extLst>
              <a:ext uri="{FF2B5EF4-FFF2-40B4-BE49-F238E27FC236}">
                <a16:creationId xmlns:a16="http://schemas.microsoft.com/office/drawing/2014/main" id="{7A51B50C-0604-E17B-0275-B3401CBFE432}"/>
              </a:ext>
            </a:extLst>
          </p:cNvPr>
          <p:cNvSpPr txBox="1"/>
          <p:nvPr/>
        </p:nvSpPr>
        <p:spPr>
          <a:xfrm>
            <a:off x="4317421" y="5231752"/>
            <a:ext cx="32385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i="1">
                <a:latin typeface="Arial"/>
                <a:cs typeface="Arial"/>
              </a:rPr>
              <a:t>I think that… It looks like… Because …</a:t>
            </a:r>
            <a:endParaRPr lang="en-GB" sz="1300">
              <a:latin typeface="Arial"/>
              <a:cs typeface="Arial"/>
            </a:endParaRPr>
          </a:p>
          <a:p>
            <a:r>
              <a:rPr lang="en-GB" sz="1300" i="1">
                <a:latin typeface="Arial"/>
                <a:cs typeface="Arial"/>
              </a:rPr>
              <a:t>My view of this is…</a:t>
            </a:r>
            <a:endParaRPr lang="en-GB" sz="1300">
              <a:latin typeface="Arial"/>
              <a:cs typeface="Arial"/>
            </a:endParaRPr>
          </a:p>
          <a:p>
            <a:r>
              <a:rPr lang="en-GB" sz="1300" i="1">
                <a:latin typeface="Arial"/>
                <a:cs typeface="Arial"/>
              </a:rPr>
              <a:t>I agree/disagree with… Because...</a:t>
            </a:r>
            <a:r>
              <a:rPr lang="en-GB" sz="1300">
                <a:latin typeface="Arial"/>
                <a:cs typeface="Arial"/>
              </a:rPr>
              <a:t> </a:t>
            </a:r>
          </a:p>
          <a:p>
            <a:r>
              <a:rPr lang="en-GB" sz="1300" i="1">
                <a:latin typeface="Arial"/>
                <a:cs typeface="Arial"/>
              </a:rPr>
              <a:t>I appreciate this view however...</a:t>
            </a:r>
            <a:endParaRPr lang="en-GB">
              <a:latin typeface="Aptos" panose="020B0004020202020204"/>
              <a:cs typeface="Arial"/>
            </a:endParaRPr>
          </a:p>
          <a:p>
            <a:r>
              <a:rPr lang="en-GB" sz="1300" i="1">
                <a:latin typeface="Arial"/>
                <a:cs typeface="Arial"/>
              </a:rPr>
              <a:t>It is my opinion that... however others may think that...</a:t>
            </a:r>
            <a:endParaRPr lang="en-GB" sz="1300">
              <a:latin typeface="Arial"/>
              <a:cs typeface="Arial"/>
            </a:endParaRPr>
          </a:p>
        </p:txBody>
      </p:sp>
      <p:sp>
        <p:nvSpPr>
          <p:cNvPr id="2" name="Rectangle: Rounded Corners 1">
            <a:extLst>
              <a:ext uri="{FF2B5EF4-FFF2-40B4-BE49-F238E27FC236}">
                <a16:creationId xmlns:a16="http://schemas.microsoft.com/office/drawing/2014/main" id="{422C6DDF-50C7-C5FB-06F3-03CB5DD0348B}"/>
              </a:ext>
            </a:extLst>
          </p:cNvPr>
          <p:cNvSpPr/>
          <p:nvPr/>
        </p:nvSpPr>
        <p:spPr>
          <a:xfrm>
            <a:off x="555278"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3" name="TextBox 2">
            <a:extLst>
              <a:ext uri="{FF2B5EF4-FFF2-40B4-BE49-F238E27FC236}">
                <a16:creationId xmlns:a16="http://schemas.microsoft.com/office/drawing/2014/main" id="{90277805-E3EF-CF5D-4593-0FEF083E042F}"/>
              </a:ext>
            </a:extLst>
          </p:cNvPr>
          <p:cNvSpPr txBox="1"/>
          <p:nvPr/>
        </p:nvSpPr>
        <p:spPr>
          <a:xfrm>
            <a:off x="327430" y="2030928"/>
            <a:ext cx="325731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a:latin typeface="Arial"/>
                <a:ea typeface="+mn-lt"/>
                <a:cs typeface="Arial"/>
              </a:rPr>
              <a:t>Consider differentiating so EAL and SEND students can access the learning and express their ideas.</a:t>
            </a:r>
            <a:endParaRPr lang="en-US" sz="1300">
              <a:latin typeface="Arial"/>
              <a:cs typeface="Arial"/>
            </a:endParaRPr>
          </a:p>
          <a:p>
            <a:endParaRPr lang="en-GB" sz="1300">
              <a:latin typeface="Arial"/>
              <a:ea typeface="+mn-lt"/>
              <a:cs typeface="Arial"/>
            </a:endParaRPr>
          </a:p>
          <a:p>
            <a:r>
              <a:rPr lang="en-GB" sz="1300">
                <a:latin typeface="Arial"/>
                <a:ea typeface="+mn-lt"/>
                <a:cs typeface="Arial"/>
              </a:rPr>
              <a:t>Identify existing resources you can repurpose such as class agreements, or existing practices such as respectful listening, the right to pass, the right to have opinions respected.</a:t>
            </a:r>
          </a:p>
          <a:p>
            <a:endParaRPr lang="en-GB" sz="1300">
              <a:latin typeface="Arial"/>
              <a:ea typeface="+mn-lt"/>
              <a:cs typeface="Arial"/>
            </a:endParaRPr>
          </a:p>
          <a:p>
            <a:r>
              <a:rPr lang="en-GB" sz="1300">
                <a:latin typeface="Arial"/>
                <a:ea typeface="+mn-lt"/>
                <a:cs typeface="Arial"/>
              </a:rPr>
              <a:t>Identify potential 'hot spots', based on knowledge of your students and their experiences, which may trigger an emotional impact or response. Can you adapt the lesson to consider their needs?</a:t>
            </a:r>
            <a:endParaRPr lang="en-GB" sz="1300">
              <a:latin typeface="Arial"/>
              <a:cs typeface="Arial"/>
            </a:endParaRPr>
          </a:p>
          <a:p>
            <a:endParaRPr lang="en-GB" sz="1300">
              <a:latin typeface="Arial"/>
              <a:ea typeface="+mn-lt"/>
              <a:cs typeface="Arial"/>
            </a:endParaRPr>
          </a:p>
          <a:p>
            <a:r>
              <a:rPr lang="en-GB" sz="1300">
                <a:latin typeface="Arial"/>
                <a:ea typeface="+mn-lt"/>
                <a:cs typeface="Arial"/>
              </a:rPr>
              <a:t>Identify any topics that may come up that cause you to feel uncomfortable – acknowledge these to yourself and consider how you will equip yourself to handle these.</a:t>
            </a:r>
            <a:endParaRPr lang="en-GB" sz="1300">
              <a:latin typeface="Arial"/>
              <a:cs typeface="Arial"/>
            </a:endParaRPr>
          </a:p>
          <a:p>
            <a:endParaRPr lang="en-GB" sz="1300" b="1">
              <a:latin typeface="Arial"/>
              <a:cs typeface="Arial"/>
            </a:endParaRPr>
          </a:p>
        </p:txBody>
      </p:sp>
      <p:sp>
        <p:nvSpPr>
          <p:cNvPr id="8" name="TextBox 7">
            <a:extLst>
              <a:ext uri="{FF2B5EF4-FFF2-40B4-BE49-F238E27FC236}">
                <a16:creationId xmlns:a16="http://schemas.microsoft.com/office/drawing/2014/main" id="{8747E22C-E025-E7B9-62ED-437A7F91C68C}"/>
              </a:ext>
            </a:extLst>
          </p:cNvPr>
          <p:cNvSpPr txBox="1"/>
          <p:nvPr/>
        </p:nvSpPr>
        <p:spPr>
          <a:xfrm>
            <a:off x="8396873" y="2034853"/>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q"/>
            </a:pPr>
            <a:r>
              <a:rPr lang="en-GB" sz="1200">
                <a:latin typeface="Arial"/>
                <a:cs typeface="Arial"/>
              </a:rPr>
              <a:t>Avoid sharing who you vote for/your own political views. </a:t>
            </a:r>
          </a:p>
          <a:p>
            <a:pPr marL="285750" indent="-285750">
              <a:buFont typeface="Wingdings,Sans-Serif"/>
              <a:buChar char="q"/>
            </a:pPr>
            <a:endParaRPr lang="en-GB" sz="1200">
              <a:latin typeface="Arial"/>
              <a:cs typeface="Arial"/>
            </a:endParaRPr>
          </a:p>
          <a:p>
            <a:pPr marL="285750" indent="-285750">
              <a:buFont typeface="Wingdings,Sans-Serif"/>
              <a:buChar char="q"/>
            </a:pPr>
            <a:r>
              <a:rPr lang="en-GB" sz="1200">
                <a:latin typeface="Arial"/>
                <a:cs typeface="Arial"/>
              </a:rPr>
              <a:t>Use 'neutral' phrasing to promote discussion and critical thinking: </a:t>
            </a:r>
            <a:r>
              <a:rPr lang="en-GB" sz="1200" i="1">
                <a:latin typeface="Arial"/>
                <a:cs typeface="Arial"/>
              </a:rPr>
              <a:t>"What stands out to you?” “What patterns do you see?” “What reasons might explain this?” “What questions does this raise?”</a:t>
            </a:r>
            <a:endParaRPr lang="en-GB" sz="1200" i="1"/>
          </a:p>
          <a:p>
            <a:pPr>
              <a:buFont typeface="Wingdings,Sans-Serif"/>
            </a:pPr>
            <a:endParaRPr lang="en-GB" sz="1200">
              <a:latin typeface="Arial"/>
              <a:cs typeface="Arial"/>
            </a:endParaRPr>
          </a:p>
          <a:p>
            <a:pPr marL="285750" indent="-285750">
              <a:buFont typeface="Wingdings,Sans-Serif"/>
              <a:buChar char="q"/>
            </a:pPr>
            <a:r>
              <a:rPr lang="en-GB" sz="1200">
                <a:latin typeface="Arial"/>
                <a:ea typeface="+mn-lt"/>
                <a:cs typeface="Arial"/>
              </a:rPr>
              <a:t>When comparing manifestos: focus on structure and language, not agreement with policies.</a:t>
            </a:r>
            <a:endParaRPr lang="en-GB" sz="1200">
              <a:latin typeface="Arial"/>
              <a:cs typeface="Arial"/>
            </a:endParaRPr>
          </a:p>
          <a:p>
            <a:endParaRPr lang="en-GB" sz="1200">
              <a:latin typeface="Arial"/>
              <a:ea typeface="+mn-lt"/>
              <a:cs typeface="Arial"/>
            </a:endParaRPr>
          </a:p>
          <a:p>
            <a:pPr marL="285750" indent="-285750">
              <a:buFont typeface="Wingdings,Sans-Serif"/>
              <a:buChar char="q"/>
            </a:pPr>
            <a:r>
              <a:rPr lang="en-GB" sz="1200">
                <a:latin typeface="Arial"/>
                <a:ea typeface="+mn-lt"/>
                <a:cs typeface="Arial"/>
              </a:rPr>
              <a:t>When discussing polling: ask</a:t>
            </a:r>
            <a:r>
              <a:rPr lang="en-GB" sz="1200" i="1">
                <a:latin typeface="Arial"/>
                <a:ea typeface="+mn-lt"/>
                <a:cs typeface="Arial"/>
              </a:rPr>
              <a:t> “Why might priorities differ?</a:t>
            </a:r>
            <a:r>
              <a:rPr lang="en-GB" sz="1200">
                <a:latin typeface="Arial"/>
                <a:ea typeface="+mn-lt"/>
                <a:cs typeface="Arial"/>
              </a:rPr>
              <a:t>” instead of “</a:t>
            </a:r>
            <a:r>
              <a:rPr lang="en-GB" sz="1200" i="1">
                <a:latin typeface="Arial"/>
                <a:ea typeface="+mn-lt"/>
                <a:cs typeface="Arial"/>
              </a:rPr>
              <a:t>Which is right?</a:t>
            </a:r>
            <a:r>
              <a:rPr lang="en-GB" sz="1200">
                <a:latin typeface="Arial"/>
                <a:ea typeface="+mn-lt"/>
                <a:cs typeface="Arial"/>
              </a:rPr>
              <a:t>”</a:t>
            </a:r>
            <a:br>
              <a:rPr lang="en-GB" sz="1200">
                <a:latin typeface="Arial"/>
                <a:ea typeface="+mn-lt"/>
                <a:cs typeface="Arial"/>
              </a:rPr>
            </a:br>
            <a:endParaRPr lang="en-GB" sz="1600">
              <a:latin typeface="Aptos" panose="020B0004020202020204"/>
              <a:ea typeface="+mn-lt"/>
              <a:cs typeface="Arial"/>
            </a:endParaRPr>
          </a:p>
          <a:p>
            <a:pPr marL="285750" indent="-285750">
              <a:buFont typeface="Wingdings,Sans-Serif"/>
              <a:buChar char="q"/>
            </a:pPr>
            <a:r>
              <a:rPr lang="en-GB" sz="1200">
                <a:latin typeface="Arial"/>
                <a:ea typeface="+mn-lt"/>
                <a:cs typeface="Arial"/>
              </a:rPr>
              <a:t>When handling controversial views, redirect to evidence-based discussion: </a:t>
            </a:r>
            <a:r>
              <a:rPr lang="en-GB" sz="1200" i="1">
                <a:latin typeface="Arial"/>
                <a:ea typeface="+mn-lt"/>
                <a:cs typeface="Arial"/>
              </a:rPr>
              <a:t>“Is that a fact or an opinion?” </a:t>
            </a:r>
            <a:r>
              <a:rPr lang="en-GB" sz="1200">
                <a:latin typeface="Arial"/>
                <a:ea typeface="+mn-lt"/>
                <a:cs typeface="Arial"/>
              </a:rPr>
              <a:t>or </a:t>
            </a:r>
            <a:r>
              <a:rPr lang="en-GB" sz="1200" i="1">
                <a:latin typeface="Arial"/>
                <a:ea typeface="+mn-lt"/>
                <a:cs typeface="Arial"/>
              </a:rPr>
              <a:t>“Can you explain why you think that?”</a:t>
            </a:r>
            <a:endParaRPr lang="en-GB" sz="1200" i="1"/>
          </a:p>
          <a:p>
            <a:pPr>
              <a:buFont typeface="Wingdings,Sans-Serif"/>
            </a:pPr>
            <a:endParaRPr lang="en-GB" sz="1200">
              <a:latin typeface="Arial"/>
              <a:cs typeface="Arial"/>
            </a:endParaRPr>
          </a:p>
          <a:p>
            <a:pPr marL="285750" indent="-285750">
              <a:buFont typeface="Wingdings"/>
              <a:buChar char="q"/>
            </a:pPr>
            <a:endParaRPr lang="en-GB" sz="1200">
              <a:latin typeface="Arial"/>
              <a:cs typeface="Arial"/>
            </a:endParaRPr>
          </a:p>
        </p:txBody>
      </p:sp>
    </p:spTree>
    <p:extLst>
      <p:ext uri="{BB962C8B-B14F-4D97-AF65-F5344CB8AC3E}">
        <p14:creationId xmlns:p14="http://schemas.microsoft.com/office/powerpoint/2010/main" val="49463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Democracy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148290"/>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DE25888D-096C-73FC-A419-9285BCBD2CA2}"/>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96223"/>
            <a:ext cx="11650531" cy="27178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73253"/>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Political parties &amp; manifestos</a:t>
            </a:r>
            <a:endParaRPr lang="en-GB">
              <a:solidFill>
                <a:srgbClr val="000000"/>
              </a:solidFill>
              <a:latin typeface="Poppins SemiBold"/>
              <a:cs typeface="Poppins SemiBold"/>
            </a:endParaRPr>
          </a:p>
        </p:txBody>
      </p:sp>
      <p:sp>
        <p:nvSpPr>
          <p:cNvPr id="10" name="TextBox 9">
            <a:extLst>
              <a:ext uri="{FF2B5EF4-FFF2-40B4-BE49-F238E27FC236}">
                <a16:creationId xmlns:a16="http://schemas.microsoft.com/office/drawing/2014/main" id="{38B3B175-45D9-7D11-0921-9CB0E1CC9556}"/>
              </a:ext>
            </a:extLst>
          </p:cNvPr>
          <p:cNvSpPr txBox="1"/>
          <p:nvPr/>
        </p:nvSpPr>
        <p:spPr>
          <a:xfrm>
            <a:off x="238124" y="1822952"/>
            <a:ext cx="11441273"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A political party is an organised group of people who share common beliefs, ideas, and views. In a democracy, these are shared ideas about how society can develop for the benefit of everyone. </a:t>
            </a:r>
            <a:r>
              <a:rPr lang="en-GB" sz="1600">
                <a:latin typeface="Arial"/>
                <a:ea typeface="+mn-lt"/>
                <a:cs typeface="Arial"/>
              </a:rPr>
              <a:t>This is naturally subjective, as political parties often have different views on how society should develop.</a:t>
            </a:r>
            <a:br>
              <a:rPr lang="en-GB" sz="1600">
                <a:latin typeface="Arial"/>
                <a:cs typeface="Arial"/>
              </a:rPr>
            </a:br>
            <a:r>
              <a:rPr lang="en-GB" sz="1600">
                <a:latin typeface="Arial"/>
                <a:cs typeface="Arial"/>
              </a:rPr>
              <a:t>Political parties will agree what they believe are the priorities for the country and what actions they would take if they were to be elected. A manifesto is a public declaration, published before a general election, that clearly states what a political party wants to achieve if elected in key areas like the economy, health, defence, education and the environment. </a:t>
            </a:r>
            <a:br>
              <a:rPr lang="en-GB" sz="1600">
                <a:latin typeface="Arial"/>
                <a:cs typeface="Arial"/>
              </a:rPr>
            </a:br>
            <a:r>
              <a:rPr lang="en-GB" sz="1600">
                <a:latin typeface="Arial"/>
                <a:cs typeface="Arial"/>
              </a:rPr>
              <a:t>Manifestos support citizens in making informed decisions about who to vote for. They also allow citizens to hold the government to account as they can observe whether political parties are doing and achieving what they said they would in their manifesto.</a:t>
            </a:r>
          </a:p>
          <a:p>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880" y="4885761"/>
            <a:ext cx="11650531" cy="167401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49499" y="4558410"/>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Democracy and mis/disinformation</a:t>
            </a:r>
            <a:endParaRPr lang="en-GB">
              <a:solidFill>
                <a:srgbClr val="000000"/>
              </a:solidFill>
              <a:latin typeface="Poppins SemiBold"/>
              <a:cs typeface="Poppins SemiBold"/>
            </a:endParaRPr>
          </a:p>
        </p:txBody>
      </p:sp>
      <p:sp>
        <p:nvSpPr>
          <p:cNvPr id="16" name="TextBox 15">
            <a:extLst>
              <a:ext uri="{FF2B5EF4-FFF2-40B4-BE49-F238E27FC236}">
                <a16:creationId xmlns:a16="http://schemas.microsoft.com/office/drawing/2014/main" id="{CF02865C-1208-CBD8-EC42-9C5560B090CA}"/>
              </a:ext>
            </a:extLst>
          </p:cNvPr>
          <p:cNvSpPr txBox="1"/>
          <p:nvPr/>
        </p:nvSpPr>
        <p:spPr>
          <a:xfrm>
            <a:off x="246300" y="4997670"/>
            <a:ext cx="114308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cs typeface="Arial"/>
              </a:rPr>
              <a:t>The rise of AI and social media have brought many benefits but also make it quicker and easier for wrong or misleading information to spread than ever before – either inadvertently (misinformation) or with intent (disinformation). </a:t>
            </a:r>
            <a:r>
              <a:rPr lang="en-GB" sz="1600">
                <a:latin typeface="Arial"/>
                <a:ea typeface="+mn-lt"/>
                <a:cs typeface="Arial"/>
              </a:rPr>
              <a:t>What we see online can shape how we vote – or even make us doubt the fairness of the whole electoral process.</a:t>
            </a:r>
            <a:br>
              <a:rPr lang="en-GB" sz="1600">
                <a:latin typeface="Arial"/>
                <a:cs typeface="Arial"/>
              </a:rPr>
            </a:br>
            <a:endParaRPr lang="en-US" sz="1600">
              <a:latin typeface="Arial"/>
              <a:cs typeface="Arial"/>
            </a:endParaRPr>
          </a:p>
          <a:p>
            <a:r>
              <a:rPr lang="en-GB" sz="1600">
                <a:latin typeface="Arial"/>
                <a:cs typeface="Arial"/>
              </a:rPr>
              <a:t>Today, introducing</a:t>
            </a:r>
            <a:r>
              <a:rPr lang="en-GB" sz="1600">
                <a:latin typeface="Arial"/>
                <a:ea typeface="+mn-lt"/>
                <a:cs typeface="Arial"/>
              </a:rPr>
              <a:t> democracy also means helping young people learn how to find reliable information and make their voting decisions based on facts that are accurate and complete.</a:t>
            </a:r>
            <a:endParaRPr lang="en-US" sz="1600">
              <a:latin typeface="Arial"/>
              <a:cs typeface="Arial"/>
            </a:endParaRPr>
          </a:p>
        </p:txBody>
      </p:sp>
    </p:spTree>
    <p:extLst>
      <p:ext uri="{BB962C8B-B14F-4D97-AF65-F5344CB8AC3E}">
        <p14:creationId xmlns:p14="http://schemas.microsoft.com/office/powerpoint/2010/main" val="117409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366E0321-F063-BD57-FF77-26CA01164519}"/>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oup of colorful ribbons&#10;&#10;AI-generated content may be incorrect.">
            <a:extLst>
              <a:ext uri="{FF2B5EF4-FFF2-40B4-BE49-F238E27FC236}">
                <a16:creationId xmlns:a16="http://schemas.microsoft.com/office/drawing/2014/main" id="{819DC0D7-8BDC-D582-DFD8-65A550016DE9}"/>
              </a:ext>
            </a:extLst>
          </p:cNvPr>
          <p:cNvPicPr>
            <a:picLocks noChangeAspect="1"/>
          </p:cNvPicPr>
          <p:nvPr/>
        </p:nvPicPr>
        <p:blipFill>
          <a:blip r:embed="rId3"/>
          <a:srcRect l="38751" t="11656" r="19670" b="10634"/>
          <a:stretch>
            <a:fillRect/>
          </a:stretch>
        </p:blipFill>
        <p:spPr>
          <a:xfrm>
            <a:off x="1335497" y="1292853"/>
            <a:ext cx="4487494" cy="4821257"/>
          </a:xfrm>
          <a:prstGeom prst="rect">
            <a:avLst/>
          </a:prstGeom>
        </p:spPr>
      </p:pic>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3" name="Picture 12" descr="A white line drawing of a ballot box&#10;&#10;AI-generated content may be incorrect.">
            <a:extLst>
              <a:ext uri="{FF2B5EF4-FFF2-40B4-BE49-F238E27FC236}">
                <a16:creationId xmlns:a16="http://schemas.microsoft.com/office/drawing/2014/main" id="{4F23C0C8-2092-61D2-1F10-09E429515E13}"/>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Democracy Lesson</a:t>
            </a:r>
            <a:endParaRPr lang="en-US"/>
          </a:p>
        </p:txBody>
      </p:sp>
      <p:sp>
        <p:nvSpPr>
          <p:cNvPr id="23" name="Content Placeholder 2">
            <a:extLst>
              <a:ext uri="{FF2B5EF4-FFF2-40B4-BE49-F238E27FC236}">
                <a16:creationId xmlns:a16="http://schemas.microsoft.com/office/drawing/2014/main" id="{430428C6-3CF3-FE70-6F63-D867B5D399EB}"/>
              </a:ext>
            </a:extLst>
          </p:cNvPr>
          <p:cNvSpPr>
            <a:spLocks noGrp="1"/>
          </p:cNvSpPr>
          <p:nvPr>
            <p:ph idx="1"/>
          </p:nvPr>
        </p:nvSpPr>
        <p:spPr>
          <a:xfrm>
            <a:off x="6085622" y="1528545"/>
            <a:ext cx="4981305" cy="4324033"/>
          </a:xfrm>
        </p:spPr>
        <p:txBody>
          <a:bodyPr vert="horz" lIns="91440" tIns="45720" rIns="91440" bIns="45720" rtlCol="0" anchor="t">
            <a:normAutofit/>
          </a:bodyPr>
          <a:lstStyle/>
          <a:p>
            <a:pPr marL="0" indent="0">
              <a:buNone/>
            </a:pPr>
            <a:r>
              <a:rPr lang="en-GB">
                <a:latin typeface="Arial"/>
                <a:cs typeface="Arial"/>
              </a:rPr>
              <a:t>Quick quiz:</a:t>
            </a:r>
          </a:p>
          <a:p>
            <a:r>
              <a:rPr lang="en-GB">
                <a:latin typeface="Arial"/>
                <a:cs typeface="Arial"/>
              </a:rPr>
              <a:t>Which political party is currently in power?</a:t>
            </a:r>
          </a:p>
          <a:p>
            <a:r>
              <a:rPr lang="en-GB">
                <a:latin typeface="Arial"/>
                <a:cs typeface="Arial"/>
              </a:rPr>
              <a:t>How would you define a political party?</a:t>
            </a:r>
            <a:endParaRPr lang="en-GB">
              <a:latin typeface="Aptos" panose="020B0004020202020204"/>
              <a:cs typeface="Arial"/>
            </a:endParaRPr>
          </a:p>
          <a:p>
            <a:r>
              <a:rPr lang="en-GB">
                <a:latin typeface="Arial"/>
                <a:cs typeface="Arial"/>
              </a:rPr>
              <a:t>Are all MPs members of a political party?</a:t>
            </a:r>
            <a:endParaRPr lang="en-GB">
              <a:latin typeface="Aptos" panose="020B0004020202020204"/>
              <a:cs typeface="Arial"/>
            </a:endParaRPr>
          </a:p>
          <a:p>
            <a:r>
              <a:rPr lang="en-GB">
                <a:latin typeface="Arial"/>
                <a:cs typeface="Arial"/>
              </a:rPr>
              <a:t>Why do you think the UK has more than one party?</a:t>
            </a:r>
          </a:p>
          <a:p>
            <a:endParaRPr lang="en-GB">
              <a:latin typeface="Arial"/>
              <a:cs typeface="Arial"/>
            </a:endParaRPr>
          </a:p>
          <a:p>
            <a:endParaRPr lang="en-GB">
              <a:latin typeface="Arial"/>
              <a:cs typeface="Arial"/>
            </a:endParaRPr>
          </a:p>
        </p:txBody>
      </p:sp>
    </p:spTree>
    <p:extLst>
      <p:ext uri="{BB962C8B-B14F-4D97-AF65-F5344CB8AC3E}">
        <p14:creationId xmlns:p14="http://schemas.microsoft.com/office/powerpoint/2010/main" val="24055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3" name="Picture 2" descr="Group of young people huddling in gym">
            <a:extLst>
              <a:ext uri="{FF2B5EF4-FFF2-40B4-BE49-F238E27FC236}">
                <a16:creationId xmlns:a16="http://schemas.microsoft.com/office/drawing/2014/main" id="{D1EEBDE8-0F39-C615-89A7-C031F60B2A0B}"/>
              </a:ext>
            </a:extLst>
          </p:cNvPr>
          <p:cNvPicPr>
            <a:picLocks noChangeAspect="1"/>
          </p:cNvPicPr>
          <p:nvPr/>
        </p:nvPicPr>
        <p:blipFill>
          <a:blip r:embed="rId3"/>
          <a:stretch>
            <a:fillRect/>
          </a:stretch>
        </p:blipFill>
        <p:spPr>
          <a:xfrm>
            <a:off x="8012650" y="0"/>
            <a:ext cx="4178283" cy="6963833"/>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lnSpcReduction="10000"/>
          </a:bodyPr>
          <a:lstStyle/>
          <a:p>
            <a:r>
              <a:rPr lang="en-GB">
                <a:latin typeface="Arial"/>
                <a:ea typeface="+mn-lt"/>
                <a:cs typeface="+mn-lt"/>
              </a:rPr>
              <a:t>Explain what political parties, manifestos, and polling are – and why reliable information matters.</a:t>
            </a:r>
          </a:p>
          <a:p>
            <a:endParaRPr lang="en-GB">
              <a:latin typeface="Arial"/>
              <a:ea typeface="+mn-lt"/>
              <a:cs typeface="+mn-lt"/>
            </a:endParaRPr>
          </a:p>
          <a:p>
            <a:r>
              <a:rPr lang="en-GB">
                <a:latin typeface="Arial"/>
                <a:ea typeface="+mn-lt"/>
                <a:cs typeface="+mn-lt"/>
              </a:rPr>
              <a:t>Compare different viewpoints and decide which issues matter most to me.</a:t>
            </a:r>
          </a:p>
          <a:p>
            <a:endParaRPr lang="en-GB">
              <a:latin typeface="Arial"/>
              <a:ea typeface="+mn-lt"/>
              <a:cs typeface="+mn-lt"/>
            </a:endParaRPr>
          </a:p>
          <a:p>
            <a:r>
              <a:rPr lang="en-GB">
                <a:latin typeface="Arial"/>
                <a:ea typeface="+mn-lt"/>
                <a:cs typeface="+mn-lt"/>
              </a:rPr>
              <a:t>Understand why my voice matters in a democracy and feel motivated to make informed choices when I vote in the future.</a:t>
            </a: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a:latin typeface="Arial"/>
              </a:rPr>
              <a:t>By the end of the lesson, </a:t>
            </a:r>
            <a:r>
              <a:rPr lang="en-GB" sz="2400">
                <a:latin typeface="Arial"/>
              </a:rPr>
              <a:t>I will</a:t>
            </a:r>
            <a:r>
              <a:rPr lang="en-GB" sz="2400" baseline="0">
                <a:latin typeface="Arial"/>
              </a:rPr>
              <a:t> be able to</a:t>
            </a:r>
            <a:r>
              <a:rPr lang="en-GB" sz="2400">
                <a:latin typeface="Arial"/>
                <a:cs typeface="Arial"/>
              </a:rPr>
              <a:t>...</a:t>
            </a:r>
            <a:r>
              <a:rPr sz="2400">
                <a:latin typeface="Arial"/>
                <a:ea typeface="Arial"/>
                <a:cs typeface="Arial"/>
              </a:rPr>
              <a:t>​</a:t>
            </a:r>
            <a:endParaRPr lang="en-GB" sz="2400"/>
          </a:p>
          <a:p>
            <a:pPr algn="ctr"/>
            <a:endParaRPr lang="en-GB" sz="1600"/>
          </a:p>
        </p:txBody>
      </p:sp>
    </p:spTree>
    <p:extLst>
      <p:ext uri="{BB962C8B-B14F-4D97-AF65-F5344CB8AC3E}">
        <p14:creationId xmlns:p14="http://schemas.microsoft.com/office/powerpoint/2010/main" val="9335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728B-8502-CB7D-3810-6615CE6716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6283476-0C51-FF9C-1099-E4F1DB9EDDA7}"/>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15" name="Content Placeholder 2">
            <a:extLst>
              <a:ext uri="{FF2B5EF4-FFF2-40B4-BE49-F238E27FC236}">
                <a16:creationId xmlns:a16="http://schemas.microsoft.com/office/drawing/2014/main" id="{EF96C1BF-241E-1382-5021-FCA13423B9C7}"/>
              </a:ext>
            </a:extLst>
          </p:cNvPr>
          <p:cNvSpPr>
            <a:spLocks noGrp="1"/>
          </p:cNvSpPr>
          <p:nvPr>
            <p:ph idx="1"/>
          </p:nvPr>
        </p:nvSpPr>
        <p:spPr>
          <a:xfrm>
            <a:off x="291166" y="1226877"/>
            <a:ext cx="11289892" cy="4904403"/>
          </a:xfrm>
        </p:spPr>
        <p:txBody>
          <a:bodyPr vert="horz" lIns="91440" tIns="45720" rIns="91440" bIns="45720" rtlCol="0" anchor="t">
            <a:noAutofit/>
          </a:bodyPr>
          <a:lstStyle/>
          <a:p>
            <a:pPr marL="0" indent="0" algn="ctr">
              <a:buNone/>
            </a:pPr>
            <a:r>
              <a:rPr lang="en-GB" sz="2400">
                <a:latin typeface="Arial"/>
                <a:cs typeface="Arial"/>
              </a:rPr>
              <a:t>Most Members of Parliament (MPs) in the House Of Commons belong to a political party.</a:t>
            </a:r>
          </a:p>
          <a:p>
            <a:pPr marL="0" indent="0" algn="ctr">
              <a:buNone/>
            </a:pPr>
            <a:r>
              <a:rPr lang="en-GB" sz="2400">
                <a:latin typeface="Arial"/>
                <a:cs typeface="Arial"/>
              </a:rPr>
              <a:t>Below are some of the parties represented and </a:t>
            </a:r>
            <a:br>
              <a:rPr lang="en-GB" sz="2400">
                <a:latin typeface="Arial"/>
                <a:cs typeface="Arial"/>
              </a:rPr>
            </a:br>
            <a:r>
              <a:rPr lang="en-GB" sz="2400">
                <a:latin typeface="Arial"/>
                <a:cs typeface="Arial"/>
              </a:rPr>
              <a:t>their numbers of seats as of November 2025:</a:t>
            </a:r>
            <a:endParaRPr lang="en-GB" sz="2400"/>
          </a:p>
          <a:p>
            <a:pPr algn="ctr"/>
            <a:endParaRPr lang="en-GB">
              <a:latin typeface="Arial"/>
              <a:cs typeface="Arial"/>
            </a:endParaRPr>
          </a:p>
          <a:p>
            <a:pPr algn="ctr"/>
            <a:endParaRPr lang="en-GB">
              <a:latin typeface="Arial"/>
              <a:cs typeface="Arial"/>
            </a:endParaRPr>
          </a:p>
          <a:p>
            <a:pPr algn="ctr"/>
            <a:endParaRPr lang="en-GB">
              <a:latin typeface="Arial"/>
              <a:cs typeface="Arial"/>
            </a:endParaRPr>
          </a:p>
          <a:p>
            <a:pPr marL="0" indent="0" algn="ctr">
              <a:buNone/>
            </a:pPr>
            <a:r>
              <a:rPr lang="en-GB" sz="2400">
                <a:latin typeface="Arial"/>
                <a:cs typeface="Arial"/>
              </a:rPr>
              <a:t>There are many other parties represented including Reform, Sinn Fein and some independent MPs who belong to no party. </a:t>
            </a:r>
            <a:endParaRPr lang="en-GB" sz="2400"/>
          </a:p>
          <a:p>
            <a:pPr marL="0" indent="0" algn="ctr">
              <a:buNone/>
            </a:pPr>
            <a:r>
              <a:rPr lang="en-GB" sz="2400">
                <a:latin typeface="Arial"/>
                <a:cs typeface="Arial"/>
              </a:rPr>
              <a:t>At a General Election, voters choose which party to support. </a:t>
            </a:r>
            <a:endParaRPr lang="en-GB" sz="2400"/>
          </a:p>
          <a:p>
            <a:pPr algn="ctr"/>
            <a:endParaRPr lang="en-GB">
              <a:latin typeface="Arial"/>
              <a:cs typeface="Arial"/>
            </a:endParaRPr>
          </a:p>
          <a:p>
            <a:pPr algn="ctr"/>
            <a:endParaRPr lang="en-GB">
              <a:latin typeface="Arial"/>
              <a:cs typeface="Arial"/>
            </a:endParaRPr>
          </a:p>
        </p:txBody>
      </p:sp>
      <p:sp>
        <p:nvSpPr>
          <p:cNvPr id="7" name="Title 3">
            <a:extLst>
              <a:ext uri="{FF2B5EF4-FFF2-40B4-BE49-F238E27FC236}">
                <a16:creationId xmlns:a16="http://schemas.microsoft.com/office/drawing/2014/main" id="{433C6D80-5D10-2A32-ABB4-A12DDD26EAD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DB360F4A-A846-1768-D2C2-1D1F390A9157}"/>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71948648-D37F-5BC8-3AFE-B325E4171FE6}"/>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65988EA7-4A07-6D99-8126-7C5EA5092CB3}"/>
              </a:ext>
            </a:extLst>
          </p:cNvPr>
          <p:cNvSpPr/>
          <p:nvPr/>
        </p:nvSpPr>
        <p:spPr>
          <a:xfrm>
            <a:off x="1850082" y="5768858"/>
            <a:ext cx="8488980"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b="1">
                <a:solidFill>
                  <a:srgbClr val="000000"/>
                </a:solidFill>
                <a:latin typeface="Arial"/>
                <a:cs typeface="Arial"/>
              </a:rPr>
              <a:t>How do you choose which party to vote for?</a:t>
            </a:r>
            <a:endParaRPr lang="en-US"/>
          </a:p>
        </p:txBody>
      </p:sp>
      <p:sp>
        <p:nvSpPr>
          <p:cNvPr id="23" name="Rectangle: Rounded Corners 22">
            <a:extLst>
              <a:ext uri="{FF2B5EF4-FFF2-40B4-BE49-F238E27FC236}">
                <a16:creationId xmlns:a16="http://schemas.microsoft.com/office/drawing/2014/main" id="{F53DBC48-E563-AD0C-75F9-34B3C9A36CD8}"/>
              </a:ext>
            </a:extLst>
          </p:cNvPr>
          <p:cNvSpPr/>
          <p:nvPr/>
        </p:nvSpPr>
        <p:spPr>
          <a:xfrm>
            <a:off x="122688" y="2853707"/>
            <a:ext cx="1761416" cy="1346894"/>
          </a:xfrm>
          <a:prstGeom prst="roundRect">
            <a:avLst/>
          </a:prstGeom>
          <a:solidFill>
            <a:srgbClr val="D5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405</a:t>
            </a:r>
          </a:p>
          <a:p>
            <a:pPr algn="ctr"/>
            <a:r>
              <a:rPr lang="en-GB" b="1">
                <a:solidFill>
                  <a:srgbClr val="000000"/>
                </a:solidFill>
                <a:latin typeface="Poppins SemiBold"/>
                <a:cs typeface="Poppins SemiBold"/>
              </a:rPr>
              <a:t>Labour</a:t>
            </a:r>
          </a:p>
        </p:txBody>
      </p:sp>
      <p:sp>
        <p:nvSpPr>
          <p:cNvPr id="24" name="Rectangle: Rounded Corners 23">
            <a:extLst>
              <a:ext uri="{FF2B5EF4-FFF2-40B4-BE49-F238E27FC236}">
                <a16:creationId xmlns:a16="http://schemas.microsoft.com/office/drawing/2014/main" id="{E220E2B6-45DC-7815-39CC-4903700A70FC}"/>
              </a:ext>
            </a:extLst>
          </p:cNvPr>
          <p:cNvSpPr/>
          <p:nvPr/>
        </p:nvSpPr>
        <p:spPr>
          <a:xfrm>
            <a:off x="2099554" y="2852630"/>
            <a:ext cx="1886818" cy="1359186"/>
          </a:xfrm>
          <a:prstGeom prst="roundRect">
            <a:avLst/>
          </a:prstGeom>
          <a:solidFill>
            <a:srgbClr val="0063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119</a:t>
            </a:r>
          </a:p>
          <a:p>
            <a:pPr algn="ctr"/>
            <a:r>
              <a:rPr lang="en-GB" b="1">
                <a:solidFill>
                  <a:srgbClr val="000000"/>
                </a:solidFill>
                <a:latin typeface="Poppins SemiBold"/>
                <a:cs typeface="Poppins SemiBold"/>
              </a:rPr>
              <a:t>Conservative</a:t>
            </a:r>
          </a:p>
        </p:txBody>
      </p:sp>
      <p:sp>
        <p:nvSpPr>
          <p:cNvPr id="25" name="Rectangle: Rounded Corners 24">
            <a:extLst>
              <a:ext uri="{FF2B5EF4-FFF2-40B4-BE49-F238E27FC236}">
                <a16:creationId xmlns:a16="http://schemas.microsoft.com/office/drawing/2014/main" id="{61AD579F-1640-AABA-EFF9-05D6DA3075A3}"/>
              </a:ext>
            </a:extLst>
          </p:cNvPr>
          <p:cNvSpPr/>
          <p:nvPr/>
        </p:nvSpPr>
        <p:spPr>
          <a:xfrm>
            <a:off x="4164954" y="2839714"/>
            <a:ext cx="1761416" cy="1346894"/>
          </a:xfrm>
          <a:prstGeom prst="roundRect">
            <a:avLst/>
          </a:prstGeom>
          <a:solidFill>
            <a:srgbClr val="F7DB1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9</a:t>
            </a:r>
          </a:p>
          <a:p>
            <a:pPr algn="ctr"/>
            <a:r>
              <a:rPr lang="en-GB" b="1">
                <a:solidFill>
                  <a:srgbClr val="000000"/>
                </a:solidFill>
                <a:latin typeface="Poppins SemiBold"/>
                <a:cs typeface="Poppins SemiBold"/>
              </a:rPr>
              <a:t>Scottish National Party</a:t>
            </a:r>
            <a:endParaRPr lang="en-US"/>
          </a:p>
        </p:txBody>
      </p:sp>
      <p:sp>
        <p:nvSpPr>
          <p:cNvPr id="26" name="Rectangle: Rounded Corners 25">
            <a:extLst>
              <a:ext uri="{FF2B5EF4-FFF2-40B4-BE49-F238E27FC236}">
                <a16:creationId xmlns:a16="http://schemas.microsoft.com/office/drawing/2014/main" id="{53CDA320-8317-54FF-6FA6-C79739F28251}"/>
              </a:ext>
            </a:extLst>
          </p:cNvPr>
          <p:cNvSpPr/>
          <p:nvPr/>
        </p:nvSpPr>
        <p:spPr>
          <a:xfrm>
            <a:off x="6230978" y="2843464"/>
            <a:ext cx="1761416" cy="1346894"/>
          </a:xfrm>
          <a:prstGeom prst="roundRect">
            <a:avLst/>
          </a:prstGeom>
          <a:solidFill>
            <a:srgbClr val="F8A11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72</a:t>
            </a:r>
          </a:p>
          <a:p>
            <a:pPr algn="ctr"/>
            <a:r>
              <a:rPr lang="en-GB" b="1">
                <a:solidFill>
                  <a:srgbClr val="000000"/>
                </a:solidFill>
                <a:latin typeface="Poppins SemiBold"/>
                <a:cs typeface="Poppins SemiBold"/>
              </a:rPr>
              <a:t>Liberal Democrats</a:t>
            </a:r>
          </a:p>
        </p:txBody>
      </p:sp>
      <p:sp>
        <p:nvSpPr>
          <p:cNvPr id="27" name="Rectangle: Rounded Corners 26">
            <a:extLst>
              <a:ext uri="{FF2B5EF4-FFF2-40B4-BE49-F238E27FC236}">
                <a16:creationId xmlns:a16="http://schemas.microsoft.com/office/drawing/2014/main" id="{6B12463E-14EE-F07D-8B9C-68CFE2397091}"/>
              </a:ext>
            </a:extLst>
          </p:cNvPr>
          <p:cNvSpPr/>
          <p:nvPr/>
        </p:nvSpPr>
        <p:spPr>
          <a:xfrm>
            <a:off x="8283462" y="2843465"/>
            <a:ext cx="1761416" cy="1346894"/>
          </a:xfrm>
          <a:prstGeom prst="roundRect">
            <a:avLst/>
          </a:prstGeom>
          <a:solidFill>
            <a:srgbClr val="79B82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endParaRPr lang="en-US">
              <a:solidFill>
                <a:srgbClr val="FFFFFF"/>
              </a:solidFill>
              <a:latin typeface="Aptos" panose="020B0004020202020204"/>
              <a:cs typeface="Poppins SemiBold"/>
            </a:endParaRPr>
          </a:p>
          <a:p>
            <a:pPr algn="ctr"/>
            <a:r>
              <a:rPr lang="en-GB" b="1">
                <a:solidFill>
                  <a:srgbClr val="000000"/>
                </a:solidFill>
                <a:latin typeface="Poppins SemiBold"/>
                <a:cs typeface="Poppins SemiBold"/>
              </a:rPr>
              <a:t>Green Party</a:t>
            </a:r>
            <a:endParaRPr lang="en-US"/>
          </a:p>
        </p:txBody>
      </p:sp>
      <p:sp>
        <p:nvSpPr>
          <p:cNvPr id="28" name="Rectangle: Rounded Corners 27">
            <a:extLst>
              <a:ext uri="{FF2B5EF4-FFF2-40B4-BE49-F238E27FC236}">
                <a16:creationId xmlns:a16="http://schemas.microsoft.com/office/drawing/2014/main" id="{145EA95B-2DC3-E48F-E03B-64898DEA9006}"/>
              </a:ext>
            </a:extLst>
          </p:cNvPr>
          <p:cNvSpPr/>
          <p:nvPr/>
        </p:nvSpPr>
        <p:spPr>
          <a:xfrm>
            <a:off x="10286784" y="2843465"/>
            <a:ext cx="1761416" cy="1346894"/>
          </a:xfrm>
          <a:prstGeom prst="roundRect">
            <a:avLst/>
          </a:prstGeom>
          <a:solidFill>
            <a:srgbClr val="3D84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Poppins SemiBold"/>
              </a:rPr>
              <a:t>4</a:t>
            </a:r>
          </a:p>
          <a:p>
            <a:pPr algn="ctr"/>
            <a:r>
              <a:rPr lang="en-GB" b="1">
                <a:solidFill>
                  <a:srgbClr val="000000"/>
                </a:solidFill>
                <a:latin typeface="Poppins SemiBold"/>
                <a:cs typeface="Poppins SemiBold"/>
              </a:rPr>
              <a:t>Plaid Cymru</a:t>
            </a:r>
          </a:p>
        </p:txBody>
      </p:sp>
    </p:spTree>
    <p:extLst>
      <p:ext uri="{BB962C8B-B14F-4D97-AF65-F5344CB8AC3E}">
        <p14:creationId xmlns:p14="http://schemas.microsoft.com/office/powerpoint/2010/main" val="39028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DA1-1DFA-4FC7-525A-2CA4FEC3E7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A86EF9-6EA5-C068-7087-A5911DF8E7A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F9A7A11-33DC-1A62-EA19-39806C097A58}"/>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How do I decide?</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BD240C53-132A-31D3-354A-9CA6B6621F7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5" name="Picture 4" descr="A white line drawing of a ballot box&#10;&#10;AI-generated content may be incorrect.">
            <a:extLst>
              <a:ext uri="{FF2B5EF4-FFF2-40B4-BE49-F238E27FC236}">
                <a16:creationId xmlns:a16="http://schemas.microsoft.com/office/drawing/2014/main" id="{57B5614E-961D-5548-43C3-00C4EE45199B}"/>
              </a:ext>
            </a:extLst>
          </p:cNvPr>
          <p:cNvPicPr>
            <a:picLocks noChangeAspect="1"/>
          </p:cNvPicPr>
          <p:nvPr/>
        </p:nvPicPr>
        <p:blipFill>
          <a:blip r:embed="rId5"/>
          <a:srcRect l="24199" t="667" r="54448" b="52667"/>
          <a:stretch>
            <a:fillRect/>
          </a:stretch>
        </p:blipFill>
        <p:spPr>
          <a:xfrm>
            <a:off x="241431" y="47072"/>
            <a:ext cx="762602" cy="992647"/>
          </a:xfrm>
          <a:prstGeom prst="rect">
            <a:avLst/>
          </a:prstGeom>
        </p:spPr>
      </p:pic>
      <p:sp>
        <p:nvSpPr>
          <p:cNvPr id="4" name="Rectangle 3">
            <a:extLst>
              <a:ext uri="{FF2B5EF4-FFF2-40B4-BE49-F238E27FC236}">
                <a16:creationId xmlns:a16="http://schemas.microsoft.com/office/drawing/2014/main" id="{7DED5AB1-4BA5-690D-E521-F38ACFFE9598}"/>
              </a:ext>
            </a:extLst>
          </p:cNvPr>
          <p:cNvSpPr/>
          <p:nvPr/>
        </p:nvSpPr>
        <p:spPr>
          <a:xfrm>
            <a:off x="512988" y="5710291"/>
            <a:ext cx="11163168" cy="898614"/>
          </a:xfrm>
          <a:prstGeom prst="rect">
            <a:avLst/>
          </a:prstGeom>
          <a:solidFill>
            <a:schemeClr val="bg1"/>
          </a:solid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GB" sz="2600" b="1">
                <a:solidFill>
                  <a:srgbClr val="000000"/>
                </a:solidFill>
                <a:latin typeface="Arial"/>
                <a:cs typeface="Arial"/>
              </a:rPr>
              <a:t>What are the most important issues for you? </a:t>
            </a:r>
            <a:br>
              <a:rPr lang="en-US" sz="2600"/>
            </a:br>
            <a:r>
              <a:rPr lang="en-GB" sz="2600" b="1">
                <a:solidFill>
                  <a:srgbClr val="000000"/>
                </a:solidFill>
                <a:latin typeface="Arial"/>
                <a:cs typeface="Arial"/>
              </a:rPr>
              <a:t>Choose 3 and explain your choice to your partner.</a:t>
            </a:r>
            <a:endParaRPr lang="en-US" sz="2600" b="1">
              <a:solidFill>
                <a:srgbClr val="000000"/>
              </a:solidFill>
              <a:latin typeface="Arial"/>
              <a:cs typeface="Arial"/>
            </a:endParaRPr>
          </a:p>
        </p:txBody>
      </p:sp>
      <p:sp>
        <p:nvSpPr>
          <p:cNvPr id="6" name="Rectangle: Rounded Corners 5">
            <a:extLst>
              <a:ext uri="{FF2B5EF4-FFF2-40B4-BE49-F238E27FC236}">
                <a16:creationId xmlns:a16="http://schemas.microsoft.com/office/drawing/2014/main" id="{C8550C0A-BC7A-EAA4-1996-D39278BFC760}"/>
              </a:ext>
            </a:extLst>
          </p:cNvPr>
          <p:cNvSpPr/>
          <p:nvPr/>
        </p:nvSpPr>
        <p:spPr>
          <a:xfrm>
            <a:off x="1305561" y="1348695"/>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rgbClr val="000000"/>
                </a:solidFill>
                <a:latin typeface="Poppins SemiBold"/>
                <a:cs typeface="Poppins SemiBold"/>
              </a:rPr>
              <a:t>Cost of living</a:t>
            </a:r>
            <a:endParaRPr lang="en-US" sz="2000">
              <a:solidFill>
                <a:srgbClr val="000000"/>
              </a:solidFill>
            </a:endParaRPr>
          </a:p>
        </p:txBody>
      </p:sp>
      <p:sp>
        <p:nvSpPr>
          <p:cNvPr id="10" name="Rectangle: Rounded Corners 9">
            <a:extLst>
              <a:ext uri="{FF2B5EF4-FFF2-40B4-BE49-F238E27FC236}">
                <a16:creationId xmlns:a16="http://schemas.microsoft.com/office/drawing/2014/main" id="{E6FBAF33-D20A-A1D9-AEEC-B545B253812C}"/>
              </a:ext>
            </a:extLst>
          </p:cNvPr>
          <p:cNvSpPr/>
          <p:nvPr/>
        </p:nvSpPr>
        <p:spPr>
          <a:xfrm>
            <a:off x="1305560" y="4009237"/>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Asylum seekers crossing the channel</a:t>
            </a:r>
            <a:endParaRPr lang="en-US">
              <a:solidFill>
                <a:srgbClr val="000000"/>
              </a:solidFill>
            </a:endParaRPr>
          </a:p>
        </p:txBody>
      </p:sp>
      <p:sp>
        <p:nvSpPr>
          <p:cNvPr id="12" name="Rectangle: Rounded Corners 11">
            <a:extLst>
              <a:ext uri="{FF2B5EF4-FFF2-40B4-BE49-F238E27FC236}">
                <a16:creationId xmlns:a16="http://schemas.microsoft.com/office/drawing/2014/main" id="{0E1927B3-89DE-2A20-D731-BEB75E37057A}"/>
              </a:ext>
            </a:extLst>
          </p:cNvPr>
          <p:cNvSpPr/>
          <p:nvPr/>
        </p:nvSpPr>
        <p:spPr>
          <a:xfrm>
            <a:off x="1305560" y="225276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Supporting the NHS</a:t>
            </a:r>
            <a:endParaRPr lang="en-US">
              <a:solidFill>
                <a:srgbClr val="000000"/>
              </a:solidFill>
            </a:endParaRPr>
          </a:p>
        </p:txBody>
      </p:sp>
      <p:sp>
        <p:nvSpPr>
          <p:cNvPr id="13" name="Rectangle: Rounded Corners 12">
            <a:extLst>
              <a:ext uri="{FF2B5EF4-FFF2-40B4-BE49-F238E27FC236}">
                <a16:creationId xmlns:a16="http://schemas.microsoft.com/office/drawing/2014/main" id="{217F1705-E5B2-1301-3935-DBB1AE1C07C0}"/>
              </a:ext>
            </a:extLst>
          </p:cNvPr>
          <p:cNvSpPr/>
          <p:nvPr/>
        </p:nvSpPr>
        <p:spPr>
          <a:xfrm>
            <a:off x="1305559" y="3156829"/>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Levels of immigration</a:t>
            </a:r>
            <a:endParaRPr lang="en-US">
              <a:solidFill>
                <a:srgbClr val="000000"/>
              </a:solidFill>
            </a:endParaRPr>
          </a:p>
        </p:txBody>
      </p:sp>
      <p:sp>
        <p:nvSpPr>
          <p:cNvPr id="16" name="Rectangle: Rounded Corners 15">
            <a:extLst>
              <a:ext uri="{FF2B5EF4-FFF2-40B4-BE49-F238E27FC236}">
                <a16:creationId xmlns:a16="http://schemas.microsoft.com/office/drawing/2014/main" id="{CE428034-CA5C-F76F-E60E-9E486D3F0F60}"/>
              </a:ext>
            </a:extLst>
          </p:cNvPr>
          <p:cNvSpPr/>
          <p:nvPr/>
        </p:nvSpPr>
        <p:spPr>
          <a:xfrm>
            <a:off x="1305559" y="4848729"/>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Jobs and unemployment</a:t>
            </a:r>
            <a:endParaRPr lang="en-US">
              <a:solidFill>
                <a:srgbClr val="000000"/>
              </a:solidFill>
            </a:endParaRPr>
          </a:p>
        </p:txBody>
      </p:sp>
      <p:sp>
        <p:nvSpPr>
          <p:cNvPr id="17" name="Rectangle: Rounded Corners 16">
            <a:extLst>
              <a:ext uri="{FF2B5EF4-FFF2-40B4-BE49-F238E27FC236}">
                <a16:creationId xmlns:a16="http://schemas.microsoft.com/office/drawing/2014/main" id="{3078177E-39CC-FF8B-A02A-CA6F67AEA108}"/>
              </a:ext>
            </a:extLst>
          </p:cNvPr>
          <p:cNvSpPr/>
          <p:nvPr/>
        </p:nvSpPr>
        <p:spPr>
          <a:xfrm>
            <a:off x="6418565" y="1340698"/>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Crime</a:t>
            </a:r>
            <a:endParaRPr lang="en-US">
              <a:solidFill>
                <a:srgbClr val="000000"/>
              </a:solidFill>
            </a:endParaRPr>
          </a:p>
        </p:txBody>
      </p:sp>
      <p:sp>
        <p:nvSpPr>
          <p:cNvPr id="18" name="Rectangle: Rounded Corners 17">
            <a:extLst>
              <a:ext uri="{FF2B5EF4-FFF2-40B4-BE49-F238E27FC236}">
                <a16:creationId xmlns:a16="http://schemas.microsoft.com/office/drawing/2014/main" id="{2B47B3A2-A3F0-4011-6CF4-7477CA3B43D2}"/>
              </a:ext>
            </a:extLst>
          </p:cNvPr>
          <p:cNvSpPr/>
          <p:nvPr/>
        </p:nvSpPr>
        <p:spPr>
          <a:xfrm>
            <a:off x="6418565" y="4001240"/>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Mental health</a:t>
            </a:r>
            <a:endParaRPr lang="en-US">
              <a:solidFill>
                <a:srgbClr val="000000"/>
              </a:solidFill>
            </a:endParaRPr>
          </a:p>
        </p:txBody>
      </p:sp>
      <p:sp>
        <p:nvSpPr>
          <p:cNvPr id="19" name="Rectangle: Rounded Corners 18">
            <a:extLst>
              <a:ext uri="{FF2B5EF4-FFF2-40B4-BE49-F238E27FC236}">
                <a16:creationId xmlns:a16="http://schemas.microsoft.com/office/drawing/2014/main" id="{C224639F-056C-A5C3-5AFC-6F2F588650D9}"/>
              </a:ext>
            </a:extLst>
          </p:cNvPr>
          <p:cNvSpPr/>
          <p:nvPr/>
        </p:nvSpPr>
        <p:spPr>
          <a:xfrm>
            <a:off x="6418565" y="2244765"/>
            <a:ext cx="4447788" cy="64947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Climate change and the environment</a:t>
            </a:r>
            <a:endParaRPr lang="en-US">
              <a:solidFill>
                <a:srgbClr val="000000"/>
              </a:solidFill>
            </a:endParaRPr>
          </a:p>
        </p:txBody>
      </p:sp>
      <p:sp>
        <p:nvSpPr>
          <p:cNvPr id="20" name="Rectangle: Rounded Corners 19">
            <a:extLst>
              <a:ext uri="{FF2B5EF4-FFF2-40B4-BE49-F238E27FC236}">
                <a16:creationId xmlns:a16="http://schemas.microsoft.com/office/drawing/2014/main" id="{46CFC533-E0B9-A728-5D21-1404524C4973}"/>
              </a:ext>
            </a:extLst>
          </p:cNvPr>
          <p:cNvSpPr/>
          <p:nvPr/>
        </p:nvSpPr>
        <p:spPr>
          <a:xfrm>
            <a:off x="6418564" y="314883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Affordable housing</a:t>
            </a:r>
            <a:endParaRPr lang="en-US">
              <a:solidFill>
                <a:srgbClr val="000000"/>
              </a:solidFill>
            </a:endParaRPr>
          </a:p>
        </p:txBody>
      </p:sp>
      <p:sp>
        <p:nvSpPr>
          <p:cNvPr id="21" name="Rectangle: Rounded Corners 20">
            <a:extLst>
              <a:ext uri="{FF2B5EF4-FFF2-40B4-BE49-F238E27FC236}">
                <a16:creationId xmlns:a16="http://schemas.microsoft.com/office/drawing/2014/main" id="{42CBA089-D969-5D74-6050-792CDCC14626}"/>
              </a:ext>
            </a:extLst>
          </p:cNvPr>
          <p:cNvSpPr/>
          <p:nvPr/>
        </p:nvSpPr>
        <p:spPr>
          <a:xfrm>
            <a:off x="6418564" y="4840732"/>
            <a:ext cx="4447788" cy="649471"/>
          </a:xfrm>
          <a:prstGeom prst="roundRect">
            <a:avLst/>
          </a:prstGeom>
          <a:no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000000"/>
                </a:solidFill>
                <a:latin typeface="Poppins SemiBold"/>
                <a:cs typeface="Poppins SemiBold"/>
              </a:rPr>
              <a:t>Education and childcare</a:t>
            </a:r>
            <a:endParaRPr lang="en-US">
              <a:solidFill>
                <a:srgbClr val="000000"/>
              </a:solidFill>
            </a:endParaRPr>
          </a:p>
        </p:txBody>
      </p:sp>
      <p:pic>
        <p:nvPicPr>
          <p:cNvPr id="14" name="Picture 13" descr="A set of black arrows with numbers&#10;&#10;AI-generated content may be incorrect.">
            <a:extLst>
              <a:ext uri="{FF2B5EF4-FFF2-40B4-BE49-F238E27FC236}">
                <a16:creationId xmlns:a16="http://schemas.microsoft.com/office/drawing/2014/main" id="{370188A9-E3F8-2844-0A9B-6246C0BC14BB}"/>
              </a:ext>
            </a:extLst>
          </p:cNvPr>
          <p:cNvPicPr>
            <a:picLocks noChangeAspect="1"/>
          </p:cNvPicPr>
          <p:nvPr/>
        </p:nvPicPr>
        <p:blipFill>
          <a:blip r:embed="rId6"/>
          <a:stretch>
            <a:fillRect/>
          </a:stretch>
        </p:blipFill>
        <p:spPr>
          <a:xfrm>
            <a:off x="10962774" y="1230730"/>
            <a:ext cx="1143000" cy="1123950"/>
          </a:xfrm>
          <a:prstGeom prst="rect">
            <a:avLst/>
          </a:prstGeom>
        </p:spPr>
      </p:pic>
    </p:spTree>
    <p:extLst>
      <p:ext uri="{BB962C8B-B14F-4D97-AF65-F5344CB8AC3E}">
        <p14:creationId xmlns:p14="http://schemas.microsoft.com/office/powerpoint/2010/main" val="180127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4c36494f8f198bace296137fb3023364">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d917ff9941920424298f2516d1be8eeb"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5327D7-8013-4BBA-9504-00D83EF7503F}">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23A48A-1E0B-4F91-91D3-BF6D9E350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2025-10-29T09:37:42Z</dcterms:created>
  <dcterms:modified xsi:type="dcterms:W3CDTF">2025-11-20T14:58:38Z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