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</p:sldMasterIdLst>
  <p:notesMasterIdLst>
    <p:notesMasterId r:id="rId12"/>
  </p:notesMasterIdLst>
  <p:sldIdLst>
    <p:sldId id="329" r:id="rId5"/>
    <p:sldId id="324" r:id="rId6"/>
    <p:sldId id="325" r:id="rId7"/>
    <p:sldId id="326" r:id="rId8"/>
    <p:sldId id="327" r:id="rId9"/>
    <p:sldId id="328" r:id="rId10"/>
    <p:sldId id="330" r:id="rId11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Poppins SemiBold" panose="00000700000000000000" pitchFamily="2" charset="0"/>
      <p:bold r:id="rId17"/>
      <p:boldItalic r:id="rId18"/>
    </p:embeddedFont>
  </p:embeddedFontLst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C23C419-2C3D-844E-958B-06B0E3E4BC99}" name="Leah Bekedam" initials="LB" userId="S::leah.bekedam@youngcitizens.org::9a94a46d-f96c-4e42-8e99-4c0c0d320b71" providerId="AD"/>
  <p188:author id="{F375BC27-7E06-53B4-183C-A870E91F2CEF}" name="Oliver Walkden" initials="OW" userId="S::oliver.walkden@youngcitizens.org::d3219da8-9cb5-405b-a7c0-940d7d6350d3" providerId="AD"/>
  <p188:author id="{6CB9B344-D63C-1B6D-3E0B-CE74618736A2}" name="Akasa Pradhan" initials="" userId="S::Akasa.Pradhan@youngcitizens.org::d286d8a6-a6f2-42d9-a5d6-8042858f1c72" providerId="AD"/>
  <p188:author id="{9D19FF5D-B26F-AC45-55F0-A16B209EC4E2}" name="Akasa Pradhan" initials="AP" userId="S::akasa.pradhan@youngcitizens.org::d286d8a6-a6f2-42d9-a5d6-8042858f1c72" providerId="AD"/>
  <p188:author id="{A2B36E69-DAA7-C39C-4B3F-53F9B23B7FB7}" name="Charlie Duckerin" initials="" userId="S::Charlie.Duckerin@youngcitizens.org::04058c8d-ebef-4ec3-aaaf-fb1af59988ea" providerId="AD"/>
  <p188:author id="{B7F2FDAB-AAFC-BC10-658A-92C009767F04}" name="Charlie Duckerin" initials="CD" userId="S::charlie.duckerin@youngcitizens.org::04058c8d-ebef-4ec3-aaaf-fb1af59988ea" providerId="AD"/>
  <p188:author id="{E1E689C0-7808-6E89-6E9E-37561AA60811}" name="Lisa Yates" initials="LY" userId="S::lisa.yates@youngcitizens.org::998e3b1b-6ef4-4467-a2a2-524d3c65665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1613F"/>
    <a:srgbClr val="4FC5B9"/>
    <a:srgbClr val="FFF150"/>
    <a:srgbClr val="E60073"/>
    <a:srgbClr val="FFE814"/>
    <a:srgbClr val="000000"/>
    <a:srgbClr val="51C5B7"/>
    <a:srgbClr val="E345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7F6B86-F3AC-7531-C2D4-5543C0531D99}" v="1267" dt="2025-11-20T07:38:49.763"/>
    <p1510:client id="{2B941CD9-2309-A8D2-F0EF-C474E68D00DA}" v="14" dt="2025-11-20T12:15:48.190"/>
    <p1510:client id="{38218B8F-5C5C-03E2-D641-6CB0E84E4B61}" v="2" dt="2025-11-19T11:57:23.276"/>
    <p1510:client id="{3AF04228-CF6B-395C-A82E-9E8603402D8E}" v="124" dt="2025-11-20T11:22:13.104"/>
    <p1510:client id="{69D1BA2D-DFCD-BB17-22F7-8B7B66DE2DCF}" v="29" dt="2025-11-19T04:14:11.623"/>
    <p1510:client id="{7F55A97C-1DFD-13F6-8FFE-4D3D1D9F60D5}" v="309" dt="2025-11-20T14:43:24.103"/>
    <p1510:client id="{BBB3D2BB-5A29-3DA6-C9ED-A37373A9BB4F}" v="2" dt="2025-11-20T12:23:42.983"/>
    <p1510:client id="{C51C3A16-7F74-1F6D-C6A4-10201BB0B590}" v="2" dt="2025-11-18T15:40:44.254"/>
    <p1510:client id="{F106E968-B429-86FA-B2FD-4B15EBA1D7A9}" v="4" dt="2025-11-19T11:35:19.071"/>
    <p1510:client id="{F9EAE001-76E2-F4AA-DD99-A7C70A522291}" v="136" dt="2025-11-18T19:18:22.3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2EDF69-6D56-4952-B69B-DAF176FEAE77}" type="datetimeFigureOut">
              <a:t>1/28/2026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FD070-D64A-42C9-B587-D69F75ED3F54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05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ngcitizens.org/bigdemocracylesson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ngcitizens.org/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fcom.org.uk/siteassets/resources/documents/research-and-data/media-literacy-research/making-sense-of-media/dis-and-mis-information-research/mis-and-disinformation-report.pdf?v=386069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sun.co.uk/news/1358773/hundreds-of-people-turn-out-in-london-to-protest-against-brexit-referendum-result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>
                <a:ea typeface="Calibri"/>
                <a:cs typeface="Calibri"/>
              </a:rPr>
              <a:t>The Big Democracy Lesson: Secondary Spark Activity Pack</a:t>
            </a:r>
          </a:p>
          <a:p>
            <a:endParaRPr lang="en-GB" b="1">
              <a:ea typeface="Calibri"/>
              <a:cs typeface="Calibri"/>
            </a:endParaRPr>
          </a:p>
          <a:p>
            <a:r>
              <a:rPr lang="en-GB">
                <a:ea typeface="Calibri"/>
                <a:cs typeface="Calibri"/>
              </a:rPr>
              <a:t>For more Big Democracy Lesson resources and information, please head to </a:t>
            </a:r>
            <a:r>
              <a:rPr lang="en-GB">
                <a:hlinkClick r:id="rId3"/>
              </a:rPr>
              <a:t>www.youngcitizens.org/bigdemocracylesson</a:t>
            </a:r>
            <a:r>
              <a:rPr lang="en-GB"/>
              <a:t> </a:t>
            </a:r>
            <a:br>
              <a:rPr lang="en-GB">
                <a:ea typeface="Calibri"/>
                <a:cs typeface="+mn-lt"/>
              </a:rPr>
            </a:br>
            <a:endParaRPr lang="en-GB">
              <a:ea typeface="Calibri"/>
              <a:cs typeface="Calibri"/>
            </a:endParaRPr>
          </a:p>
          <a:p>
            <a:r>
              <a:rPr lang="en-GB">
                <a:ea typeface="Calibri"/>
                <a:cs typeface="Calibri"/>
              </a:rPr>
              <a:t>To find out more information about Young Citizens, find out more on our website at </a:t>
            </a:r>
            <a:r>
              <a:rPr lang="en-GB">
                <a:ea typeface="Calibri"/>
                <a:cs typeface="Calibri"/>
                <a:hlinkClick r:id="rId4"/>
              </a:rPr>
              <a:t>www</a:t>
            </a:r>
            <a:r>
              <a:rPr lang="en-GB">
                <a:hlinkClick r:id="rId4"/>
              </a:rPr>
              <a:t>.youngcitizens.org</a:t>
            </a:r>
            <a:endParaRPr lang="en-GB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FFD070-D64A-42C9-B587-D69F75ED3F54}" type="slidenum">
              <a:rPr lang="en-GB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2383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CEE689-4344-8FA9-6637-5302080C31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7A7B3C-7983-D7AE-D56A-98E778F289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980A212-1A55-19AA-0B21-F9A3A07C12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ea typeface="Calibri"/>
                <a:cs typeface="Calibri"/>
              </a:rPr>
              <a:t>Spark Activity 1: Fast Facts</a:t>
            </a:r>
          </a:p>
          <a:p>
            <a:endParaRPr lang="en-US">
              <a:solidFill>
                <a:srgbClr val="222526"/>
              </a:solidFill>
              <a:ea typeface="Calibri"/>
              <a:cs typeface="Calibri"/>
            </a:endParaRPr>
          </a:p>
          <a:p>
            <a:endParaRPr lang="en-US">
              <a:ea typeface="Calibri" panose="020F0502020204030204"/>
              <a:cs typeface="Calibri" panose="020F0502020204030204"/>
            </a:endParaRPr>
          </a:p>
          <a:p>
            <a:endParaRPr lang="en-US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835AC0-040B-6CB5-4EEC-6B0C0F68BA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FFD070-D64A-42C9-B587-D69F75ED3F54}" type="slidenum">
              <a:rPr lang="en-GB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20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711F3C-EA7B-23E9-785B-AAF2EDBDB0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AD0B7C-0D68-14A5-7704-821A3ECA4D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FF65AF1-BE5A-FB5A-BE1C-9EC1621ED1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/>
              <a:t>Spark Activity 2: Be a Super Searcher</a:t>
            </a:r>
            <a:endParaRPr lang="en-US" b="1"/>
          </a:p>
          <a:p>
            <a:r>
              <a:rPr lang="en-US">
                <a:ea typeface="Calibri"/>
                <a:cs typeface="Calibri"/>
              </a:rPr>
              <a:t>The </a:t>
            </a:r>
            <a:r>
              <a:rPr lang="en-US"/>
              <a:t>statistics on this slide are from: Ofcom, Understanding misinformation: an exploration of UK adults' </a:t>
            </a:r>
            <a:r>
              <a:rPr lang="en-US" err="1"/>
              <a:t>behaviour</a:t>
            </a:r>
            <a:r>
              <a:rPr lang="en-US"/>
              <a:t> and attitudes </a:t>
            </a:r>
            <a:r>
              <a:rPr lang="en-US">
                <a:hlinkClick r:id="rId3"/>
              </a:rPr>
              <a:t>Mis and disinformation report</a:t>
            </a:r>
            <a:r>
              <a:rPr lang="en-US"/>
              <a:t>.</a:t>
            </a:r>
            <a:br>
              <a:rPr lang="en-US">
                <a:ea typeface="Calibri"/>
                <a:cs typeface="+mn-lt"/>
              </a:rPr>
            </a:br>
            <a:br>
              <a:rPr lang="en-US">
                <a:ea typeface="Calibri"/>
                <a:cs typeface="+mn-lt"/>
              </a:rPr>
            </a:br>
            <a:r>
              <a:rPr lang="en-US" b="1"/>
              <a:t>Ofcom: </a:t>
            </a:r>
            <a:r>
              <a:rPr lang="en-US"/>
              <a:t>Ofcom is the UK’s communications regulator which means that it sets rules for companies that provide these services. It protects consumers from harmful or misleading content.</a:t>
            </a:r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CB77A7-15B0-00DB-A6F7-F46391A7F0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FFD070-D64A-42C9-B587-D69F75ED3F54}" type="slidenum">
              <a:rPr lang="en-GB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1961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AC77D2-5CA9-A3E2-E25D-A55B716FB5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4E6CCE-0270-9567-EC4D-5A263FD00D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A2F74D-EF1A-BCC0-A955-0A1A522A2B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/>
              <a:t>Spark Activity 3: Bubble Trouble</a:t>
            </a:r>
            <a:endParaRPr lang="en-US" b="1"/>
          </a:p>
          <a:p>
            <a:r>
              <a:rPr lang="en-US">
                <a:ea typeface="Calibri"/>
                <a:cs typeface="Calibri"/>
              </a:rPr>
              <a:t>Photograph shows protest against </a:t>
            </a:r>
            <a:r>
              <a:rPr lang="en-US"/>
              <a:t>Brexit referendum result in Central London</a:t>
            </a:r>
            <a:endParaRPr lang="en-US">
              <a:ea typeface="Calibri"/>
              <a:cs typeface="Calibri"/>
            </a:endParaRPr>
          </a:p>
          <a:p>
            <a:r>
              <a:rPr lang="en-US">
                <a:hlinkClick r:id="rId3"/>
              </a:rPr>
              <a:t>https://www.thesun.co.uk/news/1358773/hundreds-of-people-turn-out-in-london-to-protest-against-brexit-referendum-result/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C05EBB-ABC6-FDC0-CEF1-F851DAD3D7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FFD070-D64A-42C9-B587-D69F75ED3F54}" type="slidenum">
              <a:rPr lang="en-GB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8887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364DE1-EB4A-8D93-2C72-7432C34B8F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1699DF-2891-411D-88EB-5862A3D486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969F48-5A59-B484-F73A-70E060E6D3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/>
              <a:t>Spark Activity 4: Robot Reporter</a:t>
            </a:r>
            <a:br>
              <a:rPr lang="en-GB" b="1">
                <a:ea typeface="Calibri"/>
                <a:cs typeface="+mn-lt"/>
              </a:rPr>
            </a:br>
            <a:br>
              <a:rPr lang="en-GB" b="1">
                <a:ea typeface="Calibri"/>
                <a:cs typeface="+mn-lt"/>
              </a:rPr>
            </a:br>
            <a:r>
              <a:rPr lang="en-GB" b="1">
                <a:ea typeface="Calibri"/>
                <a:cs typeface="Calibri"/>
              </a:rPr>
              <a:t>This image was AI generated using the Canva AI generation tool. 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C1F9A2-822D-61CC-4700-9170E8DB47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FFD070-D64A-42C9-B587-D69F75ED3F54}" type="slidenum">
              <a:rPr lang="en-GB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65776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AB743C-D6B3-65CD-5B84-959EBF6FE1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98AF0B-A2AD-E32A-5186-2FBA0B22F2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AD2F44-710E-7D73-1EC8-B699E421E1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/>
              <a:t>Spark Activity 5: You, Me And Them</a:t>
            </a:r>
            <a:endParaRPr lang="en-US" b="1">
              <a:ea typeface="Calibri"/>
              <a:cs typeface="Calibri"/>
            </a:endParaRPr>
          </a:p>
          <a:p>
            <a:r>
              <a:rPr lang="en-GB">
                <a:ea typeface="Calibri"/>
                <a:cs typeface="Calibri"/>
              </a:rPr>
              <a:t>Images are free use images from Canva.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108AA1-A4B5-2708-29A5-878B253E08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FFD070-D64A-42C9-B587-D69F75ED3F54}" type="slidenum">
              <a:rPr lang="en-GB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9061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FFD070-D64A-42C9-B587-D69F75ED3F54}" type="slidenum">
              <a:rPr lang="en-GB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8032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 1 1 1">
  <p:cSld name="1_Title only_1_1_1_1">
    <p:bg>
      <p:bgPr>
        <a:solidFill>
          <a:schemeClr val="lt1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023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8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11" Type="http://schemas.openxmlformats.org/officeDocument/2006/relationships/image" Target="../media/image7.png"/><Relationship Id="rId5" Type="http://schemas.openxmlformats.org/officeDocument/2006/relationships/image" Target="../media/image5.png"/><Relationship Id="rId10" Type="http://schemas.openxmlformats.org/officeDocument/2006/relationships/image" Target="../media/image12.svg"/><Relationship Id="rId4" Type="http://schemas.openxmlformats.org/officeDocument/2006/relationships/image" Target="../media/image4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4.jpe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8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11" Type="http://schemas.openxmlformats.org/officeDocument/2006/relationships/image" Target="../media/image7.png"/><Relationship Id="rId5" Type="http://schemas.openxmlformats.org/officeDocument/2006/relationships/image" Target="../media/image5.png"/><Relationship Id="rId10" Type="http://schemas.openxmlformats.org/officeDocument/2006/relationships/image" Target="../media/image12.svg"/><Relationship Id="rId4" Type="http://schemas.openxmlformats.org/officeDocument/2006/relationships/image" Target="../media/image4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jpe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8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11" Type="http://schemas.openxmlformats.org/officeDocument/2006/relationships/image" Target="../media/image7.png"/><Relationship Id="rId5" Type="http://schemas.openxmlformats.org/officeDocument/2006/relationships/image" Target="../media/image5.png"/><Relationship Id="rId10" Type="http://schemas.openxmlformats.org/officeDocument/2006/relationships/image" Target="../media/image12.svg"/><Relationship Id="rId4" Type="http://schemas.openxmlformats.org/officeDocument/2006/relationships/image" Target="../media/image4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2.sv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11" Type="http://schemas.openxmlformats.org/officeDocument/2006/relationships/image" Target="../media/image8.svg"/><Relationship Id="rId5" Type="http://schemas.openxmlformats.org/officeDocument/2006/relationships/image" Target="../media/image5.pn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4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12" Type="http://schemas.openxmlformats.org/officeDocument/2006/relationships/image" Target="../media/image23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11" Type="http://schemas.openxmlformats.org/officeDocument/2006/relationships/image" Target="../media/image22.png"/><Relationship Id="rId5" Type="http://schemas.openxmlformats.org/officeDocument/2006/relationships/image" Target="../media/image18.png"/><Relationship Id="rId10" Type="http://schemas.openxmlformats.org/officeDocument/2006/relationships/hyperlink" Target="http://www.youngcitizens.org/resources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s://www.surveymonkey.com/r/JSKFS5H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D157115-1CE0-DA09-5C25-41CFE8B7E0E8}"/>
              </a:ext>
            </a:extLst>
          </p:cNvPr>
          <p:cNvSpPr/>
          <p:nvPr/>
        </p:nvSpPr>
        <p:spPr>
          <a:xfrm>
            <a:off x="-3247" y="5104"/>
            <a:ext cx="12199266" cy="6858811"/>
          </a:xfrm>
          <a:prstGeom prst="rect">
            <a:avLst/>
          </a:prstGeom>
          <a:solidFill>
            <a:srgbClr val="E60073"/>
          </a:solidFill>
          <a:ln>
            <a:solidFill>
              <a:srgbClr val="E6007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8DAED6-4EA7-3166-241C-D88091E3917D}"/>
              </a:ext>
            </a:extLst>
          </p:cNvPr>
          <p:cNvSpPr/>
          <p:nvPr/>
        </p:nvSpPr>
        <p:spPr>
          <a:xfrm rot="180000">
            <a:off x="6977666" y="5011127"/>
            <a:ext cx="5713405" cy="2133936"/>
          </a:xfrm>
          <a:prstGeom prst="rect">
            <a:avLst/>
          </a:prstGeom>
          <a:gradFill flip="none" rotWithShape="1">
            <a:gsLst>
              <a:gs pos="0">
                <a:srgbClr val="FFF14F"/>
              </a:gs>
              <a:gs pos="41000">
                <a:srgbClr val="4FC5B9"/>
              </a:gs>
              <a:gs pos="66000">
                <a:srgbClr val="4FC5B9"/>
              </a:gs>
              <a:gs pos="100000">
                <a:srgbClr val="FFF14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D9F76C36-3973-96CC-B57C-033F8E3618FA}"/>
              </a:ext>
            </a:extLst>
          </p:cNvPr>
          <p:cNvSpPr>
            <a:spLocks noGrp="1"/>
          </p:cNvSpPr>
          <p:nvPr/>
        </p:nvSpPr>
        <p:spPr>
          <a:xfrm>
            <a:off x="679618" y="2679866"/>
            <a:ext cx="9154848" cy="29654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bg1"/>
                </a:solidFill>
                <a:latin typeface="Poppins SemiBold" panose="00000700000000000000" pitchFamily="2" charset="0"/>
                <a:ea typeface="+mj-ea"/>
                <a:cs typeface="Poppins SemiBold" panose="00000700000000000000" pitchFamily="2" charset="0"/>
              </a:defRPr>
            </a:lvl1pPr>
          </a:lstStyle>
          <a:p>
            <a:r>
              <a:rPr lang="en-GB" sz="9600" b="1">
                <a:latin typeface="Poppins SemiBold"/>
                <a:cs typeface="Poppins SemiBold"/>
              </a:rPr>
              <a:t>The Big</a:t>
            </a:r>
            <a:endParaRPr lang="en-US" sz="9600" b="1"/>
          </a:p>
          <a:p>
            <a:r>
              <a:rPr lang="en-GB" sz="9600" b="1">
                <a:solidFill>
                  <a:srgbClr val="FFE814"/>
                </a:solidFill>
                <a:latin typeface="Poppins SemiBold"/>
                <a:cs typeface="Poppins SemiBold"/>
              </a:rPr>
              <a:t>Democracy </a:t>
            </a:r>
            <a:endParaRPr lang="en-GB" sz="9600" b="1">
              <a:solidFill>
                <a:srgbClr val="FFE814"/>
              </a:solidFill>
            </a:endParaRPr>
          </a:p>
          <a:p>
            <a:r>
              <a:rPr lang="en-GB" sz="9600" b="1">
                <a:latin typeface="Poppins SemiBold"/>
                <a:cs typeface="Poppins SemiBold"/>
              </a:rPr>
              <a:t>Lesson</a:t>
            </a:r>
            <a:endParaRPr lang="en-GB" sz="9600" b="1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5A4D79-05C1-49AA-0BF0-D8D2FA938F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73" y="1225760"/>
            <a:ext cx="1676569" cy="1599769"/>
          </a:xfrm>
          <a:prstGeom prst="rect">
            <a:avLst/>
          </a:prstGeom>
          <a:effectLst/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07191EF0-1552-ACCA-215A-EDE1AE4828A4}"/>
              </a:ext>
            </a:extLst>
          </p:cNvPr>
          <p:cNvSpPr txBox="1">
            <a:spLocks/>
          </p:cNvSpPr>
          <p:nvPr/>
        </p:nvSpPr>
        <p:spPr>
          <a:xfrm>
            <a:off x="7295801" y="5054671"/>
            <a:ext cx="4897231" cy="1472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bg1"/>
                </a:solidFill>
                <a:latin typeface="Poppins SemiBold" panose="00000700000000000000" pitchFamily="2" charset="0"/>
                <a:ea typeface="+mj-ea"/>
                <a:cs typeface="Poppins SemiBold" panose="00000700000000000000" pitchFamily="2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b="1">
                <a:solidFill>
                  <a:schemeClr val="tx1"/>
                </a:solidFill>
                <a:latin typeface="Poppins SemiBold"/>
                <a:cs typeface="Poppins SemiBold"/>
              </a:rPr>
              <a:t>Secondary</a:t>
            </a:r>
            <a:endParaRPr lang="en-GB" sz="3600" b="1">
              <a:solidFill>
                <a:schemeClr val="tx1"/>
              </a:solidFill>
            </a:endParaRPr>
          </a:p>
          <a:p>
            <a:endParaRPr lang="en-GB" sz="1050" b="1">
              <a:solidFill>
                <a:schemeClr val="tx1"/>
              </a:solidFill>
              <a:latin typeface="Poppins SemiBold"/>
              <a:cs typeface="Poppins SemiBold"/>
            </a:endParaRPr>
          </a:p>
          <a:p>
            <a:r>
              <a:rPr lang="en-GB" sz="2400" b="1">
                <a:solidFill>
                  <a:schemeClr val="tx1"/>
                </a:solidFill>
                <a:latin typeface="Poppins SemiBold"/>
                <a:cs typeface="Poppins SemiBold"/>
              </a:rPr>
              <a:t>Spark Activity Pack</a:t>
            </a:r>
            <a:endParaRPr lang="en-GB" sz="2400" b="1">
              <a:solidFill>
                <a:schemeClr val="tx1"/>
              </a:solidFill>
            </a:endParaRPr>
          </a:p>
        </p:txBody>
      </p:sp>
      <p:pic>
        <p:nvPicPr>
          <p:cNvPr id="3" name="Picture 2" descr="A colorful logo on a black background&#10;&#10;AI-generated content may be incorrect.">
            <a:extLst>
              <a:ext uri="{FF2B5EF4-FFF2-40B4-BE49-F238E27FC236}">
                <a16:creationId xmlns:a16="http://schemas.microsoft.com/office/drawing/2014/main" id="{0ABC6A67-89C1-7E44-ED40-736A78013C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5666" y="62118"/>
            <a:ext cx="3937000" cy="2066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397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A357D4-79B8-43E9-0D49-BFA30DC116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361ACC7-124B-53E9-17C4-A9D1DF8F6DD0}"/>
              </a:ext>
            </a:extLst>
          </p:cNvPr>
          <p:cNvSpPr/>
          <p:nvPr/>
        </p:nvSpPr>
        <p:spPr>
          <a:xfrm>
            <a:off x="3113" y="-1208"/>
            <a:ext cx="12190404" cy="6878000"/>
          </a:xfrm>
          <a:prstGeom prst="rect">
            <a:avLst/>
          </a:prstGeom>
          <a:gradFill flip="none" rotWithShape="1">
            <a:gsLst>
              <a:gs pos="0">
                <a:srgbClr val="FFF14F"/>
              </a:gs>
              <a:gs pos="41000">
                <a:srgbClr val="4FC5B9"/>
              </a:gs>
              <a:gs pos="66000">
                <a:srgbClr val="4FC5B9"/>
              </a:gs>
              <a:gs pos="100000">
                <a:srgbClr val="FFF14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E171BD2-E7A3-1290-E135-A7A945D20D8E}"/>
              </a:ext>
            </a:extLst>
          </p:cNvPr>
          <p:cNvSpPr/>
          <p:nvPr/>
        </p:nvSpPr>
        <p:spPr>
          <a:xfrm>
            <a:off x="580334" y="1056538"/>
            <a:ext cx="11019399" cy="13404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colorful star with a black background&#10;&#10;AI-generated content may be incorrect.">
            <a:extLst>
              <a:ext uri="{FF2B5EF4-FFF2-40B4-BE49-F238E27FC236}">
                <a16:creationId xmlns:a16="http://schemas.microsoft.com/office/drawing/2014/main" id="{FAF312EF-050D-438F-421C-520867E892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6921" y="87814"/>
            <a:ext cx="935567" cy="1019175"/>
          </a:xfrm>
          <a:prstGeom prst="rect">
            <a:avLst/>
          </a:prstGeom>
        </p:spPr>
      </p:pic>
      <p:pic>
        <p:nvPicPr>
          <p:cNvPr id="13" name="Picture 12" descr="A white line drawing of a ballot box&#10;&#10;AI-generated content may be incorrect.">
            <a:extLst>
              <a:ext uri="{FF2B5EF4-FFF2-40B4-BE49-F238E27FC236}">
                <a16:creationId xmlns:a16="http://schemas.microsoft.com/office/drawing/2014/main" id="{BADF8790-C731-939E-B6EC-7223DB4DDEC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4199" t="667" r="54448" b="52667"/>
          <a:stretch>
            <a:fillRect/>
          </a:stretch>
        </p:blipFill>
        <p:spPr>
          <a:xfrm>
            <a:off x="241431" y="47072"/>
            <a:ext cx="762602" cy="992647"/>
          </a:xfrm>
          <a:prstGeom prst="rect">
            <a:avLst/>
          </a:prstGeom>
        </p:spPr>
      </p:pic>
      <p:sp>
        <p:nvSpPr>
          <p:cNvPr id="17" name="Title 3">
            <a:extLst>
              <a:ext uri="{FF2B5EF4-FFF2-40B4-BE49-F238E27FC236}">
                <a16:creationId xmlns:a16="http://schemas.microsoft.com/office/drawing/2014/main" id="{231BDC0B-24A6-F735-1179-2CDCC9BB7BED}"/>
              </a:ext>
            </a:extLst>
          </p:cNvPr>
          <p:cNvSpPr>
            <a:spLocks noGrp="1"/>
          </p:cNvSpPr>
          <p:nvPr/>
        </p:nvSpPr>
        <p:spPr>
          <a:xfrm>
            <a:off x="-16245" y="2517"/>
            <a:ext cx="12210870" cy="1054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rgbClr val="E60073"/>
                </a:solidFill>
                <a:latin typeface="Poppins SemiBold" panose="00000700000000000000" pitchFamily="2" charset="0"/>
                <a:ea typeface="+mj-ea"/>
                <a:cs typeface="Poppins SemiBold" panose="00000700000000000000" pitchFamily="2" charset="0"/>
              </a:defRPr>
            </a:lvl1pPr>
          </a:lstStyle>
          <a:p>
            <a:pPr algn="ctr"/>
            <a:endParaRPr lang="en-GB" sz="3600">
              <a:solidFill>
                <a:srgbClr val="000000"/>
              </a:solidFill>
            </a:endParaRP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2F92DD14-4190-269A-B34A-4BEE820EBD1F}"/>
              </a:ext>
            </a:extLst>
          </p:cNvPr>
          <p:cNvSpPr>
            <a:spLocks noGrp="1"/>
          </p:cNvSpPr>
          <p:nvPr/>
        </p:nvSpPr>
        <p:spPr>
          <a:xfrm>
            <a:off x="1102175" y="2517"/>
            <a:ext cx="10994128" cy="1091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GB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rgbClr val="E60073"/>
                </a:solidFill>
                <a:latin typeface="Poppins SemiBold" panose="00000700000000000000" pitchFamily="2" charset="0"/>
                <a:ea typeface="+mj-ea"/>
                <a:cs typeface="Poppins SemiBold" panose="000007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>
                <a:solidFill>
                  <a:srgbClr val="000000"/>
                </a:solidFill>
                <a:latin typeface="Poppins SemiBold"/>
                <a:cs typeface="Poppins SemiBold"/>
              </a:rPr>
              <a:t>Spark Activity 1: Fast Facts</a:t>
            </a:r>
            <a:endParaRPr lang="en-US" sz="2800">
              <a:solidFill>
                <a:srgbClr val="000000"/>
              </a:solidFill>
              <a:latin typeface="Poppins SemiBold"/>
              <a:cs typeface="Poppins SemiBold"/>
            </a:endParaRPr>
          </a:p>
          <a:p>
            <a:r>
              <a:rPr lang="en-GB" i="1">
                <a:solidFill>
                  <a:srgbClr val="000000"/>
                </a:solidFill>
                <a:latin typeface="Poppins SemiBold"/>
                <a:cs typeface="Poppins SemiBold"/>
              </a:rPr>
              <a:t>How can I tell the difference between opinions versus facts?</a:t>
            </a:r>
            <a:endParaRPr lang="en-GB"/>
          </a:p>
        </p:txBody>
      </p:sp>
      <p:pic>
        <p:nvPicPr>
          <p:cNvPr id="9" name="Graphic 8" descr="Thought bubble with solid fill">
            <a:extLst>
              <a:ext uri="{FF2B5EF4-FFF2-40B4-BE49-F238E27FC236}">
                <a16:creationId xmlns:a16="http://schemas.microsoft.com/office/drawing/2014/main" id="{DA9A7420-D345-C16E-D50D-DB5771B191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5414" y="1277878"/>
            <a:ext cx="914400" cy="9144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19B8D88-53E2-D1AB-4E6E-F16CC62876ED}"/>
              </a:ext>
            </a:extLst>
          </p:cNvPr>
          <p:cNvSpPr/>
          <p:nvPr/>
        </p:nvSpPr>
        <p:spPr>
          <a:xfrm>
            <a:off x="582414" y="2473708"/>
            <a:ext cx="11019399" cy="13404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42CF5A4-BA65-D055-12DB-4A7C9E5CA86C}"/>
              </a:ext>
            </a:extLst>
          </p:cNvPr>
          <p:cNvSpPr/>
          <p:nvPr/>
        </p:nvSpPr>
        <p:spPr>
          <a:xfrm>
            <a:off x="582414" y="3884819"/>
            <a:ext cx="11019399" cy="13404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08AAB16-E4D7-124A-AD0D-1CFE9047FFA8}"/>
              </a:ext>
            </a:extLst>
          </p:cNvPr>
          <p:cNvSpPr/>
          <p:nvPr/>
        </p:nvSpPr>
        <p:spPr>
          <a:xfrm>
            <a:off x="582414" y="5310041"/>
            <a:ext cx="11019399" cy="13404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Graphic 15" descr="Bullseye with solid fill">
            <a:extLst>
              <a:ext uri="{FF2B5EF4-FFF2-40B4-BE49-F238E27FC236}">
                <a16:creationId xmlns:a16="http://schemas.microsoft.com/office/drawing/2014/main" id="{591F978C-B1CB-4049-6320-7E2DD4A4EC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29096" y="5520459"/>
            <a:ext cx="914400" cy="914400"/>
          </a:xfrm>
          <a:prstGeom prst="rect">
            <a:avLst/>
          </a:prstGeom>
        </p:spPr>
      </p:pic>
      <p:pic>
        <p:nvPicPr>
          <p:cNvPr id="6" name="Graphic 5" descr="Speech with solid fill">
            <a:extLst>
              <a:ext uri="{FF2B5EF4-FFF2-40B4-BE49-F238E27FC236}">
                <a16:creationId xmlns:a16="http://schemas.microsoft.com/office/drawing/2014/main" id="{9084C3C8-BA54-7CB6-FD3D-B23B1FF617C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flipH="1">
            <a:off x="721686" y="2687300"/>
            <a:ext cx="916857" cy="914400"/>
          </a:xfrm>
          <a:prstGeom prst="rect">
            <a:avLst/>
          </a:prstGeom>
        </p:spPr>
      </p:pic>
      <p:pic>
        <p:nvPicPr>
          <p:cNvPr id="14" name="Graphic 13" descr="Users with solid fill">
            <a:extLst>
              <a:ext uri="{FF2B5EF4-FFF2-40B4-BE49-F238E27FC236}">
                <a16:creationId xmlns:a16="http://schemas.microsoft.com/office/drawing/2014/main" id="{DC52D16E-3F47-773A-DE0A-6FD5585E4F8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13269" y="4096261"/>
            <a:ext cx="914400" cy="9144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6F65ABF-CEEA-1C7B-1349-5809C1AC1AD6}"/>
              </a:ext>
            </a:extLst>
          </p:cNvPr>
          <p:cNvSpPr txBox="1"/>
          <p:nvPr/>
        </p:nvSpPr>
        <p:spPr>
          <a:xfrm>
            <a:off x="1638844" y="1055461"/>
            <a:ext cx="5499414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>
                <a:latin typeface="Arial"/>
                <a:cs typeface="Arial"/>
              </a:rPr>
              <a:t>Think to yourself:</a:t>
            </a:r>
          </a:p>
          <a:p>
            <a:endParaRPr lang="en-GB" sz="800">
              <a:latin typeface="Arial"/>
              <a:ea typeface="+mn-lt"/>
              <a:cs typeface="Arial"/>
            </a:endParaRPr>
          </a:p>
          <a:p>
            <a:r>
              <a:rPr lang="en-GB">
                <a:latin typeface="Arial"/>
                <a:ea typeface="+mn-lt"/>
                <a:cs typeface="Arial"/>
              </a:rPr>
              <a:t>What’s the difference between a fact and an opinion?</a:t>
            </a:r>
            <a:endParaRPr lang="en-GB">
              <a:latin typeface="Aptos" panose="020B0004020202020204"/>
              <a:ea typeface="+mn-lt"/>
              <a:cs typeface="Arial"/>
            </a:endParaRPr>
          </a:p>
          <a:p>
            <a:r>
              <a:rPr lang="en-GB">
                <a:latin typeface="Arial"/>
                <a:ea typeface="+mn-lt"/>
                <a:cs typeface="Arial"/>
              </a:rPr>
              <a:t>Can you give one example of each?</a:t>
            </a:r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A84D98F-9A25-43DF-F7F0-7D0A8616CE1D}"/>
              </a:ext>
            </a:extLst>
          </p:cNvPr>
          <p:cNvSpPr txBox="1"/>
          <p:nvPr/>
        </p:nvSpPr>
        <p:spPr>
          <a:xfrm>
            <a:off x="1639019" y="3889980"/>
            <a:ext cx="5459011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baseline="0">
                <a:latin typeface="Arial"/>
                <a:ea typeface="Segoe UI"/>
                <a:cs typeface="Arial"/>
              </a:rPr>
              <a:t>Together as a </a:t>
            </a:r>
            <a:r>
              <a:rPr lang="en-GB" b="1">
                <a:latin typeface="Arial"/>
                <a:ea typeface="Segoe UI"/>
                <a:cs typeface="Arial"/>
              </a:rPr>
              <a:t>group</a:t>
            </a:r>
            <a:r>
              <a:rPr lang="en-GB" b="1" baseline="0">
                <a:latin typeface="Arial"/>
                <a:ea typeface="Segoe UI"/>
                <a:cs typeface="Arial"/>
              </a:rPr>
              <a:t>:</a:t>
            </a:r>
            <a:endParaRPr lang="en-US">
              <a:latin typeface="Arial"/>
              <a:ea typeface="Segoe UI"/>
              <a:cs typeface="Arial"/>
            </a:endParaRPr>
          </a:p>
          <a:p>
            <a:endParaRPr lang="en-GB" sz="800">
              <a:latin typeface="Arial"/>
              <a:ea typeface="+mn-lt"/>
              <a:cs typeface="Arial"/>
            </a:endParaRPr>
          </a:p>
          <a:p>
            <a:r>
              <a:rPr lang="en-GB">
                <a:latin typeface="Arial"/>
                <a:ea typeface="+mn-lt"/>
                <a:cs typeface="Arial"/>
              </a:rPr>
              <a:t>Why is it important to know the difference between facts and opinions - especially when making decisions like voting?</a:t>
            </a:r>
            <a:endParaRPr lang="en-GB" sz="2000">
              <a:latin typeface="Arial"/>
              <a:cs typeface="Arial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E1882C4-1E1C-218D-B069-CEA049E70289}"/>
              </a:ext>
            </a:extLst>
          </p:cNvPr>
          <p:cNvSpPr txBox="1"/>
          <p:nvPr/>
        </p:nvSpPr>
        <p:spPr>
          <a:xfrm>
            <a:off x="1625651" y="5347097"/>
            <a:ext cx="5513439" cy="104644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>
                <a:solidFill>
                  <a:srgbClr val="000000"/>
                </a:solidFill>
                <a:latin typeface="Arial"/>
                <a:ea typeface="Segoe UI"/>
                <a:cs typeface="Arial"/>
              </a:rPr>
              <a:t>Idea for Action:</a:t>
            </a:r>
            <a:r>
              <a:rPr lang="en-GB" b="0" i="0">
                <a:solidFill>
                  <a:srgbClr val="000000"/>
                </a:solidFill>
                <a:latin typeface="Arial"/>
                <a:ea typeface="Segoe UI"/>
                <a:cs typeface="Arial"/>
              </a:rPr>
              <a:t>​</a:t>
            </a:r>
            <a:endParaRPr lang="en-GB">
              <a:solidFill>
                <a:srgbClr val="000000"/>
              </a:solidFill>
              <a:latin typeface="Arial"/>
              <a:cs typeface="Arial"/>
            </a:endParaRPr>
          </a:p>
          <a:p>
            <a:endParaRPr lang="en-GB" sz="800">
              <a:solidFill>
                <a:srgbClr val="000000"/>
              </a:solidFill>
              <a:latin typeface="Arial"/>
              <a:ea typeface="+mn-lt"/>
              <a:cs typeface="Arial"/>
            </a:endParaRPr>
          </a:p>
          <a:p>
            <a:r>
              <a:rPr lang="en-GB">
                <a:solidFill>
                  <a:srgbClr val="000000"/>
                </a:solidFill>
                <a:latin typeface="Arial"/>
                <a:ea typeface="+mn-lt"/>
                <a:cs typeface="Arial"/>
              </a:rPr>
              <a:t>Find one example of a fact and one opinion about the same topic. How do they sound different?</a:t>
            </a:r>
            <a:endParaRPr lang="en-GB">
              <a:latin typeface="Arial"/>
              <a:cs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E22B5B6-D68A-738B-3B6E-3E3B66881281}"/>
              </a:ext>
            </a:extLst>
          </p:cNvPr>
          <p:cNvSpPr/>
          <p:nvPr/>
        </p:nvSpPr>
        <p:spPr>
          <a:xfrm>
            <a:off x="7082982" y="1059440"/>
            <a:ext cx="4520676" cy="5592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F8E1254-C051-6CB7-B940-E0317536993A}"/>
              </a:ext>
            </a:extLst>
          </p:cNvPr>
          <p:cNvSpPr txBox="1"/>
          <p:nvPr/>
        </p:nvSpPr>
        <p:spPr>
          <a:xfrm>
            <a:off x="1625651" y="2468429"/>
            <a:ext cx="5465853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 rtl="0"/>
            <a:r>
              <a:rPr lang="en-GB" b="1" i="0" u="none" strike="noStrike" baseline="0">
                <a:solidFill>
                  <a:srgbClr val="000000"/>
                </a:solidFill>
                <a:latin typeface="Arial"/>
                <a:ea typeface="Segoe UI"/>
                <a:cs typeface="Arial"/>
              </a:rPr>
              <a:t>Talk to your partner:</a:t>
            </a:r>
            <a:r>
              <a:rPr lang="en-GB" b="0" i="0">
                <a:solidFill>
                  <a:srgbClr val="000000"/>
                </a:solidFill>
                <a:latin typeface="Arial"/>
                <a:ea typeface="Segoe UI"/>
                <a:cs typeface="Arial"/>
              </a:rPr>
              <a:t>​</a:t>
            </a:r>
          </a:p>
          <a:p>
            <a:endParaRPr lang="en-GB" sz="800">
              <a:latin typeface="Arial"/>
              <a:cs typeface="Arial"/>
            </a:endParaRPr>
          </a:p>
          <a:p>
            <a:r>
              <a:rPr lang="en-GB">
                <a:latin typeface="Arial"/>
                <a:cs typeface="Arial"/>
              </a:rPr>
              <a:t>Look at the statements on the right. Which ones are facts and which ones are opinions? How do you know?</a:t>
            </a:r>
            <a:endParaRPr lang="en-GB"/>
          </a:p>
        </p:txBody>
      </p:sp>
      <p:pic>
        <p:nvPicPr>
          <p:cNvPr id="7" name="Picture 6" descr="A close-up of several newspapers&#10;&#10;AI-generated content may be incorrect.">
            <a:extLst>
              <a:ext uri="{FF2B5EF4-FFF2-40B4-BE49-F238E27FC236}">
                <a16:creationId xmlns:a16="http://schemas.microsoft.com/office/drawing/2014/main" id="{8C1EA168-C5FF-92B0-1C0A-FFC26D34B04A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 l="82" t="207" r="65493" b="20004"/>
          <a:stretch>
            <a:fillRect/>
          </a:stretch>
        </p:blipFill>
        <p:spPr>
          <a:xfrm>
            <a:off x="7212757" y="1199112"/>
            <a:ext cx="4266693" cy="53227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7559EBB-FE88-8CBE-467A-D03A40B43070}"/>
              </a:ext>
            </a:extLst>
          </p:cNvPr>
          <p:cNvSpPr txBox="1"/>
          <p:nvPr/>
        </p:nvSpPr>
        <p:spPr>
          <a:xfrm rot="240000">
            <a:off x="7372310" y="2882395"/>
            <a:ext cx="3924729" cy="64633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>
                <a:latin typeface="Poppins SemiBold"/>
                <a:ea typeface="+mn-lt"/>
                <a:cs typeface="+mn-lt"/>
              </a:rPr>
              <a:t>Lowering voting age would give young people a stronger voice</a:t>
            </a:r>
            <a:endParaRPr lang="en-GB">
              <a:latin typeface="Poppins SemiBold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BEB85B-8D29-95EE-F827-03E2CA11C40B}"/>
              </a:ext>
            </a:extLst>
          </p:cNvPr>
          <p:cNvSpPr txBox="1"/>
          <p:nvPr/>
        </p:nvSpPr>
        <p:spPr>
          <a:xfrm rot="360000">
            <a:off x="7323998" y="5388015"/>
            <a:ext cx="4045044" cy="64633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>
                <a:latin typeface="Poppins SemiBold"/>
                <a:ea typeface="+mn-lt"/>
                <a:cs typeface="Poppins SemiBold"/>
              </a:rPr>
              <a:t>16 – 17 year olds to be able to vote in the next general election</a:t>
            </a:r>
            <a:endParaRPr lang="en-GB">
              <a:latin typeface="Poppins SemiBold"/>
              <a:cs typeface="Poppins SemiBold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42DA969-B2FD-235E-D11D-96DD4595BADC}"/>
              </a:ext>
            </a:extLst>
          </p:cNvPr>
          <p:cNvSpPr txBox="1"/>
          <p:nvPr/>
        </p:nvSpPr>
        <p:spPr>
          <a:xfrm rot="21480000">
            <a:off x="7363991" y="4089347"/>
            <a:ext cx="3916707" cy="64633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>
                <a:latin typeface="Poppins SemiBold"/>
                <a:cs typeface="Poppins SemiBold"/>
              </a:rPr>
              <a:t>5 reasons why letting 16 year olds vote is a bad idea 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343A0F8-F859-E8B9-3BB0-F7C1C51C0F15}"/>
              </a:ext>
            </a:extLst>
          </p:cNvPr>
          <p:cNvSpPr txBox="1"/>
          <p:nvPr/>
        </p:nvSpPr>
        <p:spPr>
          <a:xfrm rot="21360000">
            <a:off x="7403687" y="1417755"/>
            <a:ext cx="3884623" cy="923330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>
                <a:latin typeface="Poppins SemiBold"/>
                <a:cs typeface="Poppins SemiBold"/>
              </a:rPr>
              <a:t>UK-Wide elections set to align with Scottish and Welsh voting age rules at 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472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43EDA8-DEBB-F530-4BA9-ABE6CF1587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EF34F9A-992E-BD2F-A2BE-60EF1DE1A29C}"/>
              </a:ext>
            </a:extLst>
          </p:cNvPr>
          <p:cNvSpPr/>
          <p:nvPr/>
        </p:nvSpPr>
        <p:spPr>
          <a:xfrm>
            <a:off x="3113" y="-1208"/>
            <a:ext cx="12190404" cy="6878000"/>
          </a:xfrm>
          <a:prstGeom prst="rect">
            <a:avLst/>
          </a:prstGeom>
          <a:gradFill flip="none" rotWithShape="1">
            <a:gsLst>
              <a:gs pos="0">
                <a:srgbClr val="FFF14F"/>
              </a:gs>
              <a:gs pos="41000">
                <a:srgbClr val="4FC5B9"/>
              </a:gs>
              <a:gs pos="66000">
                <a:srgbClr val="4FC5B9"/>
              </a:gs>
              <a:gs pos="100000">
                <a:srgbClr val="FFF14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59A250-4AB8-210B-A24F-A04E9B1FAF4B}"/>
              </a:ext>
            </a:extLst>
          </p:cNvPr>
          <p:cNvSpPr/>
          <p:nvPr/>
        </p:nvSpPr>
        <p:spPr>
          <a:xfrm>
            <a:off x="580334" y="1056538"/>
            <a:ext cx="11019399" cy="13404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colorful star with a black background&#10;&#10;AI-generated content may be incorrect.">
            <a:extLst>
              <a:ext uri="{FF2B5EF4-FFF2-40B4-BE49-F238E27FC236}">
                <a16:creationId xmlns:a16="http://schemas.microsoft.com/office/drawing/2014/main" id="{87CC736A-B703-F57D-87D5-8B294A2502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6921" y="87814"/>
            <a:ext cx="935567" cy="1019175"/>
          </a:xfrm>
          <a:prstGeom prst="rect">
            <a:avLst/>
          </a:prstGeom>
        </p:spPr>
      </p:pic>
      <p:pic>
        <p:nvPicPr>
          <p:cNvPr id="13" name="Picture 12" descr="A white line drawing of a ballot box&#10;&#10;AI-generated content may be incorrect.">
            <a:extLst>
              <a:ext uri="{FF2B5EF4-FFF2-40B4-BE49-F238E27FC236}">
                <a16:creationId xmlns:a16="http://schemas.microsoft.com/office/drawing/2014/main" id="{D8B2C933-E08C-73F7-C0E8-1E4FC1DA285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4199" t="667" r="54448" b="52667"/>
          <a:stretch>
            <a:fillRect/>
          </a:stretch>
        </p:blipFill>
        <p:spPr>
          <a:xfrm>
            <a:off x="241431" y="47072"/>
            <a:ext cx="762602" cy="992647"/>
          </a:xfrm>
          <a:prstGeom prst="rect">
            <a:avLst/>
          </a:prstGeom>
        </p:spPr>
      </p:pic>
      <p:sp>
        <p:nvSpPr>
          <p:cNvPr id="17" name="Title 3">
            <a:extLst>
              <a:ext uri="{FF2B5EF4-FFF2-40B4-BE49-F238E27FC236}">
                <a16:creationId xmlns:a16="http://schemas.microsoft.com/office/drawing/2014/main" id="{1B22DA57-91BE-1931-4CB5-D11EAFFCC9E6}"/>
              </a:ext>
            </a:extLst>
          </p:cNvPr>
          <p:cNvSpPr>
            <a:spLocks noGrp="1"/>
          </p:cNvSpPr>
          <p:nvPr/>
        </p:nvSpPr>
        <p:spPr>
          <a:xfrm>
            <a:off x="-16245" y="2517"/>
            <a:ext cx="12210870" cy="1054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rgbClr val="E60073"/>
                </a:solidFill>
                <a:latin typeface="Poppins SemiBold" panose="00000700000000000000" pitchFamily="2" charset="0"/>
                <a:ea typeface="+mj-ea"/>
                <a:cs typeface="Poppins SemiBold" panose="00000700000000000000" pitchFamily="2" charset="0"/>
              </a:defRPr>
            </a:lvl1pPr>
          </a:lstStyle>
          <a:p>
            <a:pPr algn="ctr"/>
            <a:endParaRPr lang="en-GB" sz="3600">
              <a:solidFill>
                <a:srgbClr val="000000"/>
              </a:solidFill>
            </a:endParaRP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1690E55C-781E-B7BA-7686-584DB384E7D1}"/>
              </a:ext>
            </a:extLst>
          </p:cNvPr>
          <p:cNvSpPr>
            <a:spLocks noGrp="1"/>
          </p:cNvSpPr>
          <p:nvPr/>
        </p:nvSpPr>
        <p:spPr>
          <a:xfrm>
            <a:off x="1102175" y="2517"/>
            <a:ext cx="10994128" cy="1091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GB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rgbClr val="E60073"/>
                </a:solidFill>
                <a:latin typeface="Poppins SemiBold" panose="00000700000000000000" pitchFamily="2" charset="0"/>
                <a:ea typeface="+mj-ea"/>
                <a:cs typeface="Poppins SemiBold" panose="000007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>
                <a:solidFill>
                  <a:srgbClr val="000000"/>
                </a:solidFill>
                <a:latin typeface="Poppins SemiBold"/>
                <a:cs typeface="Poppins SemiBold"/>
              </a:rPr>
              <a:t>Spark Activity 2: Be a Super Searcher</a:t>
            </a:r>
            <a:endParaRPr lang="en-US" sz="2800">
              <a:solidFill>
                <a:srgbClr val="000000"/>
              </a:solidFill>
              <a:latin typeface="Poppins SemiBold"/>
              <a:cs typeface="Poppins SemiBold"/>
            </a:endParaRPr>
          </a:p>
          <a:p>
            <a:r>
              <a:rPr lang="en-GB" i="1">
                <a:solidFill>
                  <a:srgbClr val="000000"/>
                </a:solidFill>
                <a:latin typeface="Poppins SemiBold"/>
                <a:cs typeface="Poppins SemiBold"/>
              </a:rPr>
              <a:t>How do I know what’s true online?</a:t>
            </a:r>
            <a:endParaRPr lang="en-GB"/>
          </a:p>
        </p:txBody>
      </p:sp>
      <p:pic>
        <p:nvPicPr>
          <p:cNvPr id="9" name="Graphic 8" descr="Thought bubble with solid fill">
            <a:extLst>
              <a:ext uri="{FF2B5EF4-FFF2-40B4-BE49-F238E27FC236}">
                <a16:creationId xmlns:a16="http://schemas.microsoft.com/office/drawing/2014/main" id="{AAA3CF4F-8732-DDC0-C8DD-0D9D030DA0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5414" y="1277878"/>
            <a:ext cx="914400" cy="9144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5EDC73E-06C5-90C7-8E05-046BA9285E19}"/>
              </a:ext>
            </a:extLst>
          </p:cNvPr>
          <p:cNvSpPr/>
          <p:nvPr/>
        </p:nvSpPr>
        <p:spPr>
          <a:xfrm>
            <a:off x="582414" y="2473708"/>
            <a:ext cx="11019399" cy="13404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203A56F-2C70-EAE8-C223-5EFA16B7172B}"/>
              </a:ext>
            </a:extLst>
          </p:cNvPr>
          <p:cNvSpPr/>
          <p:nvPr/>
        </p:nvSpPr>
        <p:spPr>
          <a:xfrm>
            <a:off x="582414" y="3884819"/>
            <a:ext cx="11019399" cy="13404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8573DAF-5C7D-42DE-CB9F-8B6243456051}"/>
              </a:ext>
            </a:extLst>
          </p:cNvPr>
          <p:cNvSpPr/>
          <p:nvPr/>
        </p:nvSpPr>
        <p:spPr>
          <a:xfrm>
            <a:off x="582414" y="5310041"/>
            <a:ext cx="11019399" cy="13404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Graphic 5" descr="Speech with solid fill">
            <a:extLst>
              <a:ext uri="{FF2B5EF4-FFF2-40B4-BE49-F238E27FC236}">
                <a16:creationId xmlns:a16="http://schemas.microsoft.com/office/drawing/2014/main" id="{8164CD67-9206-E902-079A-F2A80B64ED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721686" y="2687300"/>
            <a:ext cx="916857" cy="914400"/>
          </a:xfrm>
          <a:prstGeom prst="rect">
            <a:avLst/>
          </a:prstGeom>
        </p:spPr>
      </p:pic>
      <p:pic>
        <p:nvPicPr>
          <p:cNvPr id="14" name="Graphic 13" descr="Users with solid fill">
            <a:extLst>
              <a:ext uri="{FF2B5EF4-FFF2-40B4-BE49-F238E27FC236}">
                <a16:creationId xmlns:a16="http://schemas.microsoft.com/office/drawing/2014/main" id="{579C66D3-88EE-F5CA-7336-3EC5D76D47C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13269" y="4096261"/>
            <a:ext cx="914400" cy="9144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42F433AD-5FAC-CABF-1BE1-D440033EFB4E}"/>
              </a:ext>
            </a:extLst>
          </p:cNvPr>
          <p:cNvSpPr txBox="1"/>
          <p:nvPr/>
        </p:nvSpPr>
        <p:spPr>
          <a:xfrm>
            <a:off x="1638844" y="1043738"/>
            <a:ext cx="6225407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>
                <a:latin typeface="Arial"/>
                <a:cs typeface="Arial"/>
              </a:rPr>
              <a:t>Think to yourself:</a:t>
            </a:r>
          </a:p>
          <a:p>
            <a:endParaRPr lang="en-GB" b="1">
              <a:latin typeface="Arial"/>
              <a:ea typeface="+mn-lt"/>
              <a:cs typeface="Arial"/>
            </a:endParaRPr>
          </a:p>
          <a:p>
            <a:r>
              <a:rPr lang="en-GB">
                <a:latin typeface="Arial"/>
                <a:ea typeface="+mn-lt"/>
                <a:cs typeface="Arial"/>
              </a:rPr>
              <a:t>What makes you trust something you read online? Is it the source, the way it looks, or something else?</a:t>
            </a:r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0838661-233D-296B-9F14-444BCC375476}"/>
              </a:ext>
            </a:extLst>
          </p:cNvPr>
          <p:cNvSpPr txBox="1"/>
          <p:nvPr/>
        </p:nvSpPr>
        <p:spPr>
          <a:xfrm>
            <a:off x="1639019" y="3889980"/>
            <a:ext cx="6186888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baseline="0">
                <a:latin typeface="Arial"/>
                <a:ea typeface="Segoe UI"/>
                <a:cs typeface="Arial"/>
              </a:rPr>
              <a:t>Together as a </a:t>
            </a:r>
            <a:r>
              <a:rPr lang="en-GB" b="1">
                <a:latin typeface="Arial"/>
                <a:ea typeface="Segoe UI"/>
                <a:cs typeface="Arial"/>
              </a:rPr>
              <a:t>group:</a:t>
            </a:r>
            <a:endParaRPr lang="en-US">
              <a:latin typeface="Arial"/>
              <a:ea typeface="Segoe UI"/>
              <a:cs typeface="Arial"/>
            </a:endParaRPr>
          </a:p>
          <a:p>
            <a:endParaRPr lang="en-GB" b="1">
              <a:latin typeface="Arial"/>
              <a:ea typeface="+mn-lt"/>
              <a:cs typeface="Arial"/>
            </a:endParaRPr>
          </a:p>
          <a:p>
            <a:r>
              <a:rPr lang="en-GB">
                <a:latin typeface="Arial"/>
                <a:ea typeface="+mn-lt"/>
                <a:cs typeface="Arial"/>
              </a:rPr>
              <a:t>What signs can help you spot if a story or post might be fake or misleading? (e.g. source, evidence, tone, date)</a:t>
            </a:r>
            <a:endParaRPr lang="en-GB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313E8E1-373B-0A55-F9FB-A7FDB0106D0C}"/>
              </a:ext>
            </a:extLst>
          </p:cNvPr>
          <p:cNvSpPr txBox="1"/>
          <p:nvPr/>
        </p:nvSpPr>
        <p:spPr>
          <a:xfrm>
            <a:off x="1625651" y="2468429"/>
            <a:ext cx="6245503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 rtl="0"/>
            <a:r>
              <a:rPr lang="en-GB" b="1" i="0" u="none" strike="noStrike" baseline="0">
                <a:solidFill>
                  <a:srgbClr val="000000"/>
                </a:solidFill>
                <a:latin typeface="Arial"/>
                <a:ea typeface="Segoe UI"/>
                <a:cs typeface="Arial"/>
              </a:rPr>
              <a:t>Talk to your partner:</a:t>
            </a:r>
            <a:r>
              <a:rPr lang="en-GB" b="0" i="0">
                <a:solidFill>
                  <a:srgbClr val="000000"/>
                </a:solidFill>
                <a:latin typeface="Arial"/>
                <a:ea typeface="Segoe UI"/>
                <a:cs typeface="Arial"/>
              </a:rPr>
              <a:t>​</a:t>
            </a:r>
          </a:p>
          <a:p>
            <a:endParaRPr lang="en-GB">
              <a:latin typeface="Arial"/>
              <a:cs typeface="Arial"/>
            </a:endParaRPr>
          </a:p>
          <a:p>
            <a:r>
              <a:rPr lang="en-GB">
                <a:latin typeface="Arial"/>
                <a:cs typeface="Arial"/>
              </a:rPr>
              <a:t>Can you think of a time when someone believed something online that turned out to be false? What impact did it have?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65BECFE-DDDB-4E3C-2720-5A4E28948FB7}"/>
              </a:ext>
            </a:extLst>
          </p:cNvPr>
          <p:cNvSpPr txBox="1"/>
          <p:nvPr/>
        </p:nvSpPr>
        <p:spPr>
          <a:xfrm>
            <a:off x="1625651" y="5306276"/>
            <a:ext cx="6245503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>
                <a:solidFill>
                  <a:srgbClr val="000000"/>
                </a:solidFill>
                <a:latin typeface="Arial"/>
                <a:ea typeface="Segoe UI"/>
                <a:cs typeface="Arial"/>
              </a:rPr>
              <a:t>Idea for Action:</a:t>
            </a:r>
            <a:r>
              <a:rPr lang="en-GB" b="1" i="0">
                <a:solidFill>
                  <a:srgbClr val="000000"/>
                </a:solidFill>
                <a:latin typeface="Arial"/>
                <a:ea typeface="Segoe UI"/>
                <a:cs typeface="Arial"/>
              </a:rPr>
              <a:t>​</a:t>
            </a:r>
            <a:endParaRPr lang="en-GB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n-GB">
              <a:latin typeface="Arial"/>
              <a:ea typeface="+mn-lt"/>
              <a:cs typeface="Arial"/>
            </a:endParaRPr>
          </a:p>
          <a:p>
            <a:r>
              <a:rPr lang="en-GB">
                <a:latin typeface="Arial"/>
                <a:ea typeface="+mn-lt"/>
                <a:cs typeface="Arial"/>
              </a:rPr>
              <a:t>Create 3 tips you would give to someone to check if online information is reliable. Look at the stats on this slide to help!</a:t>
            </a:r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D648E0F-FEF6-2B46-9807-727CCA56DC08}"/>
              </a:ext>
            </a:extLst>
          </p:cNvPr>
          <p:cNvSpPr/>
          <p:nvPr/>
        </p:nvSpPr>
        <p:spPr>
          <a:xfrm>
            <a:off x="11077438" y="6025838"/>
            <a:ext cx="348801" cy="5652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Graphic 15" descr="Bullseye with solid fill">
            <a:extLst>
              <a:ext uri="{FF2B5EF4-FFF2-40B4-BE49-F238E27FC236}">
                <a16:creationId xmlns:a16="http://schemas.microsoft.com/office/drawing/2014/main" id="{455D0D31-7384-0D74-69F0-31B9119E39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29096" y="5520459"/>
            <a:ext cx="914400" cy="9144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74ECA16-ABF0-028F-EA6B-38947F18567A}"/>
              </a:ext>
            </a:extLst>
          </p:cNvPr>
          <p:cNvSpPr/>
          <p:nvPr/>
        </p:nvSpPr>
        <p:spPr>
          <a:xfrm>
            <a:off x="7819339" y="1047428"/>
            <a:ext cx="3781892" cy="55947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1AAAF8A-F66B-7BA3-973C-9C07965D08D8}"/>
              </a:ext>
            </a:extLst>
          </p:cNvPr>
          <p:cNvSpPr/>
          <p:nvPr/>
        </p:nvSpPr>
        <p:spPr>
          <a:xfrm>
            <a:off x="7989312" y="1185538"/>
            <a:ext cx="3469795" cy="902494"/>
          </a:xfrm>
          <a:prstGeom prst="roundRect">
            <a:avLst/>
          </a:prstGeom>
          <a:noFill/>
          <a:ln w="28575">
            <a:solidFill>
              <a:srgbClr val="F1613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>
                <a:solidFill>
                  <a:srgbClr val="000000"/>
                </a:solidFill>
                <a:latin typeface="Poppins SemiBold"/>
                <a:cs typeface="Poppins SemiBold"/>
              </a:rPr>
              <a:t>When asked why they thought something online was false or misleading, this is what people said...</a:t>
            </a:r>
            <a:endParaRPr lang="en-US" sz="140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B49118B-384D-F19C-47C5-10237056CF46}"/>
              </a:ext>
            </a:extLst>
          </p:cNvPr>
          <p:cNvSpPr/>
          <p:nvPr/>
        </p:nvSpPr>
        <p:spPr>
          <a:xfrm>
            <a:off x="7989311" y="2240614"/>
            <a:ext cx="3469795" cy="902494"/>
          </a:xfrm>
          <a:prstGeom prst="roundRect">
            <a:avLst/>
          </a:prstGeom>
          <a:noFill/>
          <a:ln w="28575">
            <a:solidFill>
              <a:srgbClr val="F1613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>
                <a:solidFill>
                  <a:srgbClr val="000000"/>
                </a:solidFill>
                <a:latin typeface="Poppins SemiBold"/>
                <a:cs typeface="Poppins SemiBold"/>
              </a:rPr>
              <a:t>46% </a:t>
            </a:r>
            <a:r>
              <a:rPr lang="en-GB" sz="1400">
                <a:solidFill>
                  <a:srgbClr val="000000"/>
                </a:solidFill>
                <a:latin typeface="Poppins SemiBold"/>
                <a:cs typeface="Poppins SemiBold"/>
              </a:rPr>
              <a:t>I knew the facts which are different from this view. 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DC8FE9E-7936-386A-E93E-35448408813A}"/>
              </a:ext>
            </a:extLst>
          </p:cNvPr>
          <p:cNvSpPr/>
          <p:nvPr/>
        </p:nvSpPr>
        <p:spPr>
          <a:xfrm>
            <a:off x="7989310" y="4491443"/>
            <a:ext cx="3469795" cy="902494"/>
          </a:xfrm>
          <a:prstGeom prst="roundRect">
            <a:avLst/>
          </a:prstGeom>
          <a:noFill/>
          <a:ln w="28575">
            <a:solidFill>
              <a:srgbClr val="F1613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>
                <a:solidFill>
                  <a:srgbClr val="000000"/>
                </a:solidFill>
                <a:latin typeface="Poppins SemiBold"/>
                <a:cs typeface="Poppins SemiBold"/>
              </a:rPr>
              <a:t>37% </a:t>
            </a:r>
            <a:r>
              <a:rPr lang="en-GB" sz="1400">
                <a:solidFill>
                  <a:srgbClr val="000000"/>
                </a:solidFill>
                <a:latin typeface="Poppins SemiBold"/>
                <a:cs typeface="Poppins SemiBold"/>
              </a:rPr>
              <a:t>I checked the facts with other reliable sources.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20D7AAE-EA60-F0F0-50B7-3AB445BC6B55}"/>
              </a:ext>
            </a:extLst>
          </p:cNvPr>
          <p:cNvSpPr/>
          <p:nvPr/>
        </p:nvSpPr>
        <p:spPr>
          <a:xfrm>
            <a:off x="7989309" y="3354305"/>
            <a:ext cx="3469795" cy="902494"/>
          </a:xfrm>
          <a:prstGeom prst="roundRect">
            <a:avLst/>
          </a:prstGeom>
          <a:noFill/>
          <a:ln w="28575">
            <a:solidFill>
              <a:srgbClr val="F1613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>
                <a:solidFill>
                  <a:srgbClr val="000000"/>
                </a:solidFill>
                <a:latin typeface="Poppins SemiBold"/>
                <a:cs typeface="Poppins SemiBold"/>
              </a:rPr>
              <a:t>43% </a:t>
            </a:r>
            <a:r>
              <a:rPr lang="en-GB" sz="1400">
                <a:solidFill>
                  <a:srgbClr val="000000"/>
                </a:solidFill>
                <a:latin typeface="Poppins SemiBold"/>
                <a:cs typeface="Poppins SemiBold"/>
              </a:rPr>
              <a:t>The information looked and felt untrustworthy.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1BF9ABC-1828-7E87-E54C-8C0A6FD927FD}"/>
              </a:ext>
            </a:extLst>
          </p:cNvPr>
          <p:cNvSpPr/>
          <p:nvPr/>
        </p:nvSpPr>
        <p:spPr>
          <a:xfrm>
            <a:off x="7989310" y="5605136"/>
            <a:ext cx="3469795" cy="902494"/>
          </a:xfrm>
          <a:prstGeom prst="roundRect">
            <a:avLst/>
          </a:prstGeom>
          <a:noFill/>
          <a:ln w="28575">
            <a:solidFill>
              <a:srgbClr val="F1613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>
                <a:solidFill>
                  <a:srgbClr val="000000"/>
                </a:solidFill>
                <a:latin typeface="Poppins SemiBold"/>
                <a:cs typeface="Poppins SemiBold"/>
              </a:rPr>
              <a:t>34% </a:t>
            </a:r>
            <a:r>
              <a:rPr lang="en-GB" sz="1400">
                <a:solidFill>
                  <a:srgbClr val="000000"/>
                </a:solidFill>
                <a:latin typeface="Poppins SemiBold"/>
                <a:cs typeface="Poppins SemiBold"/>
              </a:rPr>
              <a:t>The account had shared something untrustworthy before. </a:t>
            </a:r>
          </a:p>
        </p:txBody>
      </p:sp>
    </p:spTree>
    <p:extLst>
      <p:ext uri="{BB962C8B-B14F-4D97-AF65-F5344CB8AC3E}">
        <p14:creationId xmlns:p14="http://schemas.microsoft.com/office/powerpoint/2010/main" val="2114731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B6878D-85D4-6C1A-09A2-AF2DA695BC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3D55E28-D914-1C6C-499F-6CC80EEF1160}"/>
              </a:ext>
            </a:extLst>
          </p:cNvPr>
          <p:cNvSpPr/>
          <p:nvPr/>
        </p:nvSpPr>
        <p:spPr>
          <a:xfrm>
            <a:off x="3113" y="-1208"/>
            <a:ext cx="12190404" cy="6878000"/>
          </a:xfrm>
          <a:prstGeom prst="rect">
            <a:avLst/>
          </a:prstGeom>
          <a:gradFill flip="none" rotWithShape="1">
            <a:gsLst>
              <a:gs pos="0">
                <a:srgbClr val="FFF14F"/>
              </a:gs>
              <a:gs pos="41000">
                <a:srgbClr val="4FC5B9"/>
              </a:gs>
              <a:gs pos="66000">
                <a:srgbClr val="4FC5B9"/>
              </a:gs>
              <a:gs pos="100000">
                <a:srgbClr val="FFF14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35A6F3C-FB86-73BA-2774-60423471843D}"/>
              </a:ext>
            </a:extLst>
          </p:cNvPr>
          <p:cNvSpPr/>
          <p:nvPr/>
        </p:nvSpPr>
        <p:spPr>
          <a:xfrm>
            <a:off x="580334" y="1056538"/>
            <a:ext cx="11019399" cy="13404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colorful star with a black background&#10;&#10;AI-generated content may be incorrect.">
            <a:extLst>
              <a:ext uri="{FF2B5EF4-FFF2-40B4-BE49-F238E27FC236}">
                <a16:creationId xmlns:a16="http://schemas.microsoft.com/office/drawing/2014/main" id="{59AB3ADF-CC73-BE37-B191-9151CB2855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6921" y="87814"/>
            <a:ext cx="935567" cy="1019175"/>
          </a:xfrm>
          <a:prstGeom prst="rect">
            <a:avLst/>
          </a:prstGeom>
        </p:spPr>
      </p:pic>
      <p:pic>
        <p:nvPicPr>
          <p:cNvPr id="13" name="Picture 12" descr="A white line drawing of a ballot box&#10;&#10;AI-generated content may be incorrect.">
            <a:extLst>
              <a:ext uri="{FF2B5EF4-FFF2-40B4-BE49-F238E27FC236}">
                <a16:creationId xmlns:a16="http://schemas.microsoft.com/office/drawing/2014/main" id="{5D4EC02C-9867-E886-E092-E88A8D13347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4199" t="667" r="54448" b="52667"/>
          <a:stretch>
            <a:fillRect/>
          </a:stretch>
        </p:blipFill>
        <p:spPr>
          <a:xfrm>
            <a:off x="241431" y="47072"/>
            <a:ext cx="762602" cy="992647"/>
          </a:xfrm>
          <a:prstGeom prst="rect">
            <a:avLst/>
          </a:prstGeom>
        </p:spPr>
      </p:pic>
      <p:sp>
        <p:nvSpPr>
          <p:cNvPr id="17" name="Title 3">
            <a:extLst>
              <a:ext uri="{FF2B5EF4-FFF2-40B4-BE49-F238E27FC236}">
                <a16:creationId xmlns:a16="http://schemas.microsoft.com/office/drawing/2014/main" id="{B76DEC3F-823F-4F86-610A-1C6AA154A3AC}"/>
              </a:ext>
            </a:extLst>
          </p:cNvPr>
          <p:cNvSpPr>
            <a:spLocks noGrp="1"/>
          </p:cNvSpPr>
          <p:nvPr/>
        </p:nvSpPr>
        <p:spPr>
          <a:xfrm>
            <a:off x="-16245" y="2517"/>
            <a:ext cx="12210870" cy="1054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rgbClr val="E60073"/>
                </a:solidFill>
                <a:latin typeface="Poppins SemiBold" panose="00000700000000000000" pitchFamily="2" charset="0"/>
                <a:ea typeface="+mj-ea"/>
                <a:cs typeface="Poppins SemiBold" panose="00000700000000000000" pitchFamily="2" charset="0"/>
              </a:defRPr>
            </a:lvl1pPr>
          </a:lstStyle>
          <a:p>
            <a:pPr algn="ctr"/>
            <a:endParaRPr lang="en-GB" sz="3600">
              <a:solidFill>
                <a:srgbClr val="000000"/>
              </a:solidFill>
            </a:endParaRP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EA705016-474D-1F8E-2A62-A0674225DFF8}"/>
              </a:ext>
            </a:extLst>
          </p:cNvPr>
          <p:cNvSpPr>
            <a:spLocks noGrp="1"/>
          </p:cNvSpPr>
          <p:nvPr/>
        </p:nvSpPr>
        <p:spPr>
          <a:xfrm>
            <a:off x="1102175" y="2517"/>
            <a:ext cx="10994128" cy="1091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GB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rgbClr val="E60073"/>
                </a:solidFill>
                <a:latin typeface="Poppins SemiBold" panose="00000700000000000000" pitchFamily="2" charset="0"/>
                <a:ea typeface="+mj-ea"/>
                <a:cs typeface="Poppins SemiBold" panose="000007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>
                <a:solidFill>
                  <a:srgbClr val="000000"/>
                </a:solidFill>
                <a:latin typeface="Poppins SemiBold"/>
                <a:cs typeface="Poppins SemiBold"/>
              </a:rPr>
              <a:t>Spark Activity 3: Bubble Trouble</a:t>
            </a:r>
            <a:endParaRPr lang="en-US" sz="2800">
              <a:solidFill>
                <a:srgbClr val="000000"/>
              </a:solidFill>
              <a:latin typeface="Poppins SemiBold"/>
              <a:cs typeface="Poppins SemiBold"/>
            </a:endParaRPr>
          </a:p>
          <a:p>
            <a:r>
              <a:rPr lang="en-GB" sz="2300" i="1">
                <a:solidFill>
                  <a:srgbClr val="000000"/>
                </a:solidFill>
                <a:latin typeface="Poppins SemiBold"/>
                <a:cs typeface="Poppins SemiBold"/>
              </a:rPr>
              <a:t>Why should we search for different perspectives? </a:t>
            </a:r>
            <a:endParaRPr lang="en-US" sz="2300">
              <a:solidFill>
                <a:srgbClr val="000000"/>
              </a:solidFill>
              <a:latin typeface="Poppins SemiBold"/>
              <a:cs typeface="Poppins SemiBold"/>
            </a:endParaRPr>
          </a:p>
        </p:txBody>
      </p:sp>
      <p:pic>
        <p:nvPicPr>
          <p:cNvPr id="9" name="Graphic 8" descr="Thought bubble with solid fill">
            <a:extLst>
              <a:ext uri="{FF2B5EF4-FFF2-40B4-BE49-F238E27FC236}">
                <a16:creationId xmlns:a16="http://schemas.microsoft.com/office/drawing/2014/main" id="{9DD234E7-C45F-0A19-F0E3-43A97A8B8A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5414" y="1277878"/>
            <a:ext cx="914400" cy="9144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F47FFE6-CA3E-6D99-6407-FE0066F17270}"/>
              </a:ext>
            </a:extLst>
          </p:cNvPr>
          <p:cNvSpPr/>
          <p:nvPr/>
        </p:nvSpPr>
        <p:spPr>
          <a:xfrm>
            <a:off x="582414" y="2473708"/>
            <a:ext cx="11019399" cy="13404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6450C52-3004-5F9D-68BC-B4CD943676A6}"/>
              </a:ext>
            </a:extLst>
          </p:cNvPr>
          <p:cNvSpPr/>
          <p:nvPr/>
        </p:nvSpPr>
        <p:spPr>
          <a:xfrm>
            <a:off x="582414" y="3884819"/>
            <a:ext cx="11019399" cy="13404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8B5BA0F-60E7-AF7A-1E9B-1DAB84DAC443}"/>
              </a:ext>
            </a:extLst>
          </p:cNvPr>
          <p:cNvSpPr/>
          <p:nvPr/>
        </p:nvSpPr>
        <p:spPr>
          <a:xfrm>
            <a:off x="582414" y="5310041"/>
            <a:ext cx="11019399" cy="13404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Graphic 5" descr="Speech with solid fill">
            <a:extLst>
              <a:ext uri="{FF2B5EF4-FFF2-40B4-BE49-F238E27FC236}">
                <a16:creationId xmlns:a16="http://schemas.microsoft.com/office/drawing/2014/main" id="{A2114303-C65B-0BCD-F380-A29D327CC3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721686" y="2687300"/>
            <a:ext cx="916857" cy="914400"/>
          </a:xfrm>
          <a:prstGeom prst="rect">
            <a:avLst/>
          </a:prstGeom>
        </p:spPr>
      </p:pic>
      <p:pic>
        <p:nvPicPr>
          <p:cNvPr id="14" name="Graphic 13" descr="Users with solid fill">
            <a:extLst>
              <a:ext uri="{FF2B5EF4-FFF2-40B4-BE49-F238E27FC236}">
                <a16:creationId xmlns:a16="http://schemas.microsoft.com/office/drawing/2014/main" id="{A315A8D7-213B-32AA-8BD8-57365FA3A24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13269" y="4096261"/>
            <a:ext cx="914400" cy="9144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DA858E4-04EB-DCF3-DD6B-66FEA851B0C6}"/>
              </a:ext>
            </a:extLst>
          </p:cNvPr>
          <p:cNvSpPr txBox="1"/>
          <p:nvPr/>
        </p:nvSpPr>
        <p:spPr>
          <a:xfrm>
            <a:off x="1638844" y="1055461"/>
            <a:ext cx="6424699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>
                <a:latin typeface="Arial"/>
                <a:cs typeface="Arial"/>
              </a:rPr>
              <a:t>Think to yourself:</a:t>
            </a:r>
            <a:endParaRPr lang="en-US">
              <a:latin typeface="Arial"/>
              <a:cs typeface="Arial"/>
            </a:endParaRPr>
          </a:p>
          <a:p>
            <a:endParaRPr lang="en-GB" b="1">
              <a:latin typeface="Arial"/>
              <a:cs typeface="Arial"/>
            </a:endParaRPr>
          </a:p>
          <a:p>
            <a:r>
              <a:rPr lang="en-GB">
                <a:latin typeface="Arial"/>
                <a:cs typeface="Arial"/>
              </a:rPr>
              <a:t>Have you ever noticed that your home page looks different from your friend’s home page? Why is that?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9DAFD49-EB3A-B17D-33DC-22D081FA47E1}"/>
              </a:ext>
            </a:extLst>
          </p:cNvPr>
          <p:cNvSpPr txBox="1"/>
          <p:nvPr/>
        </p:nvSpPr>
        <p:spPr>
          <a:xfrm>
            <a:off x="1639019" y="3889980"/>
            <a:ext cx="6397903" cy="172354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baseline="0">
                <a:latin typeface="Arial"/>
                <a:ea typeface="Segoe UI"/>
                <a:cs typeface="Arial"/>
              </a:rPr>
              <a:t>Together as a </a:t>
            </a:r>
            <a:r>
              <a:rPr lang="en-GB" b="1">
                <a:latin typeface="Arial"/>
                <a:ea typeface="Segoe UI"/>
                <a:cs typeface="Arial"/>
              </a:rPr>
              <a:t>group</a:t>
            </a:r>
            <a:r>
              <a:rPr lang="en-GB" b="1" baseline="0">
                <a:latin typeface="Arial"/>
                <a:ea typeface="Segoe UI"/>
                <a:cs typeface="Arial"/>
              </a:rPr>
              <a:t>:</a:t>
            </a:r>
            <a:endParaRPr lang="en-US">
              <a:latin typeface="Arial"/>
              <a:ea typeface="Segoe UI"/>
              <a:cs typeface="Arial"/>
            </a:endParaRPr>
          </a:p>
          <a:p>
            <a:br>
              <a:rPr lang="en-GB">
                <a:latin typeface="Arial"/>
                <a:cs typeface="Arial"/>
              </a:rPr>
            </a:br>
            <a:r>
              <a:rPr lang="en-GB">
                <a:latin typeface="Arial"/>
                <a:cs typeface="Arial"/>
              </a:rPr>
              <a:t>What’s going on in this picture? </a:t>
            </a:r>
            <a:endParaRPr lang="en-US">
              <a:latin typeface="Arial"/>
              <a:cs typeface="Arial"/>
            </a:endParaRPr>
          </a:p>
          <a:p>
            <a:r>
              <a:rPr lang="en-GB">
                <a:latin typeface="Arial"/>
                <a:cs typeface="Arial"/>
              </a:rPr>
              <a:t>How many different perspectives could there be?</a:t>
            </a:r>
            <a:endParaRPr lang="en-US">
              <a:latin typeface="Arial"/>
              <a:cs typeface="Arial"/>
            </a:endParaRPr>
          </a:p>
          <a:p>
            <a:pPr algn="ctr"/>
            <a:endParaRPr lang="en-GB" sz="1700">
              <a:latin typeface="Arial"/>
              <a:cs typeface="Arial"/>
            </a:endParaRPr>
          </a:p>
          <a:p>
            <a:endParaRPr lang="en-GB" sz="1700" b="1">
              <a:latin typeface="Arial"/>
              <a:cs typeface="Arial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3EFD066-5667-64E8-7616-5685655C8EEB}"/>
              </a:ext>
            </a:extLst>
          </p:cNvPr>
          <p:cNvSpPr txBox="1"/>
          <p:nvPr/>
        </p:nvSpPr>
        <p:spPr>
          <a:xfrm>
            <a:off x="1625651" y="2468429"/>
            <a:ext cx="6397903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i="0" u="none" strike="noStrike" baseline="0">
                <a:solidFill>
                  <a:srgbClr val="000000"/>
                </a:solidFill>
                <a:latin typeface="Arial"/>
                <a:ea typeface="Segoe UI"/>
                <a:cs typeface="Arial"/>
              </a:rPr>
              <a:t>Talk to your partner:</a:t>
            </a:r>
            <a:r>
              <a:rPr lang="en-GB">
                <a:solidFill>
                  <a:srgbClr val="000000"/>
                </a:solidFill>
                <a:latin typeface="Arial"/>
                <a:ea typeface="Segoe UI"/>
                <a:cs typeface="Arial"/>
              </a:rPr>
              <a:t> </a:t>
            </a:r>
            <a:endParaRPr lang="en-US">
              <a:solidFill>
                <a:srgbClr val="000000"/>
              </a:solidFill>
              <a:latin typeface="Arial"/>
              <a:ea typeface="Segoe UI"/>
              <a:cs typeface="Arial"/>
            </a:endParaRPr>
          </a:p>
          <a:p>
            <a:endParaRPr lang="en-GB" sz="800">
              <a:solidFill>
                <a:srgbClr val="000000"/>
              </a:solidFill>
              <a:latin typeface="Arial"/>
              <a:ea typeface="Segoe UI"/>
              <a:cs typeface="Arial"/>
            </a:endParaRPr>
          </a:p>
          <a:p>
            <a:r>
              <a:rPr lang="en-GB">
                <a:solidFill>
                  <a:srgbClr val="000000"/>
                </a:solidFill>
                <a:latin typeface="Arial"/>
                <a:ea typeface="Segoe UI"/>
                <a:cs typeface="Arial"/>
              </a:rPr>
              <a:t>Can you think of a time you’ve heard one event described in very different ways? Did these different perspectives cause different </a:t>
            </a:r>
            <a:r>
              <a:rPr lang="en-GB">
                <a:latin typeface="Arial"/>
                <a:cs typeface="Arial"/>
              </a:rPr>
              <a:t>reactions?</a:t>
            </a:r>
            <a:endParaRPr lang="en-GB" b="0" i="0">
              <a:solidFill>
                <a:srgbClr val="000000"/>
              </a:solidFill>
              <a:latin typeface="Arial"/>
              <a:ea typeface="Segoe UI"/>
              <a:cs typeface="Arial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B7B472F-269C-9917-068C-098AA03AB2C0}"/>
              </a:ext>
            </a:extLst>
          </p:cNvPr>
          <p:cNvSpPr txBox="1"/>
          <p:nvPr/>
        </p:nvSpPr>
        <p:spPr>
          <a:xfrm>
            <a:off x="1625651" y="5306276"/>
            <a:ext cx="6397903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>
                <a:solidFill>
                  <a:srgbClr val="000000"/>
                </a:solidFill>
                <a:latin typeface="Arial"/>
                <a:cs typeface="Arial"/>
              </a:rPr>
              <a:t>Idea for Action: </a:t>
            </a:r>
            <a:endParaRPr lang="en-US">
              <a:solidFill>
                <a:srgbClr val="000000"/>
              </a:solidFill>
              <a:latin typeface="Arial"/>
              <a:cs typeface="Arial"/>
            </a:endParaRPr>
          </a:p>
          <a:p>
            <a:endParaRPr lang="en-GB">
              <a:solidFill>
                <a:srgbClr val="000000"/>
              </a:solidFill>
              <a:latin typeface="Arial"/>
              <a:ea typeface="+mn-lt"/>
              <a:cs typeface="Arial"/>
            </a:endParaRPr>
          </a:p>
          <a:p>
            <a:r>
              <a:rPr lang="en-GB">
                <a:solidFill>
                  <a:srgbClr val="000000"/>
                </a:solidFill>
                <a:latin typeface="Arial"/>
                <a:ea typeface="+mn-lt"/>
                <a:cs typeface="Arial"/>
              </a:rPr>
              <a:t>Search for one news story from two different sources. Spot one difference in how it is presented.</a:t>
            </a:r>
            <a:endParaRPr lang="en-GB">
              <a:latin typeface="Arial"/>
              <a:cs typeface="Arial"/>
            </a:endParaRPr>
          </a:p>
          <a:p>
            <a:pPr algn="ctr"/>
            <a:endParaRPr lang="en-GB">
              <a:solidFill>
                <a:srgbClr val="000000"/>
              </a:solidFill>
              <a:latin typeface="Arial"/>
              <a:ea typeface="Segoe UI"/>
              <a:cs typeface="Arial"/>
            </a:endParaRPr>
          </a:p>
          <a:p>
            <a:endParaRPr lang="en-GB">
              <a:latin typeface="Arial"/>
              <a:cs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36AD714-0CE9-761E-3E6D-5B04936C53C0}"/>
              </a:ext>
            </a:extLst>
          </p:cNvPr>
          <p:cNvSpPr/>
          <p:nvPr/>
        </p:nvSpPr>
        <p:spPr>
          <a:xfrm>
            <a:off x="8028066" y="1059440"/>
            <a:ext cx="3568176" cy="5576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Graphic 10" descr="Bullseye with solid fill">
            <a:extLst>
              <a:ext uri="{FF2B5EF4-FFF2-40B4-BE49-F238E27FC236}">
                <a16:creationId xmlns:a16="http://schemas.microsoft.com/office/drawing/2014/main" id="{E9C38699-8C23-394F-005E-6BB8786A950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29096" y="5520459"/>
            <a:ext cx="914400" cy="914400"/>
          </a:xfrm>
          <a:prstGeom prst="rect">
            <a:avLst/>
          </a:prstGeom>
        </p:spPr>
      </p:pic>
      <p:pic>
        <p:nvPicPr>
          <p:cNvPr id="21" name="Picture 20" descr="Protests against Brexit referendum result">
            <a:extLst>
              <a:ext uri="{FF2B5EF4-FFF2-40B4-BE49-F238E27FC236}">
                <a16:creationId xmlns:a16="http://schemas.microsoft.com/office/drawing/2014/main" id="{FE39E0CE-FD26-F870-DB37-2970371FCBAF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 l="-1742" t="-472" r="6611" b="782"/>
          <a:stretch>
            <a:fillRect/>
          </a:stretch>
        </p:blipFill>
        <p:spPr>
          <a:xfrm>
            <a:off x="8099146" y="1213858"/>
            <a:ext cx="3369143" cy="528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645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F04302-268D-2E9F-215D-819F189EF3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6E6B3C9-1939-5383-DFDF-2AE4CFBCDE95}"/>
              </a:ext>
            </a:extLst>
          </p:cNvPr>
          <p:cNvSpPr/>
          <p:nvPr/>
        </p:nvSpPr>
        <p:spPr>
          <a:xfrm>
            <a:off x="3113" y="-1208"/>
            <a:ext cx="12190404" cy="6878000"/>
          </a:xfrm>
          <a:prstGeom prst="rect">
            <a:avLst/>
          </a:prstGeom>
          <a:gradFill flip="none" rotWithShape="1">
            <a:gsLst>
              <a:gs pos="0">
                <a:srgbClr val="FFF14F"/>
              </a:gs>
              <a:gs pos="41000">
                <a:srgbClr val="4FC5B9"/>
              </a:gs>
              <a:gs pos="66000">
                <a:srgbClr val="4FC5B9"/>
              </a:gs>
              <a:gs pos="100000">
                <a:srgbClr val="FFF14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C5DCF1F-92AF-D42F-A75E-043F623B2DF1}"/>
              </a:ext>
            </a:extLst>
          </p:cNvPr>
          <p:cNvSpPr/>
          <p:nvPr/>
        </p:nvSpPr>
        <p:spPr>
          <a:xfrm>
            <a:off x="580334" y="1056538"/>
            <a:ext cx="11019399" cy="13404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colorful star with a black background&#10;&#10;AI-generated content may be incorrect.">
            <a:extLst>
              <a:ext uri="{FF2B5EF4-FFF2-40B4-BE49-F238E27FC236}">
                <a16:creationId xmlns:a16="http://schemas.microsoft.com/office/drawing/2014/main" id="{B00F762E-AC7E-E1E5-2AA6-93A83CF517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6921" y="87814"/>
            <a:ext cx="935567" cy="1019175"/>
          </a:xfrm>
          <a:prstGeom prst="rect">
            <a:avLst/>
          </a:prstGeom>
        </p:spPr>
      </p:pic>
      <p:pic>
        <p:nvPicPr>
          <p:cNvPr id="13" name="Picture 12" descr="A white line drawing of a ballot box&#10;&#10;AI-generated content may be incorrect.">
            <a:extLst>
              <a:ext uri="{FF2B5EF4-FFF2-40B4-BE49-F238E27FC236}">
                <a16:creationId xmlns:a16="http://schemas.microsoft.com/office/drawing/2014/main" id="{26D1A77A-F923-7CB8-179A-0C70C88F9C3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4199" t="667" r="54448" b="52667"/>
          <a:stretch>
            <a:fillRect/>
          </a:stretch>
        </p:blipFill>
        <p:spPr>
          <a:xfrm>
            <a:off x="241431" y="47072"/>
            <a:ext cx="762602" cy="992647"/>
          </a:xfrm>
          <a:prstGeom prst="rect">
            <a:avLst/>
          </a:prstGeom>
        </p:spPr>
      </p:pic>
      <p:sp>
        <p:nvSpPr>
          <p:cNvPr id="17" name="Title 3">
            <a:extLst>
              <a:ext uri="{FF2B5EF4-FFF2-40B4-BE49-F238E27FC236}">
                <a16:creationId xmlns:a16="http://schemas.microsoft.com/office/drawing/2014/main" id="{DB99EC6D-7887-E6BE-D7D2-1BA7BA04BC3E}"/>
              </a:ext>
            </a:extLst>
          </p:cNvPr>
          <p:cNvSpPr>
            <a:spLocks noGrp="1"/>
          </p:cNvSpPr>
          <p:nvPr/>
        </p:nvSpPr>
        <p:spPr>
          <a:xfrm>
            <a:off x="-16245" y="2517"/>
            <a:ext cx="12210870" cy="1054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rgbClr val="E60073"/>
                </a:solidFill>
                <a:latin typeface="Poppins SemiBold" panose="00000700000000000000" pitchFamily="2" charset="0"/>
                <a:ea typeface="+mj-ea"/>
                <a:cs typeface="Poppins SemiBold" panose="00000700000000000000" pitchFamily="2" charset="0"/>
              </a:defRPr>
            </a:lvl1pPr>
          </a:lstStyle>
          <a:p>
            <a:pPr algn="ctr"/>
            <a:endParaRPr lang="en-GB" sz="3600">
              <a:solidFill>
                <a:srgbClr val="000000"/>
              </a:solidFill>
            </a:endParaRP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E3EED73B-BD96-E826-12AA-E446BC317B69}"/>
              </a:ext>
            </a:extLst>
          </p:cNvPr>
          <p:cNvSpPr>
            <a:spLocks noGrp="1"/>
          </p:cNvSpPr>
          <p:nvPr/>
        </p:nvSpPr>
        <p:spPr>
          <a:xfrm>
            <a:off x="1102175" y="2517"/>
            <a:ext cx="10994128" cy="1091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GB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rgbClr val="E60073"/>
                </a:solidFill>
                <a:latin typeface="Poppins SemiBold" panose="00000700000000000000" pitchFamily="2" charset="0"/>
                <a:ea typeface="+mj-ea"/>
                <a:cs typeface="Poppins SemiBold" panose="000007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>
                <a:solidFill>
                  <a:srgbClr val="000000"/>
                </a:solidFill>
                <a:latin typeface="Poppins SemiBold"/>
                <a:cs typeface="Poppins SemiBold"/>
              </a:rPr>
              <a:t>Spark Activity 4: Robot Reporter</a:t>
            </a:r>
            <a:endParaRPr lang="en-US" sz="2800">
              <a:solidFill>
                <a:srgbClr val="000000"/>
              </a:solidFill>
              <a:latin typeface="Poppins SemiBold"/>
              <a:cs typeface="Poppins SemiBold"/>
            </a:endParaRPr>
          </a:p>
          <a:p>
            <a:r>
              <a:rPr lang="en-GB" i="1">
                <a:solidFill>
                  <a:srgbClr val="000000"/>
                </a:solidFill>
                <a:latin typeface="Poppins SemiBold"/>
                <a:cs typeface="Poppins SemiBold"/>
              </a:rPr>
              <a:t>What does AI have to do with it?</a:t>
            </a:r>
            <a:endParaRPr lang="en-GB">
              <a:solidFill>
                <a:srgbClr val="000000"/>
              </a:solidFill>
              <a:latin typeface="Poppins SemiBold"/>
              <a:cs typeface="Poppins SemiBold"/>
            </a:endParaRPr>
          </a:p>
        </p:txBody>
      </p:sp>
      <p:pic>
        <p:nvPicPr>
          <p:cNvPr id="9" name="Graphic 8" descr="Thought bubble with solid fill">
            <a:extLst>
              <a:ext uri="{FF2B5EF4-FFF2-40B4-BE49-F238E27FC236}">
                <a16:creationId xmlns:a16="http://schemas.microsoft.com/office/drawing/2014/main" id="{E1454D38-E88E-132E-B97A-692603E78A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5414" y="1277878"/>
            <a:ext cx="914400" cy="9144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E6697F5-9365-8317-9B32-1D05C70500A2}"/>
              </a:ext>
            </a:extLst>
          </p:cNvPr>
          <p:cNvSpPr/>
          <p:nvPr/>
        </p:nvSpPr>
        <p:spPr>
          <a:xfrm>
            <a:off x="582414" y="2473708"/>
            <a:ext cx="11019399" cy="13404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4378D2D-D151-C7B0-2CA6-A33B2BD94B38}"/>
              </a:ext>
            </a:extLst>
          </p:cNvPr>
          <p:cNvSpPr/>
          <p:nvPr/>
        </p:nvSpPr>
        <p:spPr>
          <a:xfrm>
            <a:off x="582414" y="3884819"/>
            <a:ext cx="11019399" cy="13404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6E9F70D-F908-E071-3210-04D767E59939}"/>
              </a:ext>
            </a:extLst>
          </p:cNvPr>
          <p:cNvSpPr/>
          <p:nvPr/>
        </p:nvSpPr>
        <p:spPr>
          <a:xfrm>
            <a:off x="582414" y="5310041"/>
            <a:ext cx="11019399" cy="13404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Graphic 5" descr="Speech with solid fill">
            <a:extLst>
              <a:ext uri="{FF2B5EF4-FFF2-40B4-BE49-F238E27FC236}">
                <a16:creationId xmlns:a16="http://schemas.microsoft.com/office/drawing/2014/main" id="{A3C0A58C-1795-882F-752B-27A2F03D5C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721686" y="2687300"/>
            <a:ext cx="916857" cy="914400"/>
          </a:xfrm>
          <a:prstGeom prst="rect">
            <a:avLst/>
          </a:prstGeom>
        </p:spPr>
      </p:pic>
      <p:pic>
        <p:nvPicPr>
          <p:cNvPr id="14" name="Graphic 13" descr="Users with solid fill">
            <a:extLst>
              <a:ext uri="{FF2B5EF4-FFF2-40B4-BE49-F238E27FC236}">
                <a16:creationId xmlns:a16="http://schemas.microsoft.com/office/drawing/2014/main" id="{0CD9700D-57AD-9EF3-70C6-90FBE41E375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13269" y="4096261"/>
            <a:ext cx="914400" cy="9144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AE6DB344-8E88-3EDC-F3BB-8197E3A5A194}"/>
              </a:ext>
            </a:extLst>
          </p:cNvPr>
          <p:cNvSpPr txBox="1"/>
          <p:nvPr/>
        </p:nvSpPr>
        <p:spPr>
          <a:xfrm>
            <a:off x="1638844" y="1055461"/>
            <a:ext cx="6424699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>
                <a:latin typeface="Arial"/>
                <a:cs typeface="Arial"/>
              </a:rPr>
              <a:t>Think to yourself:</a:t>
            </a:r>
          </a:p>
          <a:p>
            <a:endParaRPr lang="en-GB" b="1">
              <a:latin typeface="Arial"/>
              <a:ea typeface="+mn-lt"/>
              <a:cs typeface="Arial"/>
            </a:endParaRPr>
          </a:p>
          <a:p>
            <a:r>
              <a:rPr lang="en-GB">
                <a:latin typeface="Arial"/>
                <a:ea typeface="+mn-lt"/>
                <a:cs typeface="Arial"/>
              </a:rPr>
              <a:t>What clues might show something was written or produced by Artificial Intelligence (AI)? </a:t>
            </a:r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626727E-AFCC-9F9A-7BBF-A2BF7F0BDD15}"/>
              </a:ext>
            </a:extLst>
          </p:cNvPr>
          <p:cNvSpPr txBox="1"/>
          <p:nvPr/>
        </p:nvSpPr>
        <p:spPr>
          <a:xfrm>
            <a:off x="1639019" y="3889980"/>
            <a:ext cx="6397903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baseline="0">
                <a:latin typeface="Arial"/>
                <a:ea typeface="Segoe UI"/>
                <a:cs typeface="Arial"/>
              </a:rPr>
              <a:t>Together as a </a:t>
            </a:r>
            <a:r>
              <a:rPr lang="en-GB" b="1">
                <a:latin typeface="Arial"/>
                <a:ea typeface="Segoe UI"/>
                <a:cs typeface="Arial"/>
              </a:rPr>
              <a:t>group</a:t>
            </a:r>
            <a:r>
              <a:rPr lang="en-GB" b="1" baseline="0">
                <a:latin typeface="Arial"/>
                <a:ea typeface="Segoe UI"/>
                <a:cs typeface="Arial"/>
              </a:rPr>
              <a:t>:</a:t>
            </a:r>
            <a:endParaRPr lang="en-US">
              <a:latin typeface="Arial"/>
              <a:ea typeface="Segoe UI"/>
              <a:cs typeface="Arial"/>
            </a:endParaRPr>
          </a:p>
          <a:p>
            <a:endParaRPr lang="en-GB" b="1">
              <a:latin typeface="Arial"/>
              <a:cs typeface="Arial"/>
            </a:endParaRPr>
          </a:p>
          <a:p>
            <a:r>
              <a:rPr lang="en-GB">
                <a:latin typeface="Arial"/>
                <a:cs typeface="Arial"/>
              </a:rPr>
              <a:t>Look at the image on this slide. Is it a real photo or is it AI generated? How can you tell?</a:t>
            </a:r>
          </a:p>
          <a:p>
            <a:pPr algn="ctr"/>
            <a:endParaRPr lang="en-GB">
              <a:latin typeface="Arial"/>
              <a:cs typeface="Arial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E6BFEBC-E3BC-5AD9-8B78-206C0B68213B}"/>
              </a:ext>
            </a:extLst>
          </p:cNvPr>
          <p:cNvSpPr txBox="1"/>
          <p:nvPr/>
        </p:nvSpPr>
        <p:spPr>
          <a:xfrm>
            <a:off x="1625651" y="2468429"/>
            <a:ext cx="6397903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 rtl="0"/>
            <a:r>
              <a:rPr lang="en-GB" b="1" i="0" u="none" strike="noStrike" baseline="0">
                <a:solidFill>
                  <a:srgbClr val="000000"/>
                </a:solidFill>
                <a:latin typeface="Arial"/>
                <a:ea typeface="Segoe UI"/>
                <a:cs typeface="Arial"/>
              </a:rPr>
              <a:t>Talk to your partner:</a:t>
            </a:r>
            <a:r>
              <a:rPr lang="en-GB" b="0" i="0">
                <a:solidFill>
                  <a:srgbClr val="000000"/>
                </a:solidFill>
                <a:latin typeface="Arial"/>
                <a:ea typeface="Segoe UI"/>
                <a:cs typeface="Arial"/>
              </a:rPr>
              <a:t>​</a:t>
            </a:r>
          </a:p>
          <a:p>
            <a:endParaRPr lang="en-GB" sz="800">
              <a:latin typeface="Arial"/>
              <a:ea typeface="+mn-lt"/>
              <a:cs typeface="Arial"/>
            </a:endParaRPr>
          </a:p>
          <a:p>
            <a:r>
              <a:rPr lang="en-GB">
                <a:latin typeface="Arial"/>
                <a:ea typeface="+mn-lt"/>
                <a:cs typeface="Arial"/>
              </a:rPr>
              <a:t>Why is it important to know whether content is AI-generated when making decisions about voting? What risks could arise if we don’t check?</a:t>
            </a:r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8DEB7E2-4CD9-2CF7-3802-2F6C5EAC91BD}"/>
              </a:ext>
            </a:extLst>
          </p:cNvPr>
          <p:cNvSpPr txBox="1"/>
          <p:nvPr/>
        </p:nvSpPr>
        <p:spPr>
          <a:xfrm>
            <a:off x="1625651" y="5306276"/>
            <a:ext cx="6397903" cy="14619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>
                <a:solidFill>
                  <a:srgbClr val="000000"/>
                </a:solidFill>
                <a:latin typeface="Arial"/>
                <a:ea typeface="Segoe UI"/>
                <a:cs typeface="Arial"/>
              </a:rPr>
              <a:t>Idea for Action</a:t>
            </a:r>
            <a:r>
              <a:rPr lang="en-GB" b="1" i="0" u="none" strike="noStrike" baseline="0">
                <a:solidFill>
                  <a:srgbClr val="000000"/>
                </a:solidFill>
                <a:latin typeface="Arial"/>
                <a:ea typeface="Segoe UI"/>
                <a:cs typeface="Arial"/>
              </a:rPr>
              <a:t>:</a:t>
            </a:r>
            <a:endParaRPr lang="en-GB">
              <a:solidFill>
                <a:srgbClr val="000000"/>
              </a:solidFill>
              <a:latin typeface="Arial"/>
              <a:ea typeface="Segoe UI"/>
              <a:cs typeface="Arial"/>
            </a:endParaRPr>
          </a:p>
          <a:p>
            <a:endParaRPr lang="en-GB">
              <a:solidFill>
                <a:srgbClr val="000000"/>
              </a:solidFill>
              <a:latin typeface="Arial"/>
              <a:ea typeface="Segoe UI"/>
              <a:cs typeface="Arial"/>
            </a:endParaRPr>
          </a:p>
          <a:p>
            <a:r>
              <a:rPr lang="en-GB">
                <a:solidFill>
                  <a:srgbClr val="000000"/>
                </a:solidFill>
                <a:latin typeface="Arial"/>
                <a:ea typeface="Segoe UI"/>
                <a:cs typeface="Arial"/>
              </a:rPr>
              <a:t>Write one quick rule for yourself: how will you check if content is trustworthy before using it to make a decision?</a:t>
            </a:r>
            <a:r>
              <a:rPr lang="en-GB" b="0" i="0">
                <a:solidFill>
                  <a:srgbClr val="000000"/>
                </a:solidFill>
                <a:latin typeface="Arial"/>
                <a:ea typeface="Segoe UI"/>
                <a:cs typeface="Arial"/>
              </a:rPr>
              <a:t>​</a:t>
            </a:r>
            <a:endParaRPr lang="en-GB">
              <a:solidFill>
                <a:srgbClr val="000000"/>
              </a:solidFill>
              <a:latin typeface="Aptos" panose="020B0004020202020204"/>
              <a:cs typeface="Arial"/>
            </a:endParaRPr>
          </a:p>
          <a:p>
            <a:pPr algn="ctr"/>
            <a:endParaRPr lang="en-GB" sz="1700">
              <a:latin typeface="Arial"/>
              <a:cs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ABE6976-5E5A-70DA-43C2-71B389096735}"/>
              </a:ext>
            </a:extLst>
          </p:cNvPr>
          <p:cNvSpPr/>
          <p:nvPr/>
        </p:nvSpPr>
        <p:spPr>
          <a:xfrm>
            <a:off x="7880582" y="1059440"/>
            <a:ext cx="3707639" cy="55823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Graphic 10" descr="Bullseye with solid fill">
            <a:extLst>
              <a:ext uri="{FF2B5EF4-FFF2-40B4-BE49-F238E27FC236}">
                <a16:creationId xmlns:a16="http://schemas.microsoft.com/office/drawing/2014/main" id="{BE9D03E9-B44F-D088-267C-3E8D0C30C9D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29096" y="5520459"/>
            <a:ext cx="914400" cy="914400"/>
          </a:xfrm>
          <a:prstGeom prst="rect">
            <a:avLst/>
          </a:prstGeom>
        </p:spPr>
      </p:pic>
      <p:pic>
        <p:nvPicPr>
          <p:cNvPr id="5" name="Picture 4" descr="A group of people standing in a line&#10;&#10;AI-generated content may be incorrect.">
            <a:extLst>
              <a:ext uri="{FF2B5EF4-FFF2-40B4-BE49-F238E27FC236}">
                <a16:creationId xmlns:a16="http://schemas.microsoft.com/office/drawing/2014/main" id="{26376A50-3B47-E333-BA2F-8AA14A4D1535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 l="-658" t="112" r="-261" b="8281"/>
          <a:stretch>
            <a:fillRect/>
          </a:stretch>
        </p:blipFill>
        <p:spPr>
          <a:xfrm>
            <a:off x="8006333" y="1198241"/>
            <a:ext cx="3483992" cy="5350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492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8016A5-05B5-B143-9511-3810292F6C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62116A4-8D2C-B98D-F364-EAACE9781F3B}"/>
              </a:ext>
            </a:extLst>
          </p:cNvPr>
          <p:cNvSpPr/>
          <p:nvPr/>
        </p:nvSpPr>
        <p:spPr>
          <a:xfrm>
            <a:off x="3113" y="-1208"/>
            <a:ext cx="12190404" cy="6878000"/>
          </a:xfrm>
          <a:prstGeom prst="rect">
            <a:avLst/>
          </a:prstGeom>
          <a:gradFill flip="none" rotWithShape="1">
            <a:gsLst>
              <a:gs pos="0">
                <a:srgbClr val="FFF14F"/>
              </a:gs>
              <a:gs pos="41000">
                <a:srgbClr val="4FC5B9"/>
              </a:gs>
              <a:gs pos="66000">
                <a:srgbClr val="4FC5B9"/>
              </a:gs>
              <a:gs pos="100000">
                <a:srgbClr val="FFF14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4921D22-604E-DAEF-FEFF-9CE438A21D0A}"/>
              </a:ext>
            </a:extLst>
          </p:cNvPr>
          <p:cNvSpPr/>
          <p:nvPr/>
        </p:nvSpPr>
        <p:spPr>
          <a:xfrm>
            <a:off x="580165" y="2473708"/>
            <a:ext cx="11004390" cy="27466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D494660-C0EF-103D-D614-815EAC02D6D6}"/>
              </a:ext>
            </a:extLst>
          </p:cNvPr>
          <p:cNvSpPr/>
          <p:nvPr/>
        </p:nvSpPr>
        <p:spPr>
          <a:xfrm>
            <a:off x="582414" y="5310041"/>
            <a:ext cx="11019399" cy="13404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B855E4D-C083-C54A-E8B2-29EEEDA51919}"/>
              </a:ext>
            </a:extLst>
          </p:cNvPr>
          <p:cNvSpPr/>
          <p:nvPr/>
        </p:nvSpPr>
        <p:spPr>
          <a:xfrm>
            <a:off x="580334" y="1056538"/>
            <a:ext cx="11019399" cy="13404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colorful star with a black background&#10;&#10;AI-generated content may be incorrect.">
            <a:extLst>
              <a:ext uri="{FF2B5EF4-FFF2-40B4-BE49-F238E27FC236}">
                <a16:creationId xmlns:a16="http://schemas.microsoft.com/office/drawing/2014/main" id="{D0C59444-D4E6-57DD-3DFF-F86E3338FA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6921" y="87814"/>
            <a:ext cx="935567" cy="1019175"/>
          </a:xfrm>
          <a:prstGeom prst="rect">
            <a:avLst/>
          </a:prstGeom>
        </p:spPr>
      </p:pic>
      <p:pic>
        <p:nvPicPr>
          <p:cNvPr id="13" name="Picture 12" descr="A white line drawing of a ballot box&#10;&#10;AI-generated content may be incorrect.">
            <a:extLst>
              <a:ext uri="{FF2B5EF4-FFF2-40B4-BE49-F238E27FC236}">
                <a16:creationId xmlns:a16="http://schemas.microsoft.com/office/drawing/2014/main" id="{838DDF97-6C15-F64D-D68E-EB773416903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4199" t="667" r="54448" b="52667"/>
          <a:stretch>
            <a:fillRect/>
          </a:stretch>
        </p:blipFill>
        <p:spPr>
          <a:xfrm>
            <a:off x="241431" y="47072"/>
            <a:ext cx="762602" cy="992647"/>
          </a:xfrm>
          <a:prstGeom prst="rect">
            <a:avLst/>
          </a:prstGeom>
        </p:spPr>
      </p:pic>
      <p:sp>
        <p:nvSpPr>
          <p:cNvPr id="17" name="Title 3">
            <a:extLst>
              <a:ext uri="{FF2B5EF4-FFF2-40B4-BE49-F238E27FC236}">
                <a16:creationId xmlns:a16="http://schemas.microsoft.com/office/drawing/2014/main" id="{D6571A72-E2B5-3E33-C1FA-B5D8070EA3EA}"/>
              </a:ext>
            </a:extLst>
          </p:cNvPr>
          <p:cNvSpPr>
            <a:spLocks noGrp="1"/>
          </p:cNvSpPr>
          <p:nvPr/>
        </p:nvSpPr>
        <p:spPr>
          <a:xfrm>
            <a:off x="-16245" y="2517"/>
            <a:ext cx="12210870" cy="1054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rgbClr val="E60073"/>
                </a:solidFill>
                <a:latin typeface="Poppins SemiBold" panose="00000700000000000000" pitchFamily="2" charset="0"/>
                <a:ea typeface="+mj-ea"/>
                <a:cs typeface="Poppins SemiBold" panose="00000700000000000000" pitchFamily="2" charset="0"/>
              </a:defRPr>
            </a:lvl1pPr>
          </a:lstStyle>
          <a:p>
            <a:pPr algn="ctr"/>
            <a:endParaRPr lang="en-GB" sz="3600">
              <a:solidFill>
                <a:srgbClr val="000000"/>
              </a:solidFill>
            </a:endParaRP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4636D9F7-BFC3-76C4-ACA8-B30437F8E957}"/>
              </a:ext>
            </a:extLst>
          </p:cNvPr>
          <p:cNvSpPr>
            <a:spLocks noGrp="1"/>
          </p:cNvSpPr>
          <p:nvPr/>
        </p:nvSpPr>
        <p:spPr>
          <a:xfrm>
            <a:off x="1102175" y="2517"/>
            <a:ext cx="10994128" cy="1091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GB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rgbClr val="E60073"/>
                </a:solidFill>
                <a:latin typeface="Poppins SemiBold" panose="00000700000000000000" pitchFamily="2" charset="0"/>
                <a:ea typeface="+mj-ea"/>
                <a:cs typeface="Poppins SemiBold" panose="000007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>
                <a:solidFill>
                  <a:srgbClr val="000000"/>
                </a:solidFill>
                <a:latin typeface="Poppins SemiBold"/>
                <a:cs typeface="Poppins SemiBold"/>
              </a:rPr>
              <a:t>Spark Activity 5: You, Me And Them</a:t>
            </a:r>
            <a:endParaRPr lang="en-US" sz="2800">
              <a:solidFill>
                <a:srgbClr val="000000"/>
              </a:solidFill>
              <a:latin typeface="Poppins SemiBold"/>
              <a:cs typeface="Poppins SemiBold"/>
            </a:endParaRPr>
          </a:p>
          <a:p>
            <a:r>
              <a:rPr lang="en-GB" i="1">
                <a:solidFill>
                  <a:srgbClr val="000000"/>
                </a:solidFill>
                <a:latin typeface="Poppins SemiBold"/>
                <a:cs typeface="Poppins SemiBold"/>
              </a:rPr>
              <a:t>Who can fight mis/disinformation?</a:t>
            </a:r>
            <a:endParaRPr lang="en-GB">
              <a:solidFill>
                <a:srgbClr val="000000"/>
              </a:solidFill>
              <a:latin typeface="Poppins SemiBold"/>
              <a:cs typeface="Poppins SemiBold"/>
            </a:endParaRPr>
          </a:p>
        </p:txBody>
      </p:sp>
      <p:pic>
        <p:nvPicPr>
          <p:cNvPr id="9" name="Graphic 8" descr="Thought bubble with solid fill">
            <a:extLst>
              <a:ext uri="{FF2B5EF4-FFF2-40B4-BE49-F238E27FC236}">
                <a16:creationId xmlns:a16="http://schemas.microsoft.com/office/drawing/2014/main" id="{3486D1B7-6818-E485-F263-B757E0D7A1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5414" y="1277878"/>
            <a:ext cx="914400" cy="914400"/>
          </a:xfrm>
          <a:prstGeom prst="rect">
            <a:avLst/>
          </a:prstGeom>
        </p:spPr>
      </p:pic>
      <p:pic>
        <p:nvPicPr>
          <p:cNvPr id="6" name="Graphic 5" descr="Speech with solid fill">
            <a:extLst>
              <a:ext uri="{FF2B5EF4-FFF2-40B4-BE49-F238E27FC236}">
                <a16:creationId xmlns:a16="http://schemas.microsoft.com/office/drawing/2014/main" id="{2394F020-ED2B-2108-27E6-C707DC0F53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725388" y="2976675"/>
            <a:ext cx="916857" cy="9144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22EEF80-B19F-D5F4-70EE-3A303F0867EC}"/>
              </a:ext>
            </a:extLst>
          </p:cNvPr>
          <p:cNvSpPr txBox="1"/>
          <p:nvPr/>
        </p:nvSpPr>
        <p:spPr>
          <a:xfrm>
            <a:off x="1638844" y="1055461"/>
            <a:ext cx="6424699" cy="141577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>
                <a:latin typeface="Arial"/>
                <a:cs typeface="Arial"/>
              </a:rPr>
              <a:t>Think to yourself:</a:t>
            </a:r>
          </a:p>
          <a:p>
            <a:r>
              <a:rPr lang="en-GB" sz="1600" i="1">
                <a:latin typeface="Arial"/>
                <a:ea typeface="+mn-lt"/>
                <a:cs typeface="+mn-lt"/>
              </a:rPr>
              <a:t>Misinformation is false or inaccurate information</a:t>
            </a:r>
            <a:r>
              <a:rPr lang="en-GB" sz="1600" b="1" i="1">
                <a:latin typeface="Arial"/>
                <a:ea typeface="+mn-lt"/>
                <a:cs typeface="+mn-lt"/>
              </a:rPr>
              <a:t> shared in good faith</a:t>
            </a:r>
            <a:r>
              <a:rPr lang="en-GB" sz="1600" i="1">
                <a:latin typeface="Arial"/>
                <a:ea typeface="+mn-lt"/>
                <a:cs typeface="+mn-lt"/>
              </a:rPr>
              <a:t>, without intent to deceive. Disinformation is false or inaccurate information </a:t>
            </a:r>
            <a:r>
              <a:rPr lang="en-GB" sz="1600" b="1" i="1">
                <a:latin typeface="Arial"/>
                <a:ea typeface="+mn-lt"/>
                <a:cs typeface="+mn-lt"/>
              </a:rPr>
              <a:t>shared with intent to deceive</a:t>
            </a:r>
            <a:r>
              <a:rPr lang="en-GB" sz="1600" i="1">
                <a:latin typeface="Arial"/>
                <a:ea typeface="+mn-lt"/>
                <a:cs typeface="+mn-lt"/>
              </a:rPr>
              <a:t>.</a:t>
            </a:r>
            <a:r>
              <a:rPr lang="en-GB" sz="1600">
                <a:latin typeface="Arial"/>
                <a:ea typeface="+mn-lt"/>
                <a:cs typeface="+mn-lt"/>
              </a:rPr>
              <a:t> </a:t>
            </a:r>
          </a:p>
          <a:p>
            <a:r>
              <a:rPr lang="en-GB">
                <a:latin typeface="Arial"/>
                <a:ea typeface="+mn-lt"/>
                <a:cs typeface="+mn-lt"/>
              </a:rPr>
              <a:t>What could go wrong if mis/disinformation spreads?</a:t>
            </a:r>
            <a:endParaRPr lang="en-GB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414C9B4-5D11-16EE-C52A-20819E54818C}"/>
              </a:ext>
            </a:extLst>
          </p:cNvPr>
          <p:cNvSpPr txBox="1"/>
          <p:nvPr/>
        </p:nvSpPr>
        <p:spPr>
          <a:xfrm>
            <a:off x="1625651" y="2500513"/>
            <a:ext cx="6397903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i="0" u="none" strike="noStrike" baseline="0">
                <a:solidFill>
                  <a:srgbClr val="000000"/>
                </a:solidFill>
                <a:latin typeface="Arial"/>
                <a:ea typeface="Segoe UI"/>
                <a:cs typeface="Arial"/>
              </a:rPr>
              <a:t>Talk to your </a:t>
            </a:r>
            <a:r>
              <a:rPr lang="en-GB" b="1">
                <a:solidFill>
                  <a:srgbClr val="000000"/>
                </a:solidFill>
                <a:latin typeface="Arial"/>
                <a:ea typeface="Segoe UI"/>
                <a:cs typeface="Arial"/>
              </a:rPr>
              <a:t>partner or group</a:t>
            </a:r>
            <a:r>
              <a:rPr lang="en-GB" b="1" i="0" u="none" strike="noStrike" baseline="0">
                <a:solidFill>
                  <a:srgbClr val="000000"/>
                </a:solidFill>
                <a:latin typeface="Arial"/>
                <a:ea typeface="Segoe UI"/>
                <a:cs typeface="Arial"/>
              </a:rPr>
              <a:t>:</a:t>
            </a:r>
            <a:r>
              <a:rPr lang="en-GB" b="0" i="0">
                <a:solidFill>
                  <a:srgbClr val="000000"/>
                </a:solidFill>
                <a:latin typeface="Arial"/>
                <a:ea typeface="Segoe UI"/>
                <a:cs typeface="Arial"/>
              </a:rPr>
              <a:t>​</a:t>
            </a:r>
            <a:br>
              <a:rPr lang="en-GB">
                <a:solidFill>
                  <a:srgbClr val="000000"/>
                </a:solidFill>
                <a:latin typeface="Arial"/>
                <a:ea typeface="Segoe UI"/>
                <a:cs typeface="Arial"/>
              </a:rPr>
            </a:br>
            <a:endParaRPr lang="en-GB" b="0" i="0">
              <a:solidFill>
                <a:srgbClr val="000000"/>
              </a:solidFill>
              <a:latin typeface="Arial"/>
              <a:ea typeface="Segoe UI"/>
              <a:cs typeface="Arial"/>
            </a:endParaRPr>
          </a:p>
          <a:p>
            <a:r>
              <a:rPr lang="en-GB">
                <a:latin typeface="Arial"/>
                <a:ea typeface="+mn-lt"/>
                <a:cs typeface="Arial"/>
              </a:rPr>
              <a:t>Different groups (such as government, technology companies, media organisations, and individuals) can all play a role in making sure information is reliable.  </a:t>
            </a:r>
            <a:br>
              <a:rPr lang="en-GB">
                <a:latin typeface="Arial"/>
                <a:ea typeface="+mn-lt"/>
                <a:cs typeface="Arial"/>
              </a:rPr>
            </a:br>
            <a:br>
              <a:rPr lang="en-GB">
                <a:latin typeface="Arial"/>
                <a:ea typeface="+mn-lt"/>
                <a:cs typeface="Arial"/>
              </a:rPr>
            </a:br>
            <a:r>
              <a:rPr lang="en-GB">
                <a:latin typeface="Arial"/>
                <a:ea typeface="+mn-lt"/>
                <a:cs typeface="Arial"/>
              </a:rPr>
              <a:t>What actions could each group take to help reduce misinformation and disinformation? Are there any challenges or limitations for each group?</a:t>
            </a:r>
            <a:endParaRPr lang="en-GB">
              <a:latin typeface="Aptos"/>
              <a:ea typeface="+mn-lt"/>
              <a:cs typeface="Arial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D01B07A-0360-C0F5-D148-ACCF50195777}"/>
              </a:ext>
            </a:extLst>
          </p:cNvPr>
          <p:cNvSpPr txBox="1"/>
          <p:nvPr/>
        </p:nvSpPr>
        <p:spPr>
          <a:xfrm>
            <a:off x="1625651" y="5306276"/>
            <a:ext cx="6397903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>
                <a:solidFill>
                  <a:srgbClr val="000000"/>
                </a:solidFill>
                <a:latin typeface="Arial"/>
                <a:ea typeface="Segoe UI"/>
                <a:cs typeface="Arial"/>
              </a:rPr>
              <a:t>Idea for Action</a:t>
            </a:r>
            <a:r>
              <a:rPr lang="en-GB" b="1" i="0" u="none" strike="noStrike" baseline="0">
                <a:solidFill>
                  <a:srgbClr val="000000"/>
                </a:solidFill>
                <a:latin typeface="Arial"/>
                <a:ea typeface="Segoe UI"/>
                <a:cs typeface="Arial"/>
              </a:rPr>
              <a:t>:</a:t>
            </a:r>
            <a:r>
              <a:rPr lang="en-GB" b="0" i="0">
                <a:solidFill>
                  <a:srgbClr val="000000"/>
                </a:solidFill>
                <a:latin typeface="Arial"/>
                <a:ea typeface="Segoe UI"/>
                <a:cs typeface="Arial"/>
              </a:rPr>
              <a:t>​</a:t>
            </a:r>
            <a:endParaRPr lang="en-GB">
              <a:solidFill>
                <a:srgbClr val="000000"/>
              </a:solidFill>
              <a:latin typeface="Arial"/>
              <a:cs typeface="Arial"/>
            </a:endParaRPr>
          </a:p>
          <a:p>
            <a:endParaRPr lang="en-GB">
              <a:latin typeface="Arial"/>
              <a:cs typeface="Arial"/>
            </a:endParaRPr>
          </a:p>
          <a:p>
            <a:r>
              <a:rPr lang="en-GB">
                <a:latin typeface="Arial"/>
                <a:cs typeface="Arial"/>
              </a:rPr>
              <a:t>Write one action you could take today to stop the spread of false information.</a:t>
            </a:r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91EB13-9DC6-6C19-3B7A-EB1EF07B1B49}"/>
              </a:ext>
            </a:extLst>
          </p:cNvPr>
          <p:cNvSpPr/>
          <p:nvPr/>
        </p:nvSpPr>
        <p:spPr>
          <a:xfrm>
            <a:off x="8044108" y="1059440"/>
            <a:ext cx="3568176" cy="5576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FFC1F0-6709-C00F-49BA-1C16BC3521C8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65323" t="-152" r="597" b="1442"/>
          <a:stretch>
            <a:fillRect/>
          </a:stretch>
        </p:blipFill>
        <p:spPr>
          <a:xfrm>
            <a:off x="8168856" y="1180936"/>
            <a:ext cx="3297282" cy="5344995"/>
          </a:xfrm>
          <a:prstGeom prst="rect">
            <a:avLst/>
          </a:prstGeom>
        </p:spPr>
      </p:pic>
      <p:pic>
        <p:nvPicPr>
          <p:cNvPr id="11" name="Graphic 10" descr="Bullseye with solid fill">
            <a:extLst>
              <a:ext uri="{FF2B5EF4-FFF2-40B4-BE49-F238E27FC236}">
                <a16:creationId xmlns:a16="http://schemas.microsoft.com/office/drawing/2014/main" id="{BBE2E463-DF32-EDCB-CF89-7B1B8BC3CE6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29096" y="5520459"/>
            <a:ext cx="914400" cy="914400"/>
          </a:xfrm>
          <a:prstGeom prst="rect">
            <a:avLst/>
          </a:prstGeom>
        </p:spPr>
      </p:pic>
      <p:pic>
        <p:nvPicPr>
          <p:cNvPr id="10" name="Graphic 9" descr="Users with solid fill">
            <a:extLst>
              <a:ext uri="{FF2B5EF4-FFF2-40B4-BE49-F238E27FC236}">
                <a16:creationId xmlns:a16="http://schemas.microsoft.com/office/drawing/2014/main" id="{A07BD940-26D0-B145-27DA-3D65FE72C9A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41080" y="361499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975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2BFF5E-D779-3AEE-8BFB-47C8247832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D7737176-666E-DDFE-6409-39D0BD526B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502" y="-12700"/>
            <a:ext cx="12212304" cy="6870700"/>
          </a:xfrm>
          <a:prstGeom prst="rect">
            <a:avLst/>
          </a:prstGeom>
        </p:spPr>
      </p:pic>
      <p:sp>
        <p:nvSpPr>
          <p:cNvPr id="36" name="Title 3">
            <a:extLst>
              <a:ext uri="{FF2B5EF4-FFF2-40B4-BE49-F238E27FC236}">
                <a16:creationId xmlns:a16="http://schemas.microsoft.com/office/drawing/2014/main" id="{C653434D-6FE1-B4EA-F2F3-86C5D8B2A56A}"/>
              </a:ext>
            </a:extLst>
          </p:cNvPr>
          <p:cNvSpPr>
            <a:spLocks noGrp="1"/>
          </p:cNvSpPr>
          <p:nvPr/>
        </p:nvSpPr>
        <p:spPr>
          <a:xfrm>
            <a:off x="1102175" y="2517"/>
            <a:ext cx="10994128" cy="1091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GB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rgbClr val="E60073"/>
                </a:solidFill>
                <a:latin typeface="Poppins SemiBold" panose="00000700000000000000" pitchFamily="2" charset="0"/>
                <a:ea typeface="+mj-ea"/>
                <a:cs typeface="Poppins SemiBold" panose="000007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>
                <a:solidFill>
                  <a:srgbClr val="000000"/>
                </a:solidFill>
                <a:latin typeface="Poppins SemiBold"/>
                <a:cs typeface="Poppins SemiBold"/>
              </a:rPr>
              <a:t>After The Session</a:t>
            </a:r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B4D00BC-B43F-A200-3C1A-A579773D79E9}"/>
              </a:ext>
            </a:extLst>
          </p:cNvPr>
          <p:cNvSpPr/>
          <p:nvPr/>
        </p:nvSpPr>
        <p:spPr>
          <a:xfrm>
            <a:off x="331036" y="1278213"/>
            <a:ext cx="3432295" cy="53216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0889F2-E723-2A1F-6610-813F02712BA0}"/>
              </a:ext>
            </a:extLst>
          </p:cNvPr>
          <p:cNvSpPr/>
          <p:nvPr/>
        </p:nvSpPr>
        <p:spPr>
          <a:xfrm>
            <a:off x="8341326" y="1275429"/>
            <a:ext cx="3532121" cy="533383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FE95AA-0347-6D6B-D2A2-1B9D282ED7EA}"/>
              </a:ext>
            </a:extLst>
          </p:cNvPr>
          <p:cNvSpPr/>
          <p:nvPr/>
        </p:nvSpPr>
        <p:spPr>
          <a:xfrm>
            <a:off x="4299497" y="1274750"/>
            <a:ext cx="3598731" cy="533445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itle 3">
            <a:extLst>
              <a:ext uri="{FF2B5EF4-FFF2-40B4-BE49-F238E27FC236}">
                <a16:creationId xmlns:a16="http://schemas.microsoft.com/office/drawing/2014/main" id="{8A54B0D1-7444-B576-9B4C-A32CB348AB25}"/>
              </a:ext>
            </a:extLst>
          </p:cNvPr>
          <p:cNvSpPr>
            <a:spLocks noGrp="1"/>
          </p:cNvSpPr>
          <p:nvPr/>
        </p:nvSpPr>
        <p:spPr>
          <a:xfrm>
            <a:off x="1477342" y="4520371"/>
            <a:ext cx="1026848" cy="4761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bg1"/>
                </a:solidFill>
                <a:latin typeface="Poppins SemiBold" panose="00000700000000000000" pitchFamily="2" charset="0"/>
                <a:ea typeface="+mj-ea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en-GB" sz="1100">
                <a:latin typeface="Poppins SemiBold"/>
                <a:cs typeface="Poppins SemiBold"/>
              </a:rPr>
              <a:t>RE</a:t>
            </a:r>
            <a:endParaRPr lang="en-GB" sz="1100"/>
          </a:p>
        </p:txBody>
      </p:sp>
      <p:pic>
        <p:nvPicPr>
          <p:cNvPr id="9" name="Picture 8" descr="A colorful star with a black background&#10;&#10;AI-generated content may be incorrect.">
            <a:extLst>
              <a:ext uri="{FF2B5EF4-FFF2-40B4-BE49-F238E27FC236}">
                <a16:creationId xmlns:a16="http://schemas.microsoft.com/office/drawing/2014/main" id="{E98D2EA3-E3A4-3286-6402-018B495208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6921" y="87814"/>
            <a:ext cx="935567" cy="1019175"/>
          </a:xfrm>
          <a:prstGeom prst="rect">
            <a:avLst/>
          </a:prstGeom>
        </p:spPr>
      </p:pic>
      <p:pic>
        <p:nvPicPr>
          <p:cNvPr id="21" name="Graphic 20" descr="Online Network with solid fill">
            <a:extLst>
              <a:ext uri="{FF2B5EF4-FFF2-40B4-BE49-F238E27FC236}">
                <a16:creationId xmlns:a16="http://schemas.microsoft.com/office/drawing/2014/main" id="{EFE92B28-76E4-C8F6-18B7-E1A32CED50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021233" y="3435350"/>
            <a:ext cx="2171700" cy="2260600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45A30B3-45C9-14F5-46F2-F1851CBC2A4F}"/>
              </a:ext>
            </a:extLst>
          </p:cNvPr>
          <p:cNvSpPr/>
          <p:nvPr/>
        </p:nvSpPr>
        <p:spPr>
          <a:xfrm>
            <a:off x="4597191" y="1489840"/>
            <a:ext cx="2992396" cy="557242"/>
          </a:xfrm>
          <a:prstGeom prst="roundRect">
            <a:avLst/>
          </a:prstGeom>
          <a:solidFill>
            <a:srgbClr val="FFE8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b="1">
                <a:solidFill>
                  <a:schemeClr val="tx1"/>
                </a:solidFill>
                <a:latin typeface="Poppins SemiBold"/>
                <a:cs typeface="Arial"/>
              </a:rPr>
              <a:t>Want More Resources?</a:t>
            </a:r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C5035D0-1EE2-A30F-B0EE-A02080376A66}"/>
              </a:ext>
            </a:extLst>
          </p:cNvPr>
          <p:cNvSpPr/>
          <p:nvPr/>
        </p:nvSpPr>
        <p:spPr>
          <a:xfrm>
            <a:off x="564777" y="1489171"/>
            <a:ext cx="2979481" cy="557242"/>
          </a:xfrm>
          <a:prstGeom prst="roundRect">
            <a:avLst/>
          </a:prstGeom>
          <a:solidFill>
            <a:srgbClr val="FFE8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b="1">
                <a:solidFill>
                  <a:srgbClr val="000000"/>
                </a:solidFill>
                <a:latin typeface="Poppins SemiBold"/>
                <a:cs typeface="Arial"/>
              </a:rPr>
              <a:t>Your Thoughts...</a:t>
            </a:r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255C498-A9D0-F7F0-F914-79C1F71F6D30}"/>
              </a:ext>
            </a:extLst>
          </p:cNvPr>
          <p:cNvSpPr/>
          <p:nvPr/>
        </p:nvSpPr>
        <p:spPr>
          <a:xfrm>
            <a:off x="8584732" y="1489840"/>
            <a:ext cx="2992396" cy="557242"/>
          </a:xfrm>
          <a:prstGeom prst="roundRect">
            <a:avLst/>
          </a:prstGeom>
          <a:solidFill>
            <a:srgbClr val="FFE8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b="1">
                <a:solidFill>
                  <a:schemeClr val="tx1"/>
                </a:solidFill>
                <a:latin typeface="Poppins SemiBold"/>
                <a:cs typeface="Arial"/>
              </a:rPr>
              <a:t>Tag Us!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9C0542-22BC-F19B-4A3D-9B65A8A6956D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-967" t="-857" r="2823" b="3989"/>
          <a:stretch>
            <a:fillRect/>
          </a:stretch>
        </p:blipFill>
        <p:spPr>
          <a:xfrm>
            <a:off x="1013381" y="3675392"/>
            <a:ext cx="2015594" cy="2072727"/>
          </a:xfrm>
          <a:prstGeom prst="rect">
            <a:avLst/>
          </a:prstGeom>
        </p:spPr>
      </p:pic>
      <p:pic>
        <p:nvPicPr>
          <p:cNvPr id="11" name="Picture 10" descr="A screenshot of a website&#10;&#10;AI-generated content may be incorrect.">
            <a:extLst>
              <a:ext uri="{FF2B5EF4-FFF2-40B4-BE49-F238E27FC236}">
                <a16:creationId xmlns:a16="http://schemas.microsoft.com/office/drawing/2014/main" id="{37F3C7C6-4614-9D2C-7C7E-7086DB5AE176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10092" r="463" b="14220"/>
          <a:stretch>
            <a:fillRect/>
          </a:stretch>
        </p:blipFill>
        <p:spPr>
          <a:xfrm>
            <a:off x="4965130" y="2287920"/>
            <a:ext cx="2276551" cy="1750448"/>
          </a:xfrm>
          <a:prstGeom prst="rect">
            <a:avLst/>
          </a:prstGeom>
        </p:spPr>
      </p:pic>
      <p:sp>
        <p:nvSpPr>
          <p:cNvPr id="13" name="Title 3">
            <a:extLst>
              <a:ext uri="{FF2B5EF4-FFF2-40B4-BE49-F238E27FC236}">
                <a16:creationId xmlns:a16="http://schemas.microsoft.com/office/drawing/2014/main" id="{68E2126E-CA85-F417-877B-C4F6F2FDD79A}"/>
              </a:ext>
            </a:extLst>
          </p:cNvPr>
          <p:cNvSpPr>
            <a:spLocks noGrp="1"/>
          </p:cNvSpPr>
          <p:nvPr/>
        </p:nvSpPr>
        <p:spPr>
          <a:xfrm>
            <a:off x="573527" y="5947006"/>
            <a:ext cx="1026848" cy="4761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GB"/>
            </a:defPPr>
            <a:lvl1pPr marL="0"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bg1"/>
                </a:solidFill>
                <a:latin typeface="Poppins SemiBold" panose="00000700000000000000" pitchFamily="2" charset="0"/>
                <a:ea typeface="+mj-ea"/>
                <a:cs typeface="Poppins SemiBold" panose="000007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100">
                <a:latin typeface="Poppins SemiBold"/>
                <a:cs typeface="Poppins SemiBold"/>
              </a:rPr>
              <a:t>Citizenship</a:t>
            </a:r>
            <a:endParaRPr lang="en-US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3E91FA39-CF41-D143-CC84-8BE9094E4B82}"/>
              </a:ext>
            </a:extLst>
          </p:cNvPr>
          <p:cNvSpPr>
            <a:spLocks noGrp="1"/>
          </p:cNvSpPr>
          <p:nvPr/>
        </p:nvSpPr>
        <p:spPr>
          <a:xfrm>
            <a:off x="2027676" y="5885622"/>
            <a:ext cx="1026848" cy="4761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GB"/>
            </a:defPPr>
            <a:lvl1pPr marL="0"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bg1"/>
                </a:solidFill>
                <a:latin typeface="Poppins SemiBold" panose="00000700000000000000" pitchFamily="2" charset="0"/>
                <a:ea typeface="+mj-ea"/>
                <a:cs typeface="Poppins SemiBold" panose="000007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100">
                <a:latin typeface="Poppins SemiBold"/>
                <a:cs typeface="Poppins SemiBold"/>
              </a:rPr>
              <a:t>PSHE</a:t>
            </a:r>
            <a:endParaRPr lang="en-US"/>
          </a:p>
        </p:txBody>
      </p:sp>
      <p:sp>
        <p:nvSpPr>
          <p:cNvPr id="23" name="TextBox 16">
            <a:extLst>
              <a:ext uri="{FF2B5EF4-FFF2-40B4-BE49-F238E27FC236}">
                <a16:creationId xmlns:a16="http://schemas.microsoft.com/office/drawing/2014/main" id="{43C46400-3D6B-0528-2647-CE4401D63742}"/>
              </a:ext>
            </a:extLst>
          </p:cNvPr>
          <p:cNvSpPr txBox="1"/>
          <p:nvPr/>
        </p:nvSpPr>
        <p:spPr>
          <a:xfrm>
            <a:off x="4301786" y="4806351"/>
            <a:ext cx="3591983" cy="83099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>
                <a:latin typeface="Arial"/>
                <a:cs typeface="Arial"/>
              </a:rPr>
              <a:t>We have a library of over 100 </a:t>
            </a:r>
            <a:r>
              <a:rPr lang="en-GB" sz="1600" b="1">
                <a:latin typeface="Arial"/>
                <a:cs typeface="Arial"/>
              </a:rPr>
              <a:t>free</a:t>
            </a:r>
            <a:r>
              <a:rPr lang="en-GB" sz="1600">
                <a:latin typeface="Arial"/>
                <a:cs typeface="Arial"/>
              </a:rPr>
              <a:t> resources available for you to download right now. Sign up here:</a:t>
            </a:r>
            <a:endParaRPr lang="en-GB" sz="1400">
              <a:latin typeface="Poppins SemiBold"/>
              <a:cs typeface="Poppins SemiBold"/>
            </a:endParaRPr>
          </a:p>
        </p:txBody>
      </p:sp>
      <p:sp>
        <p:nvSpPr>
          <p:cNvPr id="27" name="TextBox 5">
            <a:extLst>
              <a:ext uri="{FF2B5EF4-FFF2-40B4-BE49-F238E27FC236}">
                <a16:creationId xmlns:a16="http://schemas.microsoft.com/office/drawing/2014/main" id="{3A0D1779-6C65-6DE3-CC70-925FC34745E0}"/>
              </a:ext>
            </a:extLst>
          </p:cNvPr>
          <p:cNvSpPr txBox="1"/>
          <p:nvPr/>
        </p:nvSpPr>
        <p:spPr>
          <a:xfrm>
            <a:off x="426658" y="5802934"/>
            <a:ext cx="3255754" cy="6463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>
                <a:solidFill>
                  <a:srgbClr val="F1613F"/>
                </a:solidFill>
                <a:latin typeface="Poppins SemiBold"/>
                <a:ea typeface="+mn-lt"/>
                <a:cs typeface="+mn-lt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www.surveymonkey.com/r/JSKFS5H</a:t>
            </a:r>
            <a:r>
              <a:rPr lang="en-GB">
                <a:solidFill>
                  <a:srgbClr val="F1613F"/>
                </a:solidFill>
                <a:latin typeface="Poppins SemiBold"/>
                <a:ea typeface="+mn-lt"/>
                <a:cs typeface="+mn-lt"/>
              </a:rPr>
              <a:t> </a:t>
            </a:r>
            <a:endParaRPr lang="en-US">
              <a:solidFill>
                <a:srgbClr val="F1613F"/>
              </a:solidFill>
              <a:latin typeface="Poppins SemiBold"/>
              <a:cs typeface="Poppins SemiBold"/>
            </a:endParaRPr>
          </a:p>
        </p:txBody>
      </p:sp>
      <p:sp>
        <p:nvSpPr>
          <p:cNvPr id="28" name="TextBox 7">
            <a:extLst>
              <a:ext uri="{FF2B5EF4-FFF2-40B4-BE49-F238E27FC236}">
                <a16:creationId xmlns:a16="http://schemas.microsoft.com/office/drawing/2014/main" id="{24863CA8-75E2-2F25-F235-30D3E8AE2433}"/>
              </a:ext>
            </a:extLst>
          </p:cNvPr>
          <p:cNvSpPr txBox="1"/>
          <p:nvPr/>
        </p:nvSpPr>
        <p:spPr>
          <a:xfrm>
            <a:off x="4559710" y="5801032"/>
            <a:ext cx="3072581" cy="6463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800" b="1" u="sng" strike="noStrike" baseline="0">
                <a:solidFill>
                  <a:srgbClr val="E60073"/>
                </a:solidFill>
                <a:latin typeface="Poppins SemiBold"/>
                <a:ea typeface="Segoe UI"/>
                <a:cs typeface="Segoe UI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www.youngcitizens.org/resources</a:t>
            </a:r>
            <a:endParaRPr lang="en-GB"/>
          </a:p>
        </p:txBody>
      </p:sp>
      <p:pic>
        <p:nvPicPr>
          <p:cNvPr id="31" name="Graphic 15" descr="Monitor with solid fill">
            <a:extLst>
              <a:ext uri="{FF2B5EF4-FFF2-40B4-BE49-F238E27FC236}">
                <a16:creationId xmlns:a16="http://schemas.microsoft.com/office/drawing/2014/main" id="{3E65C315-2FAB-B746-1392-BA6819523C2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524375" y="1821392"/>
            <a:ext cx="3124200" cy="314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D626C14-72CF-DCE8-CB98-BDB96D99A4F7}"/>
              </a:ext>
            </a:extLst>
          </p:cNvPr>
          <p:cNvSpPr txBox="1"/>
          <p:nvPr/>
        </p:nvSpPr>
        <p:spPr>
          <a:xfrm>
            <a:off x="8445499" y="5937251"/>
            <a:ext cx="3333751" cy="6674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800" baseline="0">
                <a:solidFill>
                  <a:srgbClr val="4FC5B9"/>
                </a:solidFill>
                <a:latin typeface="Poppins SemiBold"/>
              </a:rPr>
              <a:t>@YoungCitizensUK</a:t>
            </a:r>
            <a:endParaRPr lang="en-GB"/>
          </a:p>
          <a:p>
            <a:pPr algn="ctr"/>
            <a:endParaRPr lang="en-GB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53618B2B-D69B-0EC6-0FF1-3934F689322F}"/>
              </a:ext>
            </a:extLst>
          </p:cNvPr>
          <p:cNvSpPr>
            <a:spLocks noGrp="1"/>
          </p:cNvSpPr>
          <p:nvPr/>
        </p:nvSpPr>
        <p:spPr>
          <a:xfrm>
            <a:off x="460555" y="2029891"/>
            <a:ext cx="3179292" cy="12870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GB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rgbClr val="E60073"/>
                </a:solidFill>
                <a:latin typeface="Poppins SemiBold" panose="00000700000000000000" pitchFamily="2" charset="0"/>
                <a:ea typeface="+mj-ea"/>
                <a:cs typeface="Poppins SemiBold" panose="000007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>
                <a:solidFill>
                  <a:srgbClr val="000000"/>
                </a:solidFill>
                <a:latin typeface="Arial"/>
                <a:cs typeface="Arial"/>
              </a:rPr>
              <a:t>Tell us how you found this resource as a teacher.</a:t>
            </a: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638AE9E1-04E9-65D3-FF66-EF27CD31E104}"/>
              </a:ext>
            </a:extLst>
          </p:cNvPr>
          <p:cNvSpPr/>
          <p:nvPr/>
        </p:nvSpPr>
        <p:spPr>
          <a:xfrm rot="5400000">
            <a:off x="1835789" y="3158194"/>
            <a:ext cx="417881" cy="605367"/>
          </a:xfrm>
          <a:prstGeom prst="chevron">
            <a:avLst/>
          </a:prstGeom>
          <a:solidFill>
            <a:srgbClr val="F1613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3D5573CB-8F4D-FF72-9496-78B3A8F1F08C}"/>
              </a:ext>
            </a:extLst>
          </p:cNvPr>
          <p:cNvSpPr>
            <a:spLocks noGrp="1"/>
          </p:cNvSpPr>
          <p:nvPr/>
        </p:nvSpPr>
        <p:spPr>
          <a:xfrm>
            <a:off x="8442436" y="2067447"/>
            <a:ext cx="3398811" cy="1206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GB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rgbClr val="E60073"/>
                </a:solidFill>
                <a:latin typeface="Poppins SemiBold" panose="00000700000000000000" pitchFamily="2" charset="0"/>
                <a:ea typeface="+mj-ea"/>
                <a:cs typeface="Poppins SemiBold" panose="000007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>
                <a:solidFill>
                  <a:srgbClr val="000000"/>
                </a:solidFill>
                <a:latin typeface="Arial"/>
                <a:cs typeface="Arial"/>
              </a:rPr>
              <a:t>We'd love to hear how you use Young Citizens resources over at Facebook, LinkedIn and Instagram. You can tag us at:</a:t>
            </a:r>
          </a:p>
        </p:txBody>
      </p:sp>
      <p:pic>
        <p:nvPicPr>
          <p:cNvPr id="38" name="Picture 37" descr="A white line drawing of a ballot box&#10;&#10;AI-generated content may be incorrect.">
            <a:extLst>
              <a:ext uri="{FF2B5EF4-FFF2-40B4-BE49-F238E27FC236}">
                <a16:creationId xmlns:a16="http://schemas.microsoft.com/office/drawing/2014/main" id="{BAF49EA7-2BA8-4FD6-2517-15365662C514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 l="24199" t="667" r="54448" b="52667"/>
          <a:stretch>
            <a:fillRect/>
          </a:stretch>
        </p:blipFill>
        <p:spPr>
          <a:xfrm>
            <a:off x="241431" y="47072"/>
            <a:ext cx="762602" cy="99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4512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78cbfd63-0c0c-4a40-b6c2-91397a63e293" xsi:nil="true"/>
    <lcf76f155ced4ddcb4097134ff3c332f xmlns="78cbfd63-0c0c-4a40-b6c2-91397a63e293">
      <Terms xmlns="http://schemas.microsoft.com/office/infopath/2007/PartnerControls"/>
    </lcf76f155ced4ddcb4097134ff3c332f>
    <TaxCatchAll xmlns="5aa87c49-2c72-4e82-8118-859c387cbb8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1C7568EC5AA644A4E9847DAEDC84D0" ma:contentTypeVersion="17" ma:contentTypeDescription="Create a new document." ma:contentTypeScope="" ma:versionID="4c36494f8f198bace296137fb3023364">
  <xsd:schema xmlns:xsd="http://www.w3.org/2001/XMLSchema" xmlns:xs="http://www.w3.org/2001/XMLSchema" xmlns:p="http://schemas.microsoft.com/office/2006/metadata/properties" xmlns:ns2="78cbfd63-0c0c-4a40-b6c2-91397a63e293" xmlns:ns3="5aa87c49-2c72-4e82-8118-859c387cbb83" targetNamespace="http://schemas.microsoft.com/office/2006/metadata/properties" ma:root="true" ma:fieldsID="d917ff9941920424298f2516d1be8eeb" ns2:_="" ns3:_="">
    <xsd:import namespace="78cbfd63-0c0c-4a40-b6c2-91397a63e293"/>
    <xsd:import namespace="5aa87c49-2c72-4e82-8118-859c387cbb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ObjectDetectorVersions" minOccurs="0"/>
                <xsd:element ref="ns2:MediaServiceSearchProperties" minOccurs="0"/>
                <xsd:element ref="ns2:_Flow_SignoffStatu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cbfd63-0c0c-4a40-b6c2-91397a63e2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da384c4c-9704-46bd-9fbe-cc5170dd740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Flow_SignoffStatus" ma:index="23" nillable="true" ma:displayName="Sign-off status" ma:internalName="_x0024_Resources_x003a_core_x002c_Signoff_Status">
      <xsd:simpleType>
        <xsd:restriction base="dms:Text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a87c49-2c72-4e82-8118-859c387cbb8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0fec1b0-5220-4cae-8c34-67c9ade9cdf4}" ma:internalName="TaxCatchAll" ma:showField="CatchAllData" ma:web="5aa87c49-2c72-4e82-8118-859c387cbb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16C33C4-C77B-4F73-9866-8848DA3C38EA}">
  <ds:schemaRefs>
    <ds:schemaRef ds:uri="5aa87c49-2c72-4e82-8118-859c387cbb83"/>
    <ds:schemaRef ds:uri="78cbfd63-0c0c-4a40-b6c2-91397a63e293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B89EB10-23BD-490E-AB4C-2500CD65CE34}">
  <ds:schemaRefs>
    <ds:schemaRef ds:uri="5aa87c49-2c72-4e82-8118-859c387cbb83"/>
    <ds:schemaRef ds:uri="78cbfd63-0c0c-4a40-b6c2-91397a63e29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023A48A-1E0B-4F91-91D3-BF6D9E3503D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1039</Words>
  <Application>Microsoft Office PowerPoint</Application>
  <PresentationFormat>Widescreen</PresentationFormat>
  <Paragraphs>116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Calibri</vt:lpstr>
      <vt:lpstr>Aptos</vt:lpstr>
      <vt:lpstr>Poppins SemiBold</vt:lpstr>
      <vt:lpstr>Arial</vt:lpstr>
      <vt:lpstr>Aptos Display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Oliver Walkden</dc:creator>
  <cp:lastModifiedBy>Oliver Walkden</cp:lastModifiedBy>
  <cp:revision>3</cp:revision>
  <dcterms:created xsi:type="dcterms:W3CDTF">2025-10-29T09:37:42Z</dcterms:created>
  <dcterms:modified xsi:type="dcterms:W3CDTF">2026-01-28T13:28:15Z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0x010100841C7568EC5AA644A4E9847DAEDC84D0</vt:lpwstr>
  </property>
  <property fmtid="{D5CDD505-2E9C-101B-9397-08002B2CF9AE}" pid="3" name="MediaServiceImageTags">
    <vt:lpwstr/>
  </property>
</Properties>
</file>