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0"/>
  </p:notesMasterIdLst>
  <p:sldIdLst>
    <p:sldId id="458" r:id="rId5"/>
    <p:sldId id="400" r:id="rId6"/>
    <p:sldId id="401" r:id="rId7"/>
    <p:sldId id="402" r:id="rId8"/>
    <p:sldId id="403" r:id="rId9"/>
    <p:sldId id="419" r:id="rId10"/>
    <p:sldId id="430" r:id="rId11"/>
    <p:sldId id="279" r:id="rId12"/>
    <p:sldId id="431" r:id="rId13"/>
    <p:sldId id="444" r:id="rId14"/>
    <p:sldId id="445" r:id="rId15"/>
    <p:sldId id="446" r:id="rId16"/>
    <p:sldId id="447" r:id="rId17"/>
    <p:sldId id="459" r:id="rId18"/>
    <p:sldId id="448" r:id="rId19"/>
    <p:sldId id="449" r:id="rId20"/>
    <p:sldId id="450" r:id="rId21"/>
    <p:sldId id="451" r:id="rId22"/>
    <p:sldId id="452" r:id="rId23"/>
    <p:sldId id="453" r:id="rId24"/>
    <p:sldId id="454" r:id="rId25"/>
    <p:sldId id="455" r:id="rId26"/>
    <p:sldId id="456" r:id="rId27"/>
    <p:sldId id="282" r:id="rId28"/>
    <p:sldId id="325" r:id="rId29"/>
  </p:sldIdLst>
  <p:sldSz cx="12192000" cy="6858000"/>
  <p:notesSz cx="6858000" cy="9144000"/>
  <p:embeddedFontLst>
    <p:embeddedFont>
      <p:font typeface="Poppins SemiBold" panose="00000700000000000000" pitchFamily="2" charset="0"/>
      <p:bold r:id="rId31"/>
      <p:boldItalic r:id="rId32"/>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Big Democracy Lesson" id="{A512871B-189F-406C-A6E2-2BA366AB260F}">
          <p14:sldIdLst>
            <p14:sldId id="458"/>
          </p14:sldIdLst>
        </p14:section>
        <p14:section name="For Teachers" id="{02A5D2BD-C0E3-437C-B959-56D56AE57B5F}">
          <p14:sldIdLst>
            <p14:sldId id="400"/>
            <p14:sldId id="401"/>
            <p14:sldId id="402"/>
            <p14:sldId id="403"/>
          </p14:sldIdLst>
        </p14:section>
        <p14:section name="For Students" id="{0A413542-7A1E-4BAC-9DCD-835762FFF572}">
          <p14:sldIdLst>
            <p14:sldId id="419"/>
            <p14:sldId id="430"/>
            <p14:sldId id="279"/>
            <p14:sldId id="431"/>
            <p14:sldId id="444"/>
            <p14:sldId id="445"/>
            <p14:sldId id="446"/>
            <p14:sldId id="447"/>
            <p14:sldId id="459"/>
            <p14:sldId id="448"/>
            <p14:sldId id="449"/>
            <p14:sldId id="450"/>
            <p14:sldId id="451"/>
            <p14:sldId id="452"/>
            <p14:sldId id="453"/>
            <p14:sldId id="454"/>
            <p14:sldId id="455"/>
            <p14:sldId id="456"/>
            <p14:sldId id="282"/>
          </p14:sldIdLst>
        </p14:section>
        <p14:section name="For Teachers" id="{9F7CE0A5-FEAD-4E54-AADD-77E9A2A4FA7F}">
          <p14:sldIdLst>
            <p14:sldId id="325"/>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75BC27-7E06-53B4-183C-A870E91F2CEF}" name="Oliver Walkden" initials="OW" userId="S::oliver.walkden@youngcitizens.org::d3219da8-9cb5-405b-a7c0-940d7d6350d3" providerId="AD"/>
  <p188:author id="{9D19FF5D-B26F-AC45-55F0-A16B209EC4E2}" name="Akasa Pradhan" initials="AP" userId="S::akasa.pradhan@youngcitizens.org::d286d8a6-a6f2-42d9-a5d6-8042858f1c72" providerId="AD"/>
  <p188:author id="{A2B36E69-DAA7-C39C-4B3F-53F9B23B7FB7}" name="Charlie Duckerin" initials="" userId="S::Charlie.Duckerin@youngcitizens.org::04058c8d-ebef-4ec3-aaaf-fb1af59988ea" providerId="AD"/>
  <p188:author id="{9AA67172-C31B-D427-7F3B-708B10183263}" name="Lisa Yates" initials="" userId="S::Lisa.Yates@youngcitizens.org::998e3b1b-6ef4-4467-a2a2-524d3c65665a" providerId="AD"/>
  <p188:author id="{B7F2FDAB-AAFC-BC10-658A-92C009767F04}" name="Charlie Duckerin" initials="CD" userId="S::charlie.duckerin@youngcitizens.org::04058c8d-ebef-4ec3-aaaf-fb1af59988ea" providerId="AD"/>
  <p188:author id="{E1E689C0-7808-6E89-6E9E-37561AA60811}" name="Lisa Yates" initials="LY" userId="S::lisa.yates@youngcitizens.org::998e3b1b-6ef4-4467-a2a2-524d3c65665a" providerId="AD"/>
  <p188:author id="{711E8EC1-52C6-BCAA-EF6A-FB2BCDA8641D}" name="Oliver Walkden" initials="" userId="S::Oliver.Walkden@youngcitizens.org::d3219da8-9cb5-405b-a7c0-940d7d6350d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FC5B9"/>
    <a:srgbClr val="E60073"/>
    <a:srgbClr val="F1613F"/>
    <a:srgbClr val="FFE814"/>
    <a:srgbClr val="8F949B"/>
    <a:srgbClr val="ED1C24"/>
    <a:srgbClr val="FFFFFF"/>
    <a:srgbClr val="FFF150"/>
    <a:srgbClr val="000000"/>
    <a:srgbClr val="51C5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10161-DC83-7406-270C-3BB115148F87}" v="32" dt="2026-02-18T20:03:33.872"/>
    <p1510:client id="{8AE81B94-B78A-782C-9391-B2BD4BBA8597}" v="23" dt="2026-02-17T13:34:03.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EDF69-6D56-4952-B69B-DAF176FEAE77}" type="datetimeFigureOut">
              <a:t>2/18/2026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FD070-D64A-42C9-B587-D69F75ED3F54}" type="slidenum">
              <a:t>‹#›</a:t>
            </a:fld>
            <a:endParaRPr lang="en-GB"/>
          </a:p>
        </p:txBody>
      </p:sp>
    </p:spTree>
    <p:extLst>
      <p:ext uri="{BB962C8B-B14F-4D97-AF65-F5344CB8AC3E}">
        <p14:creationId xmlns:p14="http://schemas.microsoft.com/office/powerpoint/2010/main" val="25880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youngcitizens.org/bigdemocracylesso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ngcitizens.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ssets.publishing.service.gov.uk/media/690b26c69456634d9795fde0/Schools_inspection_toolkit.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assets.publishing.service.gov.uk/media/5a758c9540f0b6397f35f469/SMSC_Guidance_Maintained_Schools.pdf" TargetMode="External"/><Relationship Id="rId5" Type="http://schemas.openxmlformats.org/officeDocument/2006/relationships/hyperlink" Target="https://assets.publishing.service.gov.uk/media/5a7de93840f0b62305b7f8ee/PRIMARY_national_curriculum_-_English_220714.pdf" TargetMode="External"/><Relationship Id="rId4" Type="http://schemas.openxmlformats.org/officeDocument/2006/relationships/hyperlink" Target="https://assets.publishing.service.gov.uk/media/5a75a83a40f0b67b3d5c8310/Programme_of_Study_KS1_and_2.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ea typeface="Calibri"/>
                <a:cs typeface="Calibri"/>
              </a:rPr>
              <a:t>The Big Democracy Lesson: Key Stage 1 Lesson Plan &amp; Slides</a:t>
            </a:r>
            <a:br>
              <a:rPr lang="en-GB" b="1">
                <a:ea typeface="Calibri"/>
                <a:cs typeface="+mn-lt"/>
              </a:rPr>
            </a:br>
            <a:endParaRPr lang="en-GB" b="1">
              <a:ea typeface="Calibri"/>
              <a:cs typeface="Calibri"/>
            </a:endParaRPr>
          </a:p>
          <a:p>
            <a:r>
              <a:rPr lang="en-GB"/>
              <a:t>For more Big Democracy Lesson resources and information, </a:t>
            </a:r>
            <a:r>
              <a:rPr lang="en-GB">
                <a:solidFill>
                  <a:srgbClr val="000000"/>
                </a:solidFill>
              </a:rPr>
              <a:t>please head to </a:t>
            </a:r>
            <a:r>
              <a:rPr lang="en-GB">
                <a:hlinkClick r:id="rId3"/>
              </a:rPr>
              <a:t>www.youngcitizens.org/bigdemocracylesson</a:t>
            </a:r>
            <a:r>
              <a:rPr lang="en-GB">
                <a:solidFill>
                  <a:srgbClr val="000000"/>
                </a:solidFill>
              </a:rPr>
              <a:t> </a:t>
            </a:r>
            <a:br>
              <a:rPr lang="en-GB">
                <a:ea typeface="Calibri"/>
                <a:cs typeface="+mn-lt"/>
              </a:rPr>
            </a:br>
            <a:endParaRPr lang="en-GB">
              <a:ea typeface="Calibri"/>
              <a:cs typeface="Calibri"/>
            </a:endParaRPr>
          </a:p>
          <a:p>
            <a:r>
              <a:rPr lang="en-GB"/>
              <a:t>To find out more information about Young Citizens and our mission, you can check our website at</a:t>
            </a:r>
            <a:r>
              <a:rPr lang="en-GB">
                <a:ea typeface="Calibri"/>
                <a:cs typeface="Calibri"/>
              </a:rPr>
              <a:t> </a:t>
            </a:r>
            <a:r>
              <a:rPr lang="en-GB">
                <a:ea typeface="Calibri"/>
                <a:cs typeface="Calibri"/>
                <a:hlinkClick r:id="rId4"/>
              </a:rPr>
              <a:t>www</a:t>
            </a:r>
            <a:r>
              <a:rPr lang="en-GB">
                <a:hlinkClick r:id="rId4"/>
              </a:rPr>
              <a:t>.youngcitizens.org</a:t>
            </a:r>
            <a:endParaRPr lang="en-GB">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1</a:t>
            </a:fld>
            <a:endParaRPr lang="en-GB"/>
          </a:p>
        </p:txBody>
      </p:sp>
    </p:spTree>
    <p:extLst>
      <p:ext uri="{BB962C8B-B14F-4D97-AF65-F5344CB8AC3E}">
        <p14:creationId xmlns:p14="http://schemas.microsoft.com/office/powerpoint/2010/main" val="1072383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E7A91-DF6E-2C52-392E-C64F25D2B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22DE0-B0E0-B52E-A5B4-7E7E8C390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4AF8C-8109-896D-A4F2-F16F87004A4E}"/>
              </a:ext>
            </a:extLst>
          </p:cNvPr>
          <p:cNvSpPr>
            <a:spLocks noGrp="1"/>
          </p:cNvSpPr>
          <p:nvPr>
            <p:ph type="body" idx="1"/>
          </p:nvPr>
        </p:nvSpPr>
        <p:spPr/>
        <p:txBody>
          <a:bodyPr/>
          <a:lstStyle/>
          <a:p>
            <a:pPr>
              <a:lnSpc>
                <a:spcPct val="90000"/>
              </a:lnSpc>
              <a:spcBef>
                <a:spcPct val="0"/>
              </a:spcBef>
            </a:pPr>
            <a:r>
              <a:rPr lang="en-GB" b="1"/>
              <a:t>Activity 1: What is a vote?</a:t>
            </a:r>
            <a:endParaRPr lang="en-US" b="1"/>
          </a:p>
          <a:p>
            <a:r>
              <a:rPr lang="en-US" i="1">
                <a:ea typeface="Calibri"/>
                <a:cs typeface="Calibri"/>
              </a:rPr>
              <a:t>Spend 3 minutes on this slide.</a:t>
            </a:r>
          </a:p>
          <a:p>
            <a:r>
              <a:rPr lang="en-US"/>
              <a:t>Run a quick hands‑up vote on a simple question (e.g. </a:t>
            </a:r>
            <a:r>
              <a:rPr lang="en-US" err="1"/>
              <a:t>favourite</a:t>
            </a:r>
            <a:r>
              <a:rPr lang="en-US"/>
              <a:t> fruit, </a:t>
            </a:r>
            <a:r>
              <a:rPr lang="en-US" err="1"/>
              <a:t>favourite</a:t>
            </a:r>
            <a:r>
              <a:rPr lang="en-US"/>
              <a:t> Go‑Giver). Children can see each other’s choices. Run a secret vote using “heads down, thumbs up.” Only the teacher sees the choices.</a:t>
            </a:r>
            <a:endParaRPr lang="en-US">
              <a:ea typeface="Calibri"/>
              <a:cs typeface="Calibri"/>
            </a:endParaRPr>
          </a:p>
          <a:p>
            <a:endParaRPr lang="en-US"/>
          </a:p>
          <a:p>
            <a:r>
              <a:rPr lang="en-US"/>
              <a:t>Ask the class: </a:t>
            </a:r>
            <a:r>
              <a:rPr lang="en-US" i="1"/>
              <a:t>How did it feel when others could see your vote? How did it feel when your vote was private?</a:t>
            </a:r>
            <a:endParaRPr lang="en-US" i="1">
              <a:ea typeface="Calibri"/>
              <a:cs typeface="Calibri"/>
            </a:endParaRPr>
          </a:p>
          <a:p>
            <a:endParaRPr lang="en-US"/>
          </a:p>
          <a:p>
            <a:r>
              <a:rPr lang="en-US"/>
              <a:t>Link to the principle: people should be able to decide without pressure. </a:t>
            </a:r>
            <a:endParaRPr lang="en-US">
              <a:ea typeface="Calibri"/>
              <a:cs typeface="Calibri"/>
            </a:endParaRPr>
          </a:p>
        </p:txBody>
      </p:sp>
      <p:sp>
        <p:nvSpPr>
          <p:cNvPr id="4" name="Slide Number Placeholder 3">
            <a:extLst>
              <a:ext uri="{FF2B5EF4-FFF2-40B4-BE49-F238E27FC236}">
                <a16:creationId xmlns:a16="http://schemas.microsoft.com/office/drawing/2014/main" id="{406737AD-69AE-CFDE-BD26-EE630F725552}"/>
              </a:ext>
            </a:extLst>
          </p:cNvPr>
          <p:cNvSpPr>
            <a:spLocks noGrp="1"/>
          </p:cNvSpPr>
          <p:nvPr>
            <p:ph type="sldNum" sz="quarter" idx="5"/>
          </p:nvPr>
        </p:nvSpPr>
        <p:spPr/>
        <p:txBody>
          <a:bodyPr/>
          <a:lstStyle/>
          <a:p>
            <a:fld id="{E3FFD070-D64A-42C9-B587-D69F75ED3F54}" type="slidenum">
              <a:rPr lang="en-GB"/>
              <a:t>10</a:t>
            </a:fld>
            <a:endParaRPr lang="en-GB"/>
          </a:p>
        </p:txBody>
      </p:sp>
    </p:spTree>
    <p:extLst>
      <p:ext uri="{BB962C8B-B14F-4D97-AF65-F5344CB8AC3E}">
        <p14:creationId xmlns:p14="http://schemas.microsoft.com/office/powerpoint/2010/main" val="335702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E735D-1438-86D6-2551-995DCDF20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6B60E-2421-85A2-3364-6A0C5BEF9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382FA-F0BD-889D-9B8B-C58412485A80}"/>
              </a:ext>
            </a:extLst>
          </p:cNvPr>
          <p:cNvSpPr>
            <a:spLocks noGrp="1"/>
          </p:cNvSpPr>
          <p:nvPr>
            <p:ph type="body" idx="1"/>
          </p:nvPr>
        </p:nvSpPr>
        <p:spPr/>
        <p:txBody>
          <a:bodyPr/>
          <a:lstStyle/>
          <a:p>
            <a:pPr>
              <a:lnSpc>
                <a:spcPct val="90000"/>
              </a:lnSpc>
              <a:spcBef>
                <a:spcPct val="0"/>
              </a:spcBef>
            </a:pPr>
            <a:r>
              <a:rPr lang="en-GB" b="1"/>
              <a:t>Activity 1: What is a vote?</a:t>
            </a:r>
            <a:endParaRPr lang="en-US">
              <a:ea typeface="Calibri" panose="020F0502020204030204"/>
              <a:cs typeface="Calibri" panose="020F0502020204030204"/>
            </a:endParaRPr>
          </a:p>
          <a:p>
            <a:r>
              <a:rPr lang="en-US" i="1">
                <a:ea typeface="Calibri"/>
                <a:cs typeface="Calibri"/>
              </a:rPr>
              <a:t>Spend 3 minutes on this slide.</a:t>
            </a:r>
          </a:p>
          <a:p>
            <a:r>
              <a:rPr lang="en-US"/>
              <a:t>Help guide discussion by focusing on rules that keep the vote fair i.e. Count each vote once. Do not add or remove votes. </a:t>
            </a:r>
            <a:endParaRPr lang="en-US">
              <a:ea typeface="Calibri"/>
              <a:cs typeface="Calibri"/>
            </a:endParaRPr>
          </a:p>
          <a:p>
            <a:r>
              <a:rPr lang="en-US"/>
              <a:t>Link to the principle: Votes must be counted accurately so the result is fair.</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80C8B1B2-D01D-7034-8BAB-243191A48071}"/>
              </a:ext>
            </a:extLst>
          </p:cNvPr>
          <p:cNvSpPr>
            <a:spLocks noGrp="1"/>
          </p:cNvSpPr>
          <p:nvPr>
            <p:ph type="sldNum" sz="quarter" idx="5"/>
          </p:nvPr>
        </p:nvSpPr>
        <p:spPr/>
        <p:txBody>
          <a:bodyPr/>
          <a:lstStyle/>
          <a:p>
            <a:fld id="{E3FFD070-D64A-42C9-B587-D69F75ED3F54}" type="slidenum">
              <a:rPr lang="en-GB"/>
              <a:t>11</a:t>
            </a:fld>
            <a:endParaRPr lang="en-GB"/>
          </a:p>
        </p:txBody>
      </p:sp>
    </p:spTree>
    <p:extLst>
      <p:ext uri="{BB962C8B-B14F-4D97-AF65-F5344CB8AC3E}">
        <p14:creationId xmlns:p14="http://schemas.microsoft.com/office/powerpoint/2010/main" val="167449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313B0-3D61-C687-36A7-0478D171C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D6C06-CF65-893E-9468-81CBB230E0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CD422-7A6B-B7FA-06E3-14F4CACBF9FA}"/>
              </a:ext>
            </a:extLst>
          </p:cNvPr>
          <p:cNvSpPr>
            <a:spLocks noGrp="1"/>
          </p:cNvSpPr>
          <p:nvPr>
            <p:ph type="body" idx="1"/>
          </p:nvPr>
        </p:nvSpPr>
        <p:spPr/>
        <p:txBody>
          <a:bodyPr/>
          <a:lstStyle/>
          <a:p>
            <a:pPr>
              <a:lnSpc>
                <a:spcPct val="90000"/>
              </a:lnSpc>
              <a:spcBef>
                <a:spcPct val="0"/>
              </a:spcBef>
            </a:pPr>
            <a:r>
              <a:rPr lang="en-GB" b="1"/>
              <a:t>Activity 1: What is a vote?</a:t>
            </a:r>
            <a:endParaRPr lang="en-US" b="1"/>
          </a:p>
          <a:p>
            <a:r>
              <a:rPr lang="en-US" i="1">
                <a:ea typeface="Calibri"/>
                <a:cs typeface="Calibri"/>
              </a:rPr>
              <a:t>Spend 2 minutes on this slide.</a:t>
            </a:r>
          </a:p>
          <a:p>
            <a:r>
              <a:rPr lang="en-US"/>
              <a:t>Help pupils see why each person voting once matters. </a:t>
            </a:r>
          </a:p>
          <a:p>
            <a:r>
              <a:rPr lang="en-US"/>
              <a:t>Link to the principle: Every vote is equal!</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83BAD280-ADE9-504A-FEC9-EDAF87CD1C2B}"/>
              </a:ext>
            </a:extLst>
          </p:cNvPr>
          <p:cNvSpPr>
            <a:spLocks noGrp="1"/>
          </p:cNvSpPr>
          <p:nvPr>
            <p:ph type="sldNum" sz="quarter" idx="5"/>
          </p:nvPr>
        </p:nvSpPr>
        <p:spPr/>
        <p:txBody>
          <a:bodyPr/>
          <a:lstStyle/>
          <a:p>
            <a:fld id="{E3FFD070-D64A-42C9-B587-D69F75ED3F54}" type="slidenum">
              <a:rPr lang="en-GB"/>
              <a:t>12</a:t>
            </a:fld>
            <a:endParaRPr lang="en-GB"/>
          </a:p>
        </p:txBody>
      </p:sp>
    </p:spTree>
    <p:extLst>
      <p:ext uri="{BB962C8B-B14F-4D97-AF65-F5344CB8AC3E}">
        <p14:creationId xmlns:p14="http://schemas.microsoft.com/office/powerpoint/2010/main" val="4140547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FD9E1-EE01-5A6F-F82D-440E2CD7F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BE321-19D6-2D71-09F8-DFB239D53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4DEFD-F0EE-1657-9FB3-DD9881A353D0}"/>
              </a:ext>
            </a:extLst>
          </p:cNvPr>
          <p:cNvSpPr>
            <a:spLocks noGrp="1"/>
          </p:cNvSpPr>
          <p:nvPr>
            <p:ph type="body" idx="1"/>
          </p:nvPr>
        </p:nvSpPr>
        <p:spPr/>
        <p:txBody>
          <a:bodyPr/>
          <a:lstStyle/>
          <a:p>
            <a:pPr>
              <a:lnSpc>
                <a:spcPct val="90000"/>
              </a:lnSpc>
              <a:spcBef>
                <a:spcPct val="0"/>
              </a:spcBef>
            </a:pPr>
            <a:r>
              <a:rPr lang="en-GB" b="1"/>
              <a:t>Activity 1: What is a vote?</a:t>
            </a:r>
            <a:endParaRPr lang="en-US">
              <a:ea typeface="Calibri" panose="020F0502020204030204"/>
              <a:cs typeface="Calibri" panose="020F0502020204030204"/>
            </a:endParaRPr>
          </a:p>
          <a:p>
            <a:r>
              <a:rPr lang="en-US" i="1">
                <a:ea typeface="Calibri"/>
                <a:cs typeface="Calibri"/>
              </a:rPr>
              <a:t>Spend 2 minutes on this slide.</a:t>
            </a:r>
          </a:p>
          <a:p>
            <a:r>
              <a:rPr lang="en-US"/>
              <a:t>Support children to understand that feeling disappointed is normal, but because we know the vote was fair – we accept the result. Reinforce the principle: Fair voting doesn’t always mean your </a:t>
            </a:r>
            <a:r>
              <a:rPr lang="en-US" err="1"/>
              <a:t>favourite</a:t>
            </a:r>
            <a:r>
              <a:rPr lang="en-US"/>
              <a:t> choice wins, but everyone had a say.</a:t>
            </a:r>
            <a:endParaRPr lang="en-US">
              <a:ea typeface="Calibri"/>
              <a:cs typeface="Calibri"/>
            </a:endParaRPr>
          </a:p>
        </p:txBody>
      </p:sp>
      <p:sp>
        <p:nvSpPr>
          <p:cNvPr id="4" name="Slide Number Placeholder 3">
            <a:extLst>
              <a:ext uri="{FF2B5EF4-FFF2-40B4-BE49-F238E27FC236}">
                <a16:creationId xmlns:a16="http://schemas.microsoft.com/office/drawing/2014/main" id="{95E25640-3105-DD94-C335-C9207AE9FE46}"/>
              </a:ext>
            </a:extLst>
          </p:cNvPr>
          <p:cNvSpPr>
            <a:spLocks noGrp="1"/>
          </p:cNvSpPr>
          <p:nvPr>
            <p:ph type="sldNum" sz="quarter" idx="5"/>
          </p:nvPr>
        </p:nvSpPr>
        <p:spPr/>
        <p:txBody>
          <a:bodyPr/>
          <a:lstStyle/>
          <a:p>
            <a:fld id="{E3FFD070-D64A-42C9-B587-D69F75ED3F54}" type="slidenum">
              <a:rPr lang="en-GB"/>
              <a:t>13</a:t>
            </a:fld>
            <a:endParaRPr lang="en-GB"/>
          </a:p>
        </p:txBody>
      </p:sp>
    </p:spTree>
    <p:extLst>
      <p:ext uri="{BB962C8B-B14F-4D97-AF65-F5344CB8AC3E}">
        <p14:creationId xmlns:p14="http://schemas.microsoft.com/office/powerpoint/2010/main" val="4046522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ED4C-379D-5E10-F7EC-DD5306507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6FD12-5B40-DB61-01E8-EC132FA71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5077E-879E-6F6E-4268-6427BF169110}"/>
              </a:ext>
            </a:extLst>
          </p:cNvPr>
          <p:cNvSpPr>
            <a:spLocks noGrp="1"/>
          </p:cNvSpPr>
          <p:nvPr>
            <p:ph type="body" idx="1"/>
          </p:nvPr>
        </p:nvSpPr>
        <p:spPr/>
        <p:txBody>
          <a:bodyPr/>
          <a:lstStyle/>
          <a:p>
            <a:pPr>
              <a:lnSpc>
                <a:spcPct val="90000"/>
              </a:lnSpc>
              <a:spcBef>
                <a:spcPct val="0"/>
              </a:spcBef>
            </a:pPr>
            <a:r>
              <a:rPr lang="en-GB" b="1" dirty="0"/>
              <a:t>Activity 2: Who should represent us? (Optional Slide)</a:t>
            </a:r>
            <a:endParaRPr lang="en-US" dirty="0">
              <a:ea typeface="Calibri" panose="020F0502020204030204"/>
              <a:cs typeface="Calibri" panose="020F0502020204030204"/>
            </a:endParaRPr>
          </a:p>
          <a:p>
            <a:r>
              <a:rPr lang="en-US" i="1" dirty="0">
                <a:ea typeface="Calibri" panose="020F0502020204030204"/>
                <a:cs typeface="Calibri" panose="020F0502020204030204"/>
              </a:rPr>
              <a:t>Spend 2 minutes on this slide.</a:t>
            </a:r>
          </a:p>
          <a:p>
            <a:r>
              <a:rPr lang="en-US" dirty="0"/>
              <a:t>The Go Givers' school is setting up a school council. This slide gives a basic information of what a school council is. Use this slide to introduce pupils to the concept if your school does not currently operate a school council or similar body.</a:t>
            </a:r>
            <a:br>
              <a:rPr lang="en-US" dirty="0">
                <a:ea typeface="Calibri"/>
                <a:cs typeface="Calibri"/>
              </a:rPr>
            </a:br>
            <a:br>
              <a:rPr lang="en-US" dirty="0">
                <a:ea typeface="Calibri"/>
                <a:cs typeface="Calibri"/>
              </a:rPr>
            </a:br>
            <a:r>
              <a:rPr lang="en-US" b="1" dirty="0"/>
              <a:t>If your school does not currently operate a school council, take this opportunity to ask pupils how they feel about this. Is it something they would like to see happen in school or do they think there are other ways they can make their voices heard? If it's something they would like to see happen, what is the first step they could take?</a:t>
            </a:r>
            <a:endParaRPr lang="en-US" dirty="0"/>
          </a:p>
        </p:txBody>
      </p:sp>
      <p:sp>
        <p:nvSpPr>
          <p:cNvPr id="4" name="Slide Number Placeholder 3">
            <a:extLst>
              <a:ext uri="{FF2B5EF4-FFF2-40B4-BE49-F238E27FC236}">
                <a16:creationId xmlns:a16="http://schemas.microsoft.com/office/drawing/2014/main" id="{98DF15ED-6AED-F193-B26C-F321EF871405}"/>
              </a:ext>
            </a:extLst>
          </p:cNvPr>
          <p:cNvSpPr>
            <a:spLocks noGrp="1"/>
          </p:cNvSpPr>
          <p:nvPr>
            <p:ph type="sldNum" sz="quarter" idx="5"/>
          </p:nvPr>
        </p:nvSpPr>
        <p:spPr/>
        <p:txBody>
          <a:bodyPr/>
          <a:lstStyle/>
          <a:p>
            <a:fld id="{E3FFD070-D64A-42C9-B587-D69F75ED3F54}" type="slidenum">
              <a:rPr lang="en-GB"/>
              <a:t>14</a:t>
            </a:fld>
            <a:endParaRPr lang="en-GB"/>
          </a:p>
        </p:txBody>
      </p:sp>
    </p:spTree>
    <p:extLst>
      <p:ext uri="{BB962C8B-B14F-4D97-AF65-F5344CB8AC3E}">
        <p14:creationId xmlns:p14="http://schemas.microsoft.com/office/powerpoint/2010/main" val="130603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10890-C8E1-DCB2-D42D-AA7F330A6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06A74-DC17-7956-65C4-D698BF1BF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9A2A7-7DB7-BBD6-B08E-7491E1F1C905}"/>
              </a:ext>
            </a:extLst>
          </p:cNvPr>
          <p:cNvSpPr>
            <a:spLocks noGrp="1"/>
          </p:cNvSpPr>
          <p:nvPr>
            <p:ph type="body" idx="1"/>
          </p:nvPr>
        </p:nvSpPr>
        <p:spPr/>
        <p:txBody>
          <a:bodyPr/>
          <a:lstStyle/>
          <a:p>
            <a:pPr>
              <a:lnSpc>
                <a:spcPct val="90000"/>
              </a:lnSpc>
              <a:spcBef>
                <a:spcPct val="0"/>
              </a:spcBef>
            </a:pPr>
            <a:r>
              <a:rPr lang="en-GB" b="1"/>
              <a:t>Activity 2: Who should represent us?</a:t>
            </a:r>
            <a:endParaRPr lang="en-US">
              <a:ea typeface="Calibri" panose="020F0502020204030204"/>
              <a:cs typeface="Calibri" panose="020F0502020204030204"/>
            </a:endParaRPr>
          </a:p>
          <a:p>
            <a:r>
              <a:rPr lang="en-US" i="1">
                <a:ea typeface="Calibri" panose="020F0502020204030204"/>
                <a:cs typeface="Calibri" panose="020F0502020204030204"/>
              </a:rPr>
              <a:t>Spend 3 minutes on this slide.</a:t>
            </a:r>
          </a:p>
          <a:p>
            <a:r>
              <a:rPr lang="en-US"/>
              <a:t>It is school council election day for the Go‑Givers. Explain that we are moving away from “voting to choose </a:t>
            </a:r>
            <a:r>
              <a:rPr lang="en-US" i="1"/>
              <a:t>something</a:t>
            </a:r>
            <a:r>
              <a:rPr lang="en-US"/>
              <a:t>” to “voting to choose </a:t>
            </a:r>
            <a:r>
              <a:rPr lang="en-US" i="1"/>
              <a:t>someone </a:t>
            </a:r>
            <a:r>
              <a:rPr lang="en-US"/>
              <a:t>who will speak for the class”. The people who the Go-Givers are voting for are called candidates. </a:t>
            </a:r>
            <a:endParaRPr lang="en-US">
              <a:ea typeface="Calibri"/>
              <a:cs typeface="Calibri"/>
            </a:endParaRPr>
          </a:p>
          <a:p>
            <a:endParaRPr lang="en-US">
              <a:ea typeface="Calibri"/>
              <a:cs typeface="Calibri"/>
            </a:endParaRPr>
          </a:p>
          <a:p>
            <a:r>
              <a:rPr lang="en-US"/>
              <a:t>Work through the different thoughts the Go-Givers are having. Use stand-up/sit-down sorting to help pupils distinguish between helpful vs. unhelpful reasons for choosing. </a:t>
            </a:r>
            <a:endParaRPr lang="en-US">
              <a:ea typeface="Calibri"/>
              <a:cs typeface="Calibri"/>
            </a:endParaRPr>
          </a:p>
          <a:p>
            <a:r>
              <a:rPr lang="en-US"/>
              <a:t> </a:t>
            </a:r>
            <a:endParaRPr lang="en-US">
              <a:ea typeface="Calibri"/>
              <a:cs typeface="Calibri"/>
            </a:endParaRPr>
          </a:p>
          <a:p>
            <a:r>
              <a:rPr lang="en-US"/>
              <a:t>When discussing consequences, prompt with questions like: </a:t>
            </a:r>
            <a:r>
              <a:rPr lang="en-US" i="1"/>
              <a:t>Would a swimming pool on the roof really happen? What happens if people vote only for their friends? What happens if lots of people don’t vote at all? </a:t>
            </a:r>
            <a:endParaRPr lang="en-US" i="1">
              <a:ea typeface="Calibri"/>
              <a:cs typeface="Calibri"/>
            </a:endParaRPr>
          </a:p>
          <a:p>
            <a:r>
              <a:rPr lang="en-US"/>
              <a:t> </a:t>
            </a:r>
            <a:endParaRPr lang="en-US">
              <a:ea typeface="Calibri"/>
              <a:cs typeface="Calibri"/>
            </a:endParaRPr>
          </a:p>
          <a:p>
            <a:r>
              <a:rPr lang="en-US"/>
              <a:t>Pupils should understand the core message – the reasons given by the characters on the slide don’t tell us whether the candidate would do a good job for the whole class.  </a:t>
            </a:r>
            <a:endParaRPr lang="en-US">
              <a:ea typeface="Calibri"/>
              <a:cs typeface="Calibri"/>
            </a:endParaRPr>
          </a:p>
        </p:txBody>
      </p:sp>
      <p:sp>
        <p:nvSpPr>
          <p:cNvPr id="4" name="Slide Number Placeholder 3">
            <a:extLst>
              <a:ext uri="{FF2B5EF4-FFF2-40B4-BE49-F238E27FC236}">
                <a16:creationId xmlns:a16="http://schemas.microsoft.com/office/drawing/2014/main" id="{19BEE8C3-4DA9-5FB1-AE23-7984CA219904}"/>
              </a:ext>
            </a:extLst>
          </p:cNvPr>
          <p:cNvSpPr>
            <a:spLocks noGrp="1"/>
          </p:cNvSpPr>
          <p:nvPr>
            <p:ph type="sldNum" sz="quarter" idx="5"/>
          </p:nvPr>
        </p:nvSpPr>
        <p:spPr/>
        <p:txBody>
          <a:bodyPr/>
          <a:lstStyle/>
          <a:p>
            <a:fld id="{E3FFD070-D64A-42C9-B587-D69F75ED3F54}" type="slidenum">
              <a:rPr lang="en-GB"/>
              <a:t>15</a:t>
            </a:fld>
            <a:endParaRPr lang="en-GB"/>
          </a:p>
        </p:txBody>
      </p:sp>
    </p:spTree>
    <p:extLst>
      <p:ext uri="{BB962C8B-B14F-4D97-AF65-F5344CB8AC3E}">
        <p14:creationId xmlns:p14="http://schemas.microsoft.com/office/powerpoint/2010/main" val="3766177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6C0AC-133E-B6A6-A221-36C8DB14E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1FA74-F4B8-6187-9C66-E3CD72DB3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AF488-5920-6612-CB03-1E9F735235F3}"/>
              </a:ext>
            </a:extLst>
          </p:cNvPr>
          <p:cNvSpPr>
            <a:spLocks noGrp="1"/>
          </p:cNvSpPr>
          <p:nvPr>
            <p:ph type="body" idx="1"/>
          </p:nvPr>
        </p:nvSpPr>
        <p:spPr/>
        <p:txBody>
          <a:bodyPr/>
          <a:lstStyle/>
          <a:p>
            <a:pPr>
              <a:lnSpc>
                <a:spcPct val="90000"/>
              </a:lnSpc>
              <a:spcBef>
                <a:spcPct val="0"/>
              </a:spcBef>
            </a:pPr>
            <a:r>
              <a:rPr lang="en-GB" b="1" dirty="0"/>
              <a:t>Activity 2: Who should represent us?</a:t>
            </a:r>
            <a:endParaRPr lang="en-US" dirty="0">
              <a:ea typeface="Calibri" panose="020F0502020204030204"/>
              <a:cs typeface="Calibri" panose="020F0502020204030204"/>
            </a:endParaRPr>
          </a:p>
          <a:p>
            <a:r>
              <a:rPr lang="en-US" i="1" dirty="0">
                <a:ea typeface="Calibri" panose="020F0502020204030204"/>
                <a:cs typeface="Calibri" panose="020F0502020204030204"/>
              </a:rPr>
              <a:t>Spend 2 minutes on this slide.</a:t>
            </a:r>
          </a:p>
          <a:p>
            <a:r>
              <a:rPr lang="en-US" dirty="0"/>
              <a:t>Explain that before we vote, we need to find out useful information about each person who might represent us. </a:t>
            </a:r>
            <a:endParaRPr lang="en-US" dirty="0">
              <a:ea typeface="Calibri"/>
              <a:cs typeface="Calibri"/>
            </a:endParaRPr>
          </a:p>
          <a:p>
            <a:r>
              <a:rPr lang="en-US" dirty="0"/>
              <a:t>Ask: </a:t>
            </a:r>
            <a:r>
              <a:rPr lang="en-US" i="1" dirty="0"/>
              <a:t>What would help us choose someone who will speak up for everyone? What questions should we ask to find that out?</a:t>
            </a:r>
            <a:endParaRPr lang="en-US" i="1" dirty="0">
              <a:ea typeface="Calibri"/>
              <a:cs typeface="Calibri"/>
            </a:endParaRPr>
          </a:p>
          <a:p>
            <a:endParaRPr lang="en-US"/>
          </a:p>
          <a:p>
            <a:r>
              <a:rPr lang="en-US" dirty="0"/>
              <a:t>Examples pupils may think of:</a:t>
            </a:r>
            <a:br>
              <a:rPr lang="en-US" dirty="0">
                <a:cs typeface="+mn-lt"/>
              </a:rPr>
            </a:br>
            <a:r>
              <a:rPr lang="en-US" dirty="0"/>
              <a:t>Do they listen to others? Do they have sensible ideas? Do they help everyone, not just their friends? Will they try to keep their promises? Do they make good decisions?</a:t>
            </a:r>
            <a:endParaRPr lang="en-US" dirty="0">
              <a:ea typeface="Calibri"/>
              <a:cs typeface="Calibri"/>
            </a:endParaRPr>
          </a:p>
        </p:txBody>
      </p:sp>
      <p:sp>
        <p:nvSpPr>
          <p:cNvPr id="4" name="Slide Number Placeholder 3">
            <a:extLst>
              <a:ext uri="{FF2B5EF4-FFF2-40B4-BE49-F238E27FC236}">
                <a16:creationId xmlns:a16="http://schemas.microsoft.com/office/drawing/2014/main" id="{AB67C394-D666-08B6-F012-B55BFCA034D4}"/>
              </a:ext>
            </a:extLst>
          </p:cNvPr>
          <p:cNvSpPr>
            <a:spLocks noGrp="1"/>
          </p:cNvSpPr>
          <p:nvPr>
            <p:ph type="sldNum" sz="quarter" idx="5"/>
          </p:nvPr>
        </p:nvSpPr>
        <p:spPr/>
        <p:txBody>
          <a:bodyPr/>
          <a:lstStyle/>
          <a:p>
            <a:fld id="{E3FFD070-D64A-42C9-B587-D69F75ED3F54}" type="slidenum">
              <a:rPr lang="en-GB"/>
              <a:t>16</a:t>
            </a:fld>
            <a:endParaRPr lang="en-GB"/>
          </a:p>
        </p:txBody>
      </p:sp>
    </p:spTree>
    <p:extLst>
      <p:ext uri="{BB962C8B-B14F-4D97-AF65-F5344CB8AC3E}">
        <p14:creationId xmlns:p14="http://schemas.microsoft.com/office/powerpoint/2010/main" val="2919267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3C82E-1634-04E1-95BA-00D75C231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69137-60CB-AA17-F679-F8EC08E45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7AD53-237B-27B6-AA54-D44241B6E6A0}"/>
              </a:ext>
            </a:extLst>
          </p:cNvPr>
          <p:cNvSpPr>
            <a:spLocks noGrp="1"/>
          </p:cNvSpPr>
          <p:nvPr>
            <p:ph type="body" idx="1"/>
          </p:nvPr>
        </p:nvSpPr>
        <p:spPr/>
        <p:txBody>
          <a:bodyPr/>
          <a:lstStyle/>
          <a:p>
            <a:pPr>
              <a:lnSpc>
                <a:spcPct val="90000"/>
              </a:lnSpc>
              <a:spcBef>
                <a:spcPct val="0"/>
              </a:spcBef>
            </a:pPr>
            <a:r>
              <a:rPr lang="en-GB" b="1" dirty="0"/>
              <a:t>Activity 3: </a:t>
            </a:r>
            <a:r>
              <a:rPr lang="en-GB" b="1" dirty="0">
                <a:solidFill>
                  <a:srgbClr val="000000"/>
                </a:solidFill>
              </a:rPr>
              <a:t>How do elections work?</a:t>
            </a:r>
            <a:endParaRPr lang="en-US" b="1"/>
          </a:p>
          <a:p>
            <a:r>
              <a:rPr lang="en-US" i="1" dirty="0">
                <a:ea typeface="Calibri"/>
                <a:cs typeface="Calibri"/>
              </a:rPr>
              <a:t>Spend 3 minutes on this slide.</a:t>
            </a:r>
          </a:p>
          <a:p>
            <a:r>
              <a:rPr lang="en-US" dirty="0"/>
              <a:t>We’ve learned how we vote and what we need to find out about people who might represent us. Now we’re going to see how it works in real life. Explain simply that an election is when grown‑ups vote for who will make decisions for the country or local area. </a:t>
            </a:r>
            <a:br>
              <a:rPr lang="en-US" dirty="0">
                <a:cs typeface="+mn-lt"/>
              </a:rPr>
            </a:br>
            <a:br>
              <a:rPr lang="en-US" dirty="0">
                <a:cs typeface="+mn-lt"/>
              </a:rPr>
            </a:br>
            <a:r>
              <a:rPr lang="en-US" dirty="0"/>
              <a:t>Reinforce definitions for each item on the slide and ask for their purposes. </a:t>
            </a:r>
            <a:endParaRPr lang="en-US" dirty="0">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E0DC4ED6-C6FF-22DA-6358-EBE72AA41BE8}"/>
              </a:ext>
            </a:extLst>
          </p:cNvPr>
          <p:cNvSpPr>
            <a:spLocks noGrp="1"/>
          </p:cNvSpPr>
          <p:nvPr>
            <p:ph type="sldNum" sz="quarter" idx="5"/>
          </p:nvPr>
        </p:nvSpPr>
        <p:spPr/>
        <p:txBody>
          <a:bodyPr/>
          <a:lstStyle/>
          <a:p>
            <a:fld id="{E3FFD070-D64A-42C9-B587-D69F75ED3F54}" type="slidenum">
              <a:rPr lang="en-GB"/>
              <a:t>17</a:t>
            </a:fld>
            <a:endParaRPr lang="en-GB"/>
          </a:p>
        </p:txBody>
      </p:sp>
    </p:spTree>
    <p:extLst>
      <p:ext uri="{BB962C8B-B14F-4D97-AF65-F5344CB8AC3E}">
        <p14:creationId xmlns:p14="http://schemas.microsoft.com/office/powerpoint/2010/main" val="3748340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22445-F4FF-AF82-6C25-C8203CD1B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33A3A-2450-4BE2-96ED-789ED55B7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2FAA9-1F8A-8069-CC87-F27F3E590609}"/>
              </a:ext>
            </a:extLst>
          </p:cNvPr>
          <p:cNvSpPr>
            <a:spLocks noGrp="1"/>
          </p:cNvSpPr>
          <p:nvPr>
            <p:ph type="body" idx="1"/>
          </p:nvPr>
        </p:nvSpPr>
        <p:spPr/>
        <p:txBody>
          <a:bodyPr/>
          <a:lstStyle/>
          <a:p>
            <a:pPr>
              <a:lnSpc>
                <a:spcPct val="90000"/>
              </a:lnSpc>
              <a:spcBef>
                <a:spcPct val="0"/>
              </a:spcBef>
            </a:pPr>
            <a:r>
              <a:rPr lang="en-GB" b="1"/>
              <a:t>Activity 3: How do elections work?</a:t>
            </a:r>
            <a:endParaRPr lang="en-US">
              <a:ea typeface="Calibri" panose="020F0502020204030204"/>
              <a:cs typeface="Calibri" panose="020F0502020204030204"/>
            </a:endParaRPr>
          </a:p>
          <a:p>
            <a:r>
              <a:rPr lang="en-US" i="1">
                <a:ea typeface="Calibri"/>
                <a:cs typeface="Calibri"/>
              </a:rPr>
              <a:t>Spend 2 minutes on this slide.</a:t>
            </a:r>
          </a:p>
          <a:p>
            <a:r>
              <a:rPr lang="en-US"/>
              <a:t>Remind the children that earlier, at the school council elections, we talked about helpful and unhelpful reasons to vote. </a:t>
            </a:r>
          </a:p>
          <a:p>
            <a:r>
              <a:rPr lang="en-US"/>
              <a:t>Now we’re going to find out helpful information about the candidates in this election to help make a good decision.</a:t>
            </a:r>
            <a:endParaRPr lang="en-US">
              <a:ea typeface="Calibri"/>
              <a:cs typeface="Calibri"/>
            </a:endParaRPr>
          </a:p>
        </p:txBody>
      </p:sp>
      <p:sp>
        <p:nvSpPr>
          <p:cNvPr id="4" name="Slide Number Placeholder 3">
            <a:extLst>
              <a:ext uri="{FF2B5EF4-FFF2-40B4-BE49-F238E27FC236}">
                <a16:creationId xmlns:a16="http://schemas.microsoft.com/office/drawing/2014/main" id="{DB71EA58-B266-5042-3CD8-14000F56C220}"/>
              </a:ext>
            </a:extLst>
          </p:cNvPr>
          <p:cNvSpPr>
            <a:spLocks noGrp="1"/>
          </p:cNvSpPr>
          <p:nvPr>
            <p:ph type="sldNum" sz="quarter" idx="5"/>
          </p:nvPr>
        </p:nvSpPr>
        <p:spPr/>
        <p:txBody>
          <a:bodyPr/>
          <a:lstStyle/>
          <a:p>
            <a:fld id="{E3FFD070-D64A-42C9-B587-D69F75ED3F54}" type="slidenum">
              <a:rPr lang="en-GB"/>
              <a:t>18</a:t>
            </a:fld>
            <a:endParaRPr lang="en-GB"/>
          </a:p>
        </p:txBody>
      </p:sp>
    </p:spTree>
    <p:extLst>
      <p:ext uri="{BB962C8B-B14F-4D97-AF65-F5344CB8AC3E}">
        <p14:creationId xmlns:p14="http://schemas.microsoft.com/office/powerpoint/2010/main" val="3266898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8C3B4-9C77-437E-05F1-5AB8F5A71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31CD4-CE4C-D271-0C1B-A6A29C441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D8C71-516B-E2ED-DDC4-7E232BFCDBF1}"/>
              </a:ext>
            </a:extLst>
          </p:cNvPr>
          <p:cNvSpPr>
            <a:spLocks noGrp="1"/>
          </p:cNvSpPr>
          <p:nvPr>
            <p:ph type="body" idx="1"/>
          </p:nvPr>
        </p:nvSpPr>
        <p:spPr/>
        <p:txBody>
          <a:bodyPr/>
          <a:lstStyle/>
          <a:p>
            <a:pPr>
              <a:lnSpc>
                <a:spcPct val="90000"/>
              </a:lnSpc>
              <a:spcBef>
                <a:spcPct val="0"/>
              </a:spcBef>
            </a:pPr>
            <a:r>
              <a:rPr lang="en-GB" b="1"/>
              <a:t>Activity 3: How do elections work?</a:t>
            </a:r>
            <a:endParaRPr lang="en-US" b="1"/>
          </a:p>
          <a:p>
            <a:r>
              <a:rPr lang="en-US" i="1">
                <a:ea typeface="Calibri"/>
                <a:cs typeface="Calibri"/>
              </a:rPr>
              <a:t>Spend 2 minutes on this slide.</a:t>
            </a:r>
          </a:p>
          <a:p>
            <a:r>
              <a:rPr lang="en-US"/>
              <a:t>Read each point slowly and discuss whether these points are helpful for your community. Who might like these ideas? Why? Focus on noticing the priorities, not judging them.</a:t>
            </a:r>
            <a:endParaRPr lang="en-US">
              <a:ea typeface="Calibri"/>
              <a:cs typeface="Calibri"/>
            </a:endParaRPr>
          </a:p>
        </p:txBody>
      </p:sp>
      <p:sp>
        <p:nvSpPr>
          <p:cNvPr id="4" name="Slide Number Placeholder 3">
            <a:extLst>
              <a:ext uri="{FF2B5EF4-FFF2-40B4-BE49-F238E27FC236}">
                <a16:creationId xmlns:a16="http://schemas.microsoft.com/office/drawing/2014/main" id="{1AB02F95-47AD-95D3-13EE-22115A1F94F8}"/>
              </a:ext>
            </a:extLst>
          </p:cNvPr>
          <p:cNvSpPr>
            <a:spLocks noGrp="1"/>
          </p:cNvSpPr>
          <p:nvPr>
            <p:ph type="sldNum" sz="quarter" idx="5"/>
          </p:nvPr>
        </p:nvSpPr>
        <p:spPr/>
        <p:txBody>
          <a:bodyPr/>
          <a:lstStyle/>
          <a:p>
            <a:fld id="{E3FFD070-D64A-42C9-B587-D69F75ED3F54}" type="slidenum">
              <a:rPr lang="en-GB"/>
              <a:t>19</a:t>
            </a:fld>
            <a:endParaRPr lang="en-GB"/>
          </a:p>
        </p:txBody>
      </p:sp>
    </p:spTree>
    <p:extLst>
      <p:ext uri="{BB962C8B-B14F-4D97-AF65-F5344CB8AC3E}">
        <p14:creationId xmlns:p14="http://schemas.microsoft.com/office/powerpoint/2010/main" val="3215988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How The Big Democracy Lesson supports Ofsted requirements:  </a:t>
            </a:r>
            <a:endParaRPr lang="en-GB">
              <a:solidFill>
                <a:srgbClr val="444444"/>
              </a:solidFill>
            </a:endParaRPr>
          </a:p>
          <a:p>
            <a:r>
              <a:rPr lang="en-GB">
                <a:hlinkClick r:id="rId3"/>
              </a:rPr>
              <a:t>Ofsted Personal Development &amp; Wellbeing</a:t>
            </a:r>
            <a:r>
              <a:rPr lang="en-GB"/>
              <a:t>, Page 44:</a:t>
            </a:r>
            <a:r>
              <a:rPr lang="en-GB" b="1"/>
              <a:t> </a:t>
            </a:r>
            <a:r>
              <a:rPr lang="en-GB">
                <a:solidFill>
                  <a:srgbClr val="444444"/>
                </a:solidFill>
              </a:rPr>
              <a:t>Ensuring the curriculum contributes to pupils’ personal and SMSC development, supports them to become responsible, respectful and active citizens, and develops their understanding of fundamental British values.</a:t>
            </a:r>
            <a:endParaRPr lang="en-GB">
              <a:solidFill>
                <a:srgbClr val="444444"/>
              </a:solidFill>
              <a:ea typeface="Calibri"/>
              <a:cs typeface="Calibri"/>
            </a:endParaRPr>
          </a:p>
          <a:p>
            <a:endParaRPr lang="en-GB">
              <a:solidFill>
                <a:srgbClr val="444444"/>
              </a:solidFill>
            </a:endParaRPr>
          </a:p>
          <a:p>
            <a:r>
              <a:rPr lang="en-GB" b="1"/>
              <a:t>How The Big Democracy Lesson supports Curriculum requirements:</a:t>
            </a:r>
            <a:endParaRPr lang="en-GB">
              <a:solidFill>
                <a:srgbClr val="444444"/>
              </a:solidFill>
            </a:endParaRPr>
          </a:p>
          <a:p>
            <a:r>
              <a:rPr lang="en-GB"/>
              <a:t>Citizenship: </a:t>
            </a:r>
            <a:r>
              <a:rPr lang="en-GB">
                <a:solidFill>
                  <a:srgbClr val="444444"/>
                </a:solidFill>
                <a:hlinkClick r:id="rId4"/>
              </a:rPr>
              <a:t>Citizenship Programme of Study (non-statutory)</a:t>
            </a:r>
            <a:r>
              <a:rPr lang="en-GB">
                <a:solidFill>
                  <a:srgbClr val="444444"/>
                </a:solidFill>
              </a:rPr>
              <a:t>, page 3, 2.f and 2.g, Key Stage 2 pupils should be taught 'to resolve differences by looking at alternatives, making decisions and explaining choices; what democracy is, and about the basic institutions that support it locally and nationally'</a:t>
            </a:r>
            <a:endParaRPr lang="en-GB">
              <a:solidFill>
                <a:srgbClr val="444444"/>
              </a:solidFill>
              <a:ea typeface="Calibri"/>
              <a:cs typeface="Calibri"/>
            </a:endParaRPr>
          </a:p>
          <a:p>
            <a:endParaRPr lang="en-GB">
              <a:solidFill>
                <a:srgbClr val="444444"/>
              </a:solidFill>
            </a:endParaRPr>
          </a:p>
          <a:p>
            <a:r>
              <a:rPr lang="en-GB"/>
              <a:t>Spoken English: </a:t>
            </a:r>
            <a:r>
              <a:rPr lang="en-GB">
                <a:solidFill>
                  <a:srgbClr val="444444"/>
                </a:solidFill>
                <a:hlinkClick r:id="rId5"/>
              </a:rPr>
              <a:t>Primary National Curriculum – English</a:t>
            </a:r>
            <a:r>
              <a:rPr lang="en-GB"/>
              <a:t>, page 7: 'listen and respond appropriately to adults and their peers; ask relevant questions to extend their understanding and knowledge; maintain attention and participate actively in collaborative conversations, staying on topic and initiating and responding to comments; use spoken language to develop understanding through speculating, hypothesising, imagining and exploring ideas'</a:t>
            </a:r>
            <a:endParaRPr lang="en-GB">
              <a:solidFill>
                <a:srgbClr val="444444"/>
              </a:solidFill>
            </a:endParaRPr>
          </a:p>
          <a:p>
            <a:endParaRPr lang="en-GB">
              <a:solidFill>
                <a:srgbClr val="000000"/>
              </a:solidFill>
            </a:endParaRPr>
          </a:p>
          <a:p>
            <a:r>
              <a:rPr lang="en-GB">
                <a:solidFill>
                  <a:srgbClr val="444444"/>
                </a:solidFill>
                <a:hlinkClick r:id="rId6">
                  <a:extLst>
                    <a:ext uri="{A12FA001-AC4F-418D-AE19-62706E023703}">
                      <ahyp:hlinkClr xmlns:ahyp="http://schemas.microsoft.com/office/drawing/2018/hyperlinkcolor" val="tx"/>
                    </a:ext>
                  </a:extLst>
                </a:hlinkClick>
              </a:rPr>
              <a:t>SMSC, Fundamental British Values</a:t>
            </a:r>
            <a:r>
              <a:rPr lang="en-GB"/>
              <a:t>, Page 5 and 6: 'enable students to acquire a broad general knowledge of and respect for public institutions and services in England; encourage respect for democracy and support for participation in the democratic processes, including respect for the basis on which the law is made and applied in England; an understanding of how citizens can influence decision-making through the democratic process'</a:t>
            </a:r>
            <a:endParaRPr lang="en-GB">
              <a:ea typeface="Calibri"/>
              <a:cs typeface="Calibri"/>
            </a:endParaRPr>
          </a:p>
          <a:p>
            <a:endParaRPr lang="en-GB">
              <a:solidFill>
                <a:srgbClr val="000000"/>
              </a:solidFill>
              <a:ea typeface="Calibri"/>
              <a:cs typeface="Calibri"/>
            </a:endParaRPr>
          </a:p>
          <a:p>
            <a:r>
              <a:rPr lang="en-GB" b="1">
                <a:solidFill>
                  <a:srgbClr val="000000"/>
                </a:solidFill>
              </a:rPr>
              <a:t>How The Big Democracy Lesson supports skill development:</a:t>
            </a:r>
            <a:endParaRPr lang="en-GB" b="1">
              <a:solidFill>
                <a:srgbClr val="000000"/>
              </a:solidFill>
              <a:ea typeface="Calibri"/>
              <a:cs typeface="Calibri"/>
            </a:endParaRPr>
          </a:p>
          <a:p>
            <a:r>
              <a:rPr lang="en-GB">
                <a:ea typeface="Calibri"/>
                <a:cs typeface="Calibri"/>
              </a:rPr>
              <a:t>Activities are designed to support development of critical thinking, communication and oracy. </a:t>
            </a:r>
          </a:p>
          <a:p>
            <a:r>
              <a:rPr lang="en-GB">
                <a:ea typeface="Calibri"/>
                <a:cs typeface="Calibri"/>
              </a:rPr>
              <a:t>If your school uses the Skills Builder frameworks you may be able to map lesson activities to the following steps: Listening 1, 2; Speaking 1, 2;  Problem Solving 1, 5, 6, 7.</a:t>
            </a:r>
            <a:endParaRPr lang="en-GB"/>
          </a:p>
        </p:txBody>
      </p:sp>
      <p:sp>
        <p:nvSpPr>
          <p:cNvPr id="4" name="Slide Number Placeholder 3"/>
          <p:cNvSpPr>
            <a:spLocks noGrp="1"/>
          </p:cNvSpPr>
          <p:nvPr>
            <p:ph type="sldNum" sz="quarter" idx="5"/>
          </p:nvPr>
        </p:nvSpPr>
        <p:spPr/>
        <p:txBody>
          <a:bodyPr/>
          <a:lstStyle/>
          <a:p>
            <a:fld id="{E3FFD070-D64A-42C9-B587-D69F75ED3F54}" type="slidenum">
              <a:rPr lang="en-GB"/>
              <a:t>2</a:t>
            </a:fld>
            <a:endParaRPr lang="en-GB"/>
          </a:p>
        </p:txBody>
      </p:sp>
    </p:spTree>
    <p:extLst>
      <p:ext uri="{BB962C8B-B14F-4D97-AF65-F5344CB8AC3E}">
        <p14:creationId xmlns:p14="http://schemas.microsoft.com/office/powerpoint/2010/main" val="228798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EEDF0-ACD9-9A23-4ADB-72D174967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526D9-9460-154E-08D1-9D4454006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A5C35-A2FB-5070-5E0C-3DAD449C40B7}"/>
              </a:ext>
            </a:extLst>
          </p:cNvPr>
          <p:cNvSpPr>
            <a:spLocks noGrp="1"/>
          </p:cNvSpPr>
          <p:nvPr>
            <p:ph type="body" idx="1"/>
          </p:nvPr>
        </p:nvSpPr>
        <p:spPr/>
        <p:txBody>
          <a:bodyPr/>
          <a:lstStyle/>
          <a:p>
            <a:pPr>
              <a:lnSpc>
                <a:spcPct val="90000"/>
              </a:lnSpc>
              <a:spcBef>
                <a:spcPct val="0"/>
              </a:spcBef>
            </a:pPr>
            <a:r>
              <a:rPr lang="en-GB" b="1"/>
              <a:t>Activity 3: How do elections work?</a:t>
            </a:r>
            <a:endParaRPr lang="en-US" b="1"/>
          </a:p>
          <a:p>
            <a:r>
              <a:rPr lang="en-US" i="1">
                <a:ea typeface="Calibri"/>
                <a:cs typeface="Calibri"/>
              </a:rPr>
              <a:t>Spend 2 minutes on this slide.</a:t>
            </a:r>
          </a:p>
          <a:p>
            <a:r>
              <a:rPr lang="en-US"/>
              <a:t>Follow the same procedure as for Slide 19. </a:t>
            </a:r>
            <a:r>
              <a:rPr lang="en-US" err="1"/>
              <a:t>Emphasise</a:t>
            </a:r>
            <a:r>
              <a:rPr lang="en-US"/>
              <a:t> to pupils that each candidate cares about different things. </a:t>
            </a:r>
            <a:endParaRPr lang="en-US">
              <a:ea typeface="Calibri"/>
              <a:cs typeface="Calibri"/>
            </a:endParaRPr>
          </a:p>
        </p:txBody>
      </p:sp>
      <p:sp>
        <p:nvSpPr>
          <p:cNvPr id="4" name="Slide Number Placeholder 3">
            <a:extLst>
              <a:ext uri="{FF2B5EF4-FFF2-40B4-BE49-F238E27FC236}">
                <a16:creationId xmlns:a16="http://schemas.microsoft.com/office/drawing/2014/main" id="{AF3780A8-5215-B0D6-E301-F183DAB91F05}"/>
              </a:ext>
            </a:extLst>
          </p:cNvPr>
          <p:cNvSpPr>
            <a:spLocks noGrp="1"/>
          </p:cNvSpPr>
          <p:nvPr>
            <p:ph type="sldNum" sz="quarter" idx="5"/>
          </p:nvPr>
        </p:nvSpPr>
        <p:spPr/>
        <p:txBody>
          <a:bodyPr/>
          <a:lstStyle/>
          <a:p>
            <a:fld id="{E3FFD070-D64A-42C9-B587-D69F75ED3F54}" type="slidenum">
              <a:rPr lang="en-GB"/>
              <a:t>20</a:t>
            </a:fld>
            <a:endParaRPr lang="en-GB"/>
          </a:p>
        </p:txBody>
      </p:sp>
    </p:spTree>
    <p:extLst>
      <p:ext uri="{BB962C8B-B14F-4D97-AF65-F5344CB8AC3E}">
        <p14:creationId xmlns:p14="http://schemas.microsoft.com/office/powerpoint/2010/main" val="1084867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B09BD-2C0C-7F49-80C5-01F25CE09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86F33-776E-5988-87F1-CA4F102A8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498B0-F69E-D6A9-DC4F-59C0E266F6EE}"/>
              </a:ext>
            </a:extLst>
          </p:cNvPr>
          <p:cNvSpPr>
            <a:spLocks noGrp="1"/>
          </p:cNvSpPr>
          <p:nvPr>
            <p:ph type="body" idx="1"/>
          </p:nvPr>
        </p:nvSpPr>
        <p:spPr/>
        <p:txBody>
          <a:bodyPr/>
          <a:lstStyle/>
          <a:p>
            <a:pPr>
              <a:lnSpc>
                <a:spcPct val="90000"/>
              </a:lnSpc>
              <a:spcBef>
                <a:spcPct val="0"/>
              </a:spcBef>
            </a:pPr>
            <a:r>
              <a:rPr lang="en-GB" b="1"/>
              <a:t>Activity 3: How do elections work? </a:t>
            </a:r>
            <a:endParaRPr lang="en-US" b="1"/>
          </a:p>
          <a:p>
            <a:r>
              <a:rPr lang="en-US" i="1">
                <a:ea typeface="Calibri"/>
                <a:cs typeface="Calibri"/>
              </a:rPr>
              <a:t>Spend 4 minutes on this slide.</a:t>
            </a:r>
          </a:p>
          <a:p>
            <a:r>
              <a:rPr lang="en-US"/>
              <a:t>Pupils pick three things that matter most to them and explain why. Support the children to use sentence starters such as ‘The 3 most important things for me are...’ ‘This is important to me because...’ </a:t>
            </a:r>
            <a:endParaRPr lang="en-US">
              <a:ea typeface="Calibri"/>
              <a:cs typeface="Calibri"/>
            </a:endParaRPr>
          </a:p>
          <a:p>
            <a:r>
              <a:rPr lang="en-US"/>
              <a:t>Make the point that this is how adults choose too. They use information to choose the person who best matches what matters to them.</a:t>
            </a:r>
            <a:endParaRPr lang="en-US">
              <a:ea typeface="Calibri"/>
              <a:cs typeface="Calibri"/>
            </a:endParaRPr>
          </a:p>
        </p:txBody>
      </p:sp>
      <p:sp>
        <p:nvSpPr>
          <p:cNvPr id="4" name="Slide Number Placeholder 3">
            <a:extLst>
              <a:ext uri="{FF2B5EF4-FFF2-40B4-BE49-F238E27FC236}">
                <a16:creationId xmlns:a16="http://schemas.microsoft.com/office/drawing/2014/main" id="{B35070DE-5E47-4424-7EB4-CDDFD0578257}"/>
              </a:ext>
            </a:extLst>
          </p:cNvPr>
          <p:cNvSpPr>
            <a:spLocks noGrp="1"/>
          </p:cNvSpPr>
          <p:nvPr>
            <p:ph type="sldNum" sz="quarter" idx="5"/>
          </p:nvPr>
        </p:nvSpPr>
        <p:spPr/>
        <p:txBody>
          <a:bodyPr/>
          <a:lstStyle/>
          <a:p>
            <a:fld id="{E3FFD070-D64A-42C9-B587-D69F75ED3F54}" type="slidenum">
              <a:rPr lang="en-GB"/>
              <a:t>21</a:t>
            </a:fld>
            <a:endParaRPr lang="en-GB"/>
          </a:p>
        </p:txBody>
      </p:sp>
    </p:spTree>
    <p:extLst>
      <p:ext uri="{BB962C8B-B14F-4D97-AF65-F5344CB8AC3E}">
        <p14:creationId xmlns:p14="http://schemas.microsoft.com/office/powerpoint/2010/main" val="460290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87492-0ECC-C644-1BE0-A4310026F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2652D-437B-4960-FD62-F6749EC46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3AB2F-67EC-D7A9-E08A-26C8E9FD9350}"/>
              </a:ext>
            </a:extLst>
          </p:cNvPr>
          <p:cNvSpPr>
            <a:spLocks noGrp="1"/>
          </p:cNvSpPr>
          <p:nvPr>
            <p:ph type="body" idx="1"/>
          </p:nvPr>
        </p:nvSpPr>
        <p:spPr/>
        <p:txBody>
          <a:bodyPr/>
          <a:lstStyle/>
          <a:p>
            <a:pPr>
              <a:lnSpc>
                <a:spcPct val="90000"/>
              </a:lnSpc>
              <a:spcBef>
                <a:spcPct val="0"/>
              </a:spcBef>
            </a:pPr>
            <a:r>
              <a:rPr lang="en-GB" b="1"/>
              <a:t>The Big Democracy Challenge: Be A Reporter!</a:t>
            </a:r>
            <a:endParaRPr lang="en-US" b="1"/>
          </a:p>
          <a:p>
            <a:r>
              <a:rPr lang="en-US" i="1">
                <a:ea typeface="Calibri"/>
                <a:cs typeface="Calibri"/>
              </a:rPr>
              <a:t>Spend 2 minutes on this slide.</a:t>
            </a:r>
          </a:p>
          <a:p>
            <a:r>
              <a:rPr lang="en-US"/>
              <a:t>This is a challenge activity focused on building oracy skills – encourage pupils to use vocabulary introduced earlier.</a:t>
            </a:r>
            <a:br>
              <a:rPr lang="en-US">
                <a:cs typeface="+mn-lt"/>
              </a:rPr>
            </a:br>
            <a:r>
              <a:rPr lang="en-US"/>
              <a:t>Encourage expressive voices and gestures. If time allows, invite 2 – 3 groups to present to the class as the live news team. Use the next slide to support pupils planning.</a:t>
            </a:r>
            <a:endParaRPr lang="en-US">
              <a:ea typeface="Calibri"/>
              <a:cs typeface="Calibri"/>
            </a:endParaRPr>
          </a:p>
        </p:txBody>
      </p:sp>
      <p:sp>
        <p:nvSpPr>
          <p:cNvPr id="4" name="Slide Number Placeholder 3">
            <a:extLst>
              <a:ext uri="{FF2B5EF4-FFF2-40B4-BE49-F238E27FC236}">
                <a16:creationId xmlns:a16="http://schemas.microsoft.com/office/drawing/2014/main" id="{65531F13-317D-4561-0D49-3CEB0DA8462F}"/>
              </a:ext>
            </a:extLst>
          </p:cNvPr>
          <p:cNvSpPr>
            <a:spLocks noGrp="1"/>
          </p:cNvSpPr>
          <p:nvPr>
            <p:ph type="sldNum" sz="quarter" idx="5"/>
          </p:nvPr>
        </p:nvSpPr>
        <p:spPr/>
        <p:txBody>
          <a:bodyPr/>
          <a:lstStyle/>
          <a:p>
            <a:fld id="{E3FFD070-D64A-42C9-B587-D69F75ED3F54}" type="slidenum">
              <a:rPr lang="en-GB"/>
              <a:t>22</a:t>
            </a:fld>
            <a:endParaRPr lang="en-GB"/>
          </a:p>
        </p:txBody>
      </p:sp>
    </p:spTree>
    <p:extLst>
      <p:ext uri="{BB962C8B-B14F-4D97-AF65-F5344CB8AC3E}">
        <p14:creationId xmlns:p14="http://schemas.microsoft.com/office/powerpoint/2010/main" val="329541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B1ACB-A546-3A1F-DD02-5D6227C8B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F2076-773D-ED24-99ED-DB5EFC65D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22157-2AAE-2FCF-D768-02EA116B13DD}"/>
              </a:ext>
            </a:extLst>
          </p:cNvPr>
          <p:cNvSpPr>
            <a:spLocks noGrp="1"/>
          </p:cNvSpPr>
          <p:nvPr>
            <p:ph type="body" idx="1"/>
          </p:nvPr>
        </p:nvSpPr>
        <p:spPr/>
        <p:txBody>
          <a:bodyPr/>
          <a:lstStyle/>
          <a:p>
            <a:r>
              <a:rPr lang="en-GB" b="1"/>
              <a:t>The Big Democracy Challenge: Be A Reporter!</a:t>
            </a:r>
            <a:endParaRPr lang="en-US"/>
          </a:p>
          <a:p>
            <a:r>
              <a:rPr lang="en-US" i="1">
                <a:ea typeface="Calibri"/>
                <a:cs typeface="Calibri"/>
              </a:rPr>
              <a:t>Spend 10 minutes on this slide.</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D0FD0DAE-6028-10B8-CAC7-ED6816D6DC30}"/>
              </a:ext>
            </a:extLst>
          </p:cNvPr>
          <p:cNvSpPr>
            <a:spLocks noGrp="1"/>
          </p:cNvSpPr>
          <p:nvPr>
            <p:ph type="sldNum" sz="quarter" idx="5"/>
          </p:nvPr>
        </p:nvSpPr>
        <p:spPr/>
        <p:txBody>
          <a:bodyPr/>
          <a:lstStyle/>
          <a:p>
            <a:fld id="{E3FFD070-D64A-42C9-B587-D69F75ED3F54}" type="slidenum">
              <a:rPr lang="en-GB"/>
              <a:t>23</a:t>
            </a:fld>
            <a:endParaRPr lang="en-GB"/>
          </a:p>
        </p:txBody>
      </p:sp>
    </p:spTree>
    <p:extLst>
      <p:ext uri="{BB962C8B-B14F-4D97-AF65-F5344CB8AC3E}">
        <p14:creationId xmlns:p14="http://schemas.microsoft.com/office/powerpoint/2010/main" val="3537885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Student Reflections</a:t>
            </a:r>
            <a:endParaRPr lang="en-US">
              <a:solidFill>
                <a:srgbClr val="444444"/>
              </a:solidFill>
            </a:endParaRPr>
          </a:p>
          <a:p>
            <a:r>
              <a:rPr lang="en-US">
                <a:solidFill>
                  <a:srgbClr val="000000"/>
                </a:solidFill>
                <a:ea typeface="Calibri"/>
                <a:cs typeface="Calibri"/>
              </a:rPr>
              <a:t>NB: Only you need to scan the QR code or click the link embedded on the slide. The questions are student facing, are done as a group and act as reflective prompts for your class. </a:t>
            </a:r>
            <a:r>
              <a:rPr lang="en-US" b="1">
                <a:solidFill>
                  <a:srgbClr val="000000"/>
                </a:solidFill>
              </a:rPr>
              <a:t>Optional: screenshot your answers before submitting for your own activity records.</a:t>
            </a:r>
            <a:endParaRPr lang="en-US" b="1">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24</a:t>
            </a:fld>
            <a:endParaRPr lang="en-GB"/>
          </a:p>
        </p:txBody>
      </p:sp>
    </p:spTree>
    <p:extLst>
      <p:ext uri="{BB962C8B-B14F-4D97-AF65-F5344CB8AC3E}">
        <p14:creationId xmlns:p14="http://schemas.microsoft.com/office/powerpoint/2010/main" val="3833937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25</a:t>
            </a:fld>
            <a:endParaRPr lang="en-GB"/>
          </a:p>
        </p:txBody>
      </p:sp>
    </p:spTree>
    <p:extLst>
      <p:ext uri="{BB962C8B-B14F-4D97-AF65-F5344CB8AC3E}">
        <p14:creationId xmlns:p14="http://schemas.microsoft.com/office/powerpoint/2010/main" val="401803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CE270-F447-5279-6381-40060F41C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D5137-D6DB-C482-8F37-64FB35C18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978F7-5BD6-FB8B-C962-DFBACE917A6C}"/>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8876F3A3-BC08-9C44-3629-C513D459973F}"/>
              </a:ext>
            </a:extLst>
          </p:cNvPr>
          <p:cNvSpPr>
            <a:spLocks noGrp="1"/>
          </p:cNvSpPr>
          <p:nvPr>
            <p:ph type="sldNum" sz="quarter" idx="5"/>
          </p:nvPr>
        </p:nvSpPr>
        <p:spPr/>
        <p:txBody>
          <a:bodyPr/>
          <a:lstStyle/>
          <a:p>
            <a:fld id="{E3FFD070-D64A-42C9-B587-D69F75ED3F54}" type="slidenum">
              <a:rPr lang="en-GB"/>
              <a:t>3</a:t>
            </a:fld>
            <a:endParaRPr lang="en-GB"/>
          </a:p>
        </p:txBody>
      </p:sp>
    </p:spTree>
    <p:extLst>
      <p:ext uri="{BB962C8B-B14F-4D97-AF65-F5344CB8AC3E}">
        <p14:creationId xmlns:p14="http://schemas.microsoft.com/office/powerpoint/2010/main" val="269585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7D93-FA78-323E-8D8E-CB453CBAA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AAF5B-D9B7-C24E-1F85-3992BD9D1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BDBB7-CEC0-7F8F-280D-0FA6A03320AD}"/>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A3B50C2E-5A94-B17A-307C-375ED0E42A8E}"/>
              </a:ext>
            </a:extLst>
          </p:cNvPr>
          <p:cNvSpPr>
            <a:spLocks noGrp="1"/>
          </p:cNvSpPr>
          <p:nvPr>
            <p:ph type="sldNum" sz="quarter" idx="5"/>
          </p:nvPr>
        </p:nvSpPr>
        <p:spPr/>
        <p:txBody>
          <a:bodyPr/>
          <a:lstStyle/>
          <a:p>
            <a:fld id="{E3FFD070-D64A-42C9-B587-D69F75ED3F54}" type="slidenum">
              <a:rPr lang="en-GB"/>
              <a:t>4</a:t>
            </a:fld>
            <a:endParaRPr lang="en-GB"/>
          </a:p>
        </p:txBody>
      </p:sp>
    </p:spTree>
    <p:extLst>
      <p:ext uri="{BB962C8B-B14F-4D97-AF65-F5344CB8AC3E}">
        <p14:creationId xmlns:p14="http://schemas.microsoft.com/office/powerpoint/2010/main" val="280487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B2F7-F516-4000-834F-427D247FE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12594-50F4-29BA-EDA3-58E77FC3C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2D90A-3A2E-66D3-1122-6D5FDCEB6ADB}"/>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A49DCFE0-1DDB-7DF5-945C-95E7DAE66C44}"/>
              </a:ext>
            </a:extLst>
          </p:cNvPr>
          <p:cNvSpPr>
            <a:spLocks noGrp="1"/>
          </p:cNvSpPr>
          <p:nvPr>
            <p:ph type="sldNum" sz="quarter" idx="5"/>
          </p:nvPr>
        </p:nvSpPr>
        <p:spPr/>
        <p:txBody>
          <a:bodyPr/>
          <a:lstStyle/>
          <a:p>
            <a:fld id="{E3FFD070-D64A-42C9-B587-D69F75ED3F54}" type="slidenum">
              <a:rPr lang="en-GB"/>
              <a:t>5</a:t>
            </a:fld>
            <a:endParaRPr lang="en-GB"/>
          </a:p>
        </p:txBody>
      </p:sp>
    </p:spTree>
    <p:extLst>
      <p:ext uri="{BB962C8B-B14F-4D97-AF65-F5344CB8AC3E}">
        <p14:creationId xmlns:p14="http://schemas.microsoft.com/office/powerpoint/2010/main" val="357063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44B24-23C2-C645-43EB-6BA1132F1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031E8-B746-BF4E-1F53-F96C572F1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72959-A08F-5A13-5B9C-D8CD609222F8}"/>
              </a:ext>
            </a:extLst>
          </p:cNvPr>
          <p:cNvSpPr>
            <a:spLocks noGrp="1"/>
          </p:cNvSpPr>
          <p:nvPr>
            <p:ph type="body" idx="1"/>
          </p:nvPr>
        </p:nvSpPr>
        <p:spPr/>
        <p:txBody>
          <a:bodyPr/>
          <a:lstStyle/>
          <a:p>
            <a:r>
              <a:rPr lang="en-US" b="1"/>
              <a:t>Making a choice</a:t>
            </a:r>
            <a:endParaRPr lang="en-US">
              <a:solidFill>
                <a:srgbClr val="444444"/>
              </a:solidFill>
            </a:endParaRPr>
          </a:p>
          <a:p>
            <a:r>
              <a:rPr lang="en-US" i="1">
                <a:ea typeface="Calibri"/>
                <a:cs typeface="Calibri"/>
              </a:rPr>
              <a:t>Spend 1 minute on this slide.</a:t>
            </a:r>
            <a:endParaRPr lang="en-US" i="1"/>
          </a:p>
          <a:p>
            <a:r>
              <a:rPr lang="en-US"/>
              <a:t>Invite children to share their ideas about what the child in the picture might choose and why. Encourage them to think about times when they had to choose between two things.</a:t>
            </a:r>
            <a:endParaRPr lang="en-US">
              <a:ea typeface="Calibri"/>
              <a:cs typeface="Calibri"/>
            </a:endParaRPr>
          </a:p>
          <a:p>
            <a:endParaRPr lang="en-US"/>
          </a:p>
          <a:p>
            <a:r>
              <a:rPr lang="en-US"/>
              <a:t>After gathering a few responses, ask: </a:t>
            </a:r>
            <a:r>
              <a:rPr lang="en-US" i="1"/>
              <a:t>How did you decide in the end?</a:t>
            </a:r>
            <a:endParaRPr lang="en-US" i="1">
              <a:ea typeface="Calibri" panose="020F0502020204030204"/>
              <a:cs typeface="Calibri" panose="020F0502020204030204"/>
            </a:endParaRPr>
          </a:p>
          <a:p>
            <a:br>
              <a:rPr lang="en-US">
                <a:cs typeface="+mn-lt"/>
              </a:rPr>
            </a:br>
            <a:r>
              <a:rPr lang="en-US"/>
              <a:t>Accept any reasonable answer. This helps children notice that choices often involve thinking about what matters to us – which links to understanding how voters make decisions later. </a:t>
            </a:r>
            <a:endParaRPr lang="en-US">
              <a:ea typeface="Calibri"/>
              <a:cs typeface="+mn-lt"/>
            </a:endParaRPr>
          </a:p>
        </p:txBody>
      </p:sp>
      <p:sp>
        <p:nvSpPr>
          <p:cNvPr id="4" name="Slide Number Placeholder 3">
            <a:extLst>
              <a:ext uri="{FF2B5EF4-FFF2-40B4-BE49-F238E27FC236}">
                <a16:creationId xmlns:a16="http://schemas.microsoft.com/office/drawing/2014/main" id="{9845C33E-CC57-F989-BEAE-9C444A522CB8}"/>
              </a:ext>
            </a:extLst>
          </p:cNvPr>
          <p:cNvSpPr>
            <a:spLocks noGrp="1"/>
          </p:cNvSpPr>
          <p:nvPr>
            <p:ph type="sldNum" sz="quarter" idx="5"/>
          </p:nvPr>
        </p:nvSpPr>
        <p:spPr/>
        <p:txBody>
          <a:bodyPr/>
          <a:lstStyle/>
          <a:p>
            <a:fld id="{E3FFD070-D64A-42C9-B587-D69F75ED3F54}" type="slidenum">
              <a:rPr lang="en-GB"/>
              <a:t>6</a:t>
            </a:fld>
            <a:endParaRPr lang="en-GB"/>
          </a:p>
        </p:txBody>
      </p:sp>
    </p:spTree>
    <p:extLst>
      <p:ext uri="{BB962C8B-B14F-4D97-AF65-F5344CB8AC3E}">
        <p14:creationId xmlns:p14="http://schemas.microsoft.com/office/powerpoint/2010/main" val="3213100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7BECD-73AE-484C-4475-98CE71BFC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376A5-495E-A0F2-C789-3AA7091942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55F2D-AA2A-AB2E-4433-FB82B1802F54}"/>
              </a:ext>
            </a:extLst>
          </p:cNvPr>
          <p:cNvSpPr>
            <a:spLocks noGrp="1"/>
          </p:cNvSpPr>
          <p:nvPr>
            <p:ph type="body" idx="1"/>
          </p:nvPr>
        </p:nvSpPr>
        <p:spPr/>
        <p:txBody>
          <a:bodyPr/>
          <a:lstStyle/>
          <a:p>
            <a:r>
              <a:rPr lang="en-US" b="1"/>
              <a:t>Making a choice</a:t>
            </a:r>
            <a:endParaRPr lang="en-US"/>
          </a:p>
          <a:p>
            <a:r>
              <a:rPr lang="en-US" i="1">
                <a:ea typeface="Calibri"/>
                <a:cs typeface="Calibri"/>
              </a:rPr>
              <a:t>Spend 1 minute on this slide.</a:t>
            </a:r>
          </a:p>
          <a:p>
            <a:r>
              <a:rPr lang="en-US"/>
              <a:t>This expands the concept from personal choice to shared choices, which requires fairness and listening to others. Work through the prompts on the slide, supporting children to explain what is happening.  </a:t>
            </a:r>
            <a:endParaRPr lang="en-US">
              <a:ea typeface="Calibri"/>
              <a:cs typeface="Calibri"/>
            </a:endParaRPr>
          </a:p>
          <a:p>
            <a:r>
              <a:rPr lang="en-US"/>
              <a:t> </a:t>
            </a:r>
            <a:endParaRPr lang="en-US">
              <a:ea typeface="Calibri"/>
              <a:cs typeface="Calibri"/>
            </a:endParaRPr>
          </a:p>
          <a:p>
            <a:r>
              <a:rPr lang="en-US"/>
              <a:t>Help them articulate that this situation is different because more than one person wants to decide, which can make it harder. Draw out that when a decision affects a group, we need a fair way to choose.  </a:t>
            </a:r>
            <a:endParaRPr lang="en-US">
              <a:ea typeface="Calibri"/>
              <a:cs typeface="Calibri"/>
            </a:endParaRPr>
          </a:p>
          <a:p>
            <a:r>
              <a:rPr lang="en-US"/>
              <a:t> </a:t>
            </a:r>
            <a:endParaRPr lang="en-US">
              <a:ea typeface="Calibri"/>
              <a:cs typeface="Calibri"/>
            </a:endParaRPr>
          </a:p>
          <a:p>
            <a:r>
              <a:rPr lang="en-US"/>
              <a:t>Invite children to suggest similar situations from their own experiences: choosing the story at home or bedtime, deciding which toys to play with, agreeing who tidies up, choosing a playground game. </a:t>
            </a:r>
            <a:endParaRPr lang="en-US">
              <a:ea typeface="Calibri"/>
              <a:cs typeface="Calibri"/>
            </a:endParaRPr>
          </a:p>
          <a:p>
            <a:r>
              <a:rPr lang="en-US"/>
              <a:t> </a:t>
            </a:r>
            <a:endParaRPr lang="en-US">
              <a:ea typeface="Calibri"/>
              <a:cs typeface="Calibri"/>
            </a:endParaRPr>
          </a:p>
          <a:p>
            <a:r>
              <a:rPr lang="en-US"/>
              <a:t>Discuss how these situations were solved: </a:t>
            </a:r>
            <a:r>
              <a:rPr lang="en-US" i="1"/>
              <a:t>Did someone get their own way? Did you talk about it and agree? </a:t>
            </a:r>
            <a:endParaRPr lang="en-US" i="1">
              <a:ea typeface="Calibri"/>
              <a:cs typeface="Calibri"/>
            </a:endParaRPr>
          </a:p>
          <a:p>
            <a:r>
              <a:rPr lang="en-US"/>
              <a:t> </a:t>
            </a:r>
            <a:endParaRPr lang="en-US">
              <a:ea typeface="Calibri"/>
              <a:cs typeface="Calibri"/>
            </a:endParaRPr>
          </a:p>
          <a:p>
            <a:r>
              <a:rPr lang="en-US"/>
              <a:t>If children have seen/experienced voting in school (e.g., choosing a story, student council votes), briefly remind them of these examples. This reinforces the idea that voting is one way to make fair decisions when a choice affects more than one person. </a:t>
            </a:r>
            <a:endParaRPr lang="en-US">
              <a:ea typeface="Calibri"/>
              <a:cs typeface="+mn-lt"/>
            </a:endParaRPr>
          </a:p>
        </p:txBody>
      </p:sp>
      <p:sp>
        <p:nvSpPr>
          <p:cNvPr id="4" name="Slide Number Placeholder 3">
            <a:extLst>
              <a:ext uri="{FF2B5EF4-FFF2-40B4-BE49-F238E27FC236}">
                <a16:creationId xmlns:a16="http://schemas.microsoft.com/office/drawing/2014/main" id="{54E3A4BB-01EC-DD7E-1CB1-713E61F9815B}"/>
              </a:ext>
            </a:extLst>
          </p:cNvPr>
          <p:cNvSpPr>
            <a:spLocks noGrp="1"/>
          </p:cNvSpPr>
          <p:nvPr>
            <p:ph type="sldNum" sz="quarter" idx="5"/>
          </p:nvPr>
        </p:nvSpPr>
        <p:spPr/>
        <p:txBody>
          <a:bodyPr/>
          <a:lstStyle/>
          <a:p>
            <a:fld id="{E3FFD070-D64A-42C9-B587-D69F75ED3F54}" type="slidenum">
              <a:rPr lang="en-GB"/>
              <a:t>7</a:t>
            </a:fld>
            <a:endParaRPr lang="en-GB"/>
          </a:p>
        </p:txBody>
      </p:sp>
    </p:spTree>
    <p:extLst>
      <p:ext uri="{BB962C8B-B14F-4D97-AF65-F5344CB8AC3E}">
        <p14:creationId xmlns:p14="http://schemas.microsoft.com/office/powerpoint/2010/main" val="76368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Lesson Objectives</a:t>
            </a:r>
          </a:p>
          <a:p>
            <a:r>
              <a:rPr lang="en-US" i="1">
                <a:ea typeface="Calibri"/>
                <a:cs typeface="Calibri"/>
              </a:rPr>
              <a:t>Spend 1 minute on this slide.</a:t>
            </a:r>
          </a:p>
          <a:p>
            <a:r>
              <a:rPr lang="en-US"/>
              <a:t>Read through the objectives and check students' understanding.</a:t>
            </a:r>
            <a:endParaRPr lang="en-US">
              <a:ea typeface="Calibri"/>
              <a:cs typeface="Calibri"/>
            </a:endParaRPr>
          </a:p>
          <a:p>
            <a:r>
              <a:rPr lang="en-US">
                <a:ea typeface="Calibri"/>
                <a:cs typeface="Calibri"/>
              </a:rPr>
              <a:t>Flag that you will be asking them to reflect on how they achieved these at the end of the lesson.</a:t>
            </a:r>
          </a:p>
        </p:txBody>
      </p:sp>
      <p:sp>
        <p:nvSpPr>
          <p:cNvPr id="4" name="Slide Number Placeholder 3"/>
          <p:cNvSpPr>
            <a:spLocks noGrp="1"/>
          </p:cNvSpPr>
          <p:nvPr>
            <p:ph type="sldNum" sz="quarter" idx="5"/>
          </p:nvPr>
        </p:nvSpPr>
        <p:spPr/>
        <p:txBody>
          <a:bodyPr/>
          <a:lstStyle/>
          <a:p>
            <a:fld id="{E3FFD070-D64A-42C9-B587-D69F75ED3F54}" type="slidenum">
              <a:rPr lang="en-GB"/>
              <a:t>8</a:t>
            </a:fld>
            <a:endParaRPr lang="en-GB"/>
          </a:p>
        </p:txBody>
      </p:sp>
    </p:spTree>
    <p:extLst>
      <p:ext uri="{BB962C8B-B14F-4D97-AF65-F5344CB8AC3E}">
        <p14:creationId xmlns:p14="http://schemas.microsoft.com/office/powerpoint/2010/main" val="404324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837F1-D352-B2C0-DAD6-E9F30F21E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DE7FB-5534-A633-6D43-341D3E180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71F49-7DB5-9EAF-5761-2186527F9CBA}"/>
              </a:ext>
            </a:extLst>
          </p:cNvPr>
          <p:cNvSpPr>
            <a:spLocks noGrp="1"/>
          </p:cNvSpPr>
          <p:nvPr>
            <p:ph type="body" idx="1"/>
          </p:nvPr>
        </p:nvSpPr>
        <p:spPr/>
        <p:txBody>
          <a:bodyPr/>
          <a:lstStyle/>
          <a:p>
            <a:r>
              <a:rPr lang="en-US" b="1"/>
              <a:t>Activity 1: What is a vote?</a:t>
            </a:r>
            <a:endParaRPr lang="en-US"/>
          </a:p>
          <a:p>
            <a:r>
              <a:rPr lang="en-US" i="1">
                <a:ea typeface="Calibri"/>
                <a:cs typeface="Calibri"/>
              </a:rPr>
              <a:t>Spend 2 minutes on this slide.</a:t>
            </a:r>
          </a:p>
          <a:p>
            <a:r>
              <a:rPr lang="en-US"/>
              <a:t>Ask children about times they have voted and chosen things using this method. Explain that a vote helps a group choose fairly when people want different things. </a:t>
            </a:r>
            <a:endParaRPr lang="en-US">
              <a:ea typeface="Calibri"/>
              <a:cs typeface="Calibri"/>
            </a:endParaRPr>
          </a:p>
        </p:txBody>
      </p:sp>
      <p:sp>
        <p:nvSpPr>
          <p:cNvPr id="4" name="Slide Number Placeholder 3">
            <a:extLst>
              <a:ext uri="{FF2B5EF4-FFF2-40B4-BE49-F238E27FC236}">
                <a16:creationId xmlns:a16="http://schemas.microsoft.com/office/drawing/2014/main" id="{F69DDC20-861F-CFE4-BC63-966C3D9F68CE}"/>
              </a:ext>
            </a:extLst>
          </p:cNvPr>
          <p:cNvSpPr>
            <a:spLocks noGrp="1"/>
          </p:cNvSpPr>
          <p:nvPr>
            <p:ph type="sldNum" sz="quarter" idx="5"/>
          </p:nvPr>
        </p:nvSpPr>
        <p:spPr/>
        <p:txBody>
          <a:bodyPr/>
          <a:lstStyle/>
          <a:p>
            <a:fld id="{E3FFD070-D64A-42C9-B587-D69F75ED3F54}" type="slidenum">
              <a:rPr lang="en-GB"/>
              <a:t>9</a:t>
            </a:fld>
            <a:endParaRPr lang="en-GB"/>
          </a:p>
        </p:txBody>
      </p:sp>
    </p:spTree>
    <p:extLst>
      <p:ext uri="{BB962C8B-B14F-4D97-AF65-F5344CB8AC3E}">
        <p14:creationId xmlns:p14="http://schemas.microsoft.com/office/powerpoint/2010/main" val="1075882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1 1 1">
  <p:cSld name="1_Title only_1_1_1_1">
    <p:bg>
      <p:bgPr>
        <a:solidFill>
          <a:schemeClr val="lt1"/>
        </a:solidFill>
        <a:effectLst/>
      </p:bgPr>
    </p:bg>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5702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18/02/2026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18/02/2026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18/02/2026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18/02/2026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1.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5.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4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8.png"/><Relationship Id="rId5" Type="http://schemas.openxmlformats.org/officeDocument/2006/relationships/image" Target="../media/image31.png"/><Relationship Id="rId10" Type="http://schemas.openxmlformats.org/officeDocument/2006/relationships/image" Target="../media/image47.png"/><Relationship Id="rId4" Type="http://schemas.openxmlformats.org/officeDocument/2006/relationships/image" Target="../media/image44.sv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3" Type="http://schemas.openxmlformats.org/officeDocument/2006/relationships/image" Target="../media/image31.png"/><Relationship Id="rId7" Type="http://schemas.openxmlformats.org/officeDocument/2006/relationships/image" Target="../media/image51.png"/><Relationship Id="rId12" Type="http://schemas.openxmlformats.org/officeDocument/2006/relationships/image" Target="../media/image53.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6.png"/><Relationship Id="rId1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media/image46.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sv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6.png"/><Relationship Id="rId10" Type="http://schemas.openxmlformats.org/officeDocument/2006/relationships/image" Target="../media/image59.png"/><Relationship Id="rId4" Type="http://schemas.openxmlformats.org/officeDocument/2006/relationships/image" Target="../media/image5.png"/><Relationship Id="rId9" Type="http://schemas.openxmlformats.org/officeDocument/2006/relationships/image" Target="../media/image58.sv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1.png"/><Relationship Id="rId7" Type="http://schemas.openxmlformats.org/officeDocument/2006/relationships/image" Target="../media/image62.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png"/><Relationship Id="rId3" Type="http://schemas.openxmlformats.org/officeDocument/2006/relationships/image" Target="../media/image61.png"/><Relationship Id="rId7" Type="http://schemas.openxmlformats.org/officeDocument/2006/relationships/image" Target="../media/image31.png"/><Relationship Id="rId12" Type="http://schemas.openxmlformats.org/officeDocument/2006/relationships/image" Target="../media/image66.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23.png"/><Relationship Id="rId5" Type="http://schemas.openxmlformats.org/officeDocument/2006/relationships/image" Target="../media/image63.png"/><Relationship Id="rId10" Type="http://schemas.openxmlformats.org/officeDocument/2006/relationships/image" Target="../media/image65.png"/><Relationship Id="rId4" Type="http://schemas.openxmlformats.org/officeDocument/2006/relationships/image" Target="../media/image62.sv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svg"/><Relationship Id="rId5" Type="http://schemas.openxmlformats.org/officeDocument/2006/relationships/image" Target="../media/image6.png"/><Relationship Id="rId10" Type="http://schemas.openxmlformats.org/officeDocument/2006/relationships/image" Target="../media/image70.png"/><Relationship Id="rId4" Type="http://schemas.openxmlformats.org/officeDocument/2006/relationships/image" Target="../media/image5.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76.svg"/><Relationship Id="rId3" Type="http://schemas.openxmlformats.org/officeDocument/2006/relationships/image" Target="../media/image24.png"/><Relationship Id="rId7" Type="http://schemas.openxmlformats.org/officeDocument/2006/relationships/image" Target="../media/image6.png"/><Relationship Id="rId12"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4.svg"/><Relationship Id="rId5" Type="http://schemas.openxmlformats.org/officeDocument/2006/relationships/image" Target="../media/image31.png"/><Relationship Id="rId10" Type="http://schemas.openxmlformats.org/officeDocument/2006/relationships/image" Target="../media/image73.png"/><Relationship Id="rId4" Type="http://schemas.openxmlformats.org/officeDocument/2006/relationships/image" Target="../media/image51.png"/><Relationship Id="rId9"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1.png"/><Relationship Id="rId9"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9.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1.png"/><Relationship Id="rId9" Type="http://schemas.openxmlformats.org/officeDocument/2006/relationships/image" Target="../media/image76.sv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0.jpeg"/><Relationship Id="rId7" Type="http://schemas.openxmlformats.org/officeDocument/2006/relationships/hyperlink" Target="https://www.surveymonkey.com/r/TWQTLF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hyperlink" Target="http://www.youngcitizens.org/programmes/make-a-difference-challenge/" TargetMode="External"/><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surveymonkey.com/r/TWPXHQY" TargetMode="External"/><Relationship Id="rId5" Type="http://schemas.openxmlformats.org/officeDocument/2006/relationships/image" Target="../media/image6.png"/><Relationship Id="rId10" Type="http://schemas.openxmlformats.org/officeDocument/2006/relationships/hyperlink" Target="https://www.electoralcommission.org.uk/resources/resources-educators" TargetMode="External"/><Relationship Id="rId4" Type="http://schemas.openxmlformats.org/officeDocument/2006/relationships/image" Target="../media/image5.png"/><Relationship Id="rId9" Type="http://schemas.openxmlformats.org/officeDocument/2006/relationships/image" Target="../media/image83.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members.parliament.uk/FindYourM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electoralcommission.org.uk/voting-and-elections/how-elections-work"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5.png"/><Relationship Id="rId17" Type="http://schemas.openxmlformats.org/officeDocument/2006/relationships/image" Target="../media/image35.svg"/><Relationship Id="rId2" Type="http://schemas.openxmlformats.org/officeDocument/2006/relationships/notesSlide" Target="../notesSlides/notesSlide9.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3.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157115-1CE0-DA09-5C25-41CFE8B7E0E8}"/>
              </a:ext>
            </a:extLst>
          </p:cNvPr>
          <p:cNvSpPr/>
          <p:nvPr/>
        </p:nvSpPr>
        <p:spPr>
          <a:xfrm>
            <a:off x="-3247" y="5104"/>
            <a:ext cx="12199266" cy="6858811"/>
          </a:xfrm>
          <a:prstGeom prst="rect">
            <a:avLst/>
          </a:prstGeom>
          <a:solidFill>
            <a:srgbClr val="E60073"/>
          </a:solidFill>
          <a:ln>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F8DAED6-4EA7-3166-241C-D88091E3917D}"/>
              </a:ext>
            </a:extLst>
          </p:cNvPr>
          <p:cNvSpPr/>
          <p:nvPr/>
        </p:nvSpPr>
        <p:spPr>
          <a:xfrm rot="180000">
            <a:off x="6977666" y="5011127"/>
            <a:ext cx="5713405" cy="2133936"/>
          </a:xfrm>
          <a:prstGeom prst="rect">
            <a:avLst/>
          </a:prstGeom>
          <a:gradFill flip="none" rotWithShape="1">
            <a:gsLst>
              <a:gs pos="0">
                <a:srgbClr val="FFF14F"/>
              </a:gs>
              <a:gs pos="41000">
                <a:srgbClr val="4FC5B9"/>
              </a:gs>
              <a:gs pos="66000">
                <a:srgbClr val="4FC5B9"/>
              </a:gs>
              <a:gs pos="100000">
                <a:srgbClr val="FFF14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5" name="Title 3">
            <a:extLst>
              <a:ext uri="{FF2B5EF4-FFF2-40B4-BE49-F238E27FC236}">
                <a16:creationId xmlns:a16="http://schemas.microsoft.com/office/drawing/2014/main" id="{D9F76C36-3973-96CC-B57C-033F8E3618FA}"/>
              </a:ext>
            </a:extLst>
          </p:cNvPr>
          <p:cNvSpPr>
            <a:spLocks noGrp="1"/>
          </p:cNvSpPr>
          <p:nvPr/>
        </p:nvSpPr>
        <p:spPr>
          <a:xfrm>
            <a:off x="552295" y="1897590"/>
            <a:ext cx="9154848" cy="2965490"/>
          </a:xfrm>
          <a:prstGeom prst="rect">
            <a:avLst/>
          </a:prstGeom>
        </p:spPr>
        <p:txBody>
          <a:bodyPr vert="horz" lIns="91440" tIns="45720" rIns="91440" bIns="45720" rtlCol="0" anchor="b">
            <a:no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r>
              <a:rPr lang="en-GB" sz="9600" b="1" dirty="0">
                <a:latin typeface="Poppins SemiBold"/>
                <a:cs typeface="Poppins SemiBold"/>
              </a:rPr>
              <a:t>The Big</a:t>
            </a:r>
            <a:endParaRPr lang="en-US" sz="9600" b="1" dirty="0"/>
          </a:p>
          <a:p>
            <a:r>
              <a:rPr lang="en-GB" sz="9600" b="1" dirty="0">
                <a:solidFill>
                  <a:srgbClr val="FFE814"/>
                </a:solidFill>
                <a:latin typeface="Poppins SemiBold"/>
                <a:cs typeface="Poppins SemiBold"/>
              </a:rPr>
              <a:t>Democracy </a:t>
            </a:r>
            <a:endParaRPr lang="en-GB" sz="9600" b="1" dirty="0">
              <a:solidFill>
                <a:srgbClr val="FFE814"/>
              </a:solidFill>
            </a:endParaRPr>
          </a:p>
          <a:p>
            <a:r>
              <a:rPr lang="en-GB" sz="9600" b="1" dirty="0">
                <a:latin typeface="Poppins SemiBold"/>
                <a:cs typeface="Poppins SemiBold"/>
              </a:rPr>
              <a:t>Lesson</a:t>
            </a:r>
            <a:endParaRPr lang="en-GB" sz="9600" b="1" dirty="0"/>
          </a:p>
        </p:txBody>
      </p:sp>
      <p:pic>
        <p:nvPicPr>
          <p:cNvPr id="7" name="Picture 6">
            <a:extLst>
              <a:ext uri="{FF2B5EF4-FFF2-40B4-BE49-F238E27FC236}">
                <a16:creationId xmlns:a16="http://schemas.microsoft.com/office/drawing/2014/main" id="{EA5A4D79-05C1-49AA-0BF0-D8D2FA938F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9850" y="443484"/>
            <a:ext cx="1676569" cy="1599769"/>
          </a:xfrm>
          <a:prstGeom prst="rect">
            <a:avLst/>
          </a:prstGeom>
          <a:effectLst/>
        </p:spPr>
      </p:pic>
      <p:sp>
        <p:nvSpPr>
          <p:cNvPr id="9" name="Title 3">
            <a:extLst>
              <a:ext uri="{FF2B5EF4-FFF2-40B4-BE49-F238E27FC236}">
                <a16:creationId xmlns:a16="http://schemas.microsoft.com/office/drawing/2014/main" id="{07191EF0-1552-ACCA-215A-EDE1AE4828A4}"/>
              </a:ext>
            </a:extLst>
          </p:cNvPr>
          <p:cNvSpPr txBox="1">
            <a:spLocks/>
          </p:cNvSpPr>
          <p:nvPr/>
        </p:nvSpPr>
        <p:spPr>
          <a:xfrm>
            <a:off x="7295801" y="5054671"/>
            <a:ext cx="4897231" cy="1472329"/>
          </a:xfrm>
          <a:prstGeom prst="rect">
            <a:avLst/>
          </a:prstGeom>
        </p:spPr>
        <p:txBody>
          <a:bodyPr vert="horz" lIns="91440" tIns="45720" rIns="91440" bIns="45720" rtlCol="0" anchor="b">
            <a:normAutofit/>
          </a:bodyPr>
          <a:lstStyle>
            <a:defPPr>
              <a:defRPr lang="en-US"/>
            </a:defPPr>
            <a:lvl1pPr marL="0"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a:solidFill>
                  <a:schemeClr val="tx1"/>
                </a:solidFill>
                <a:latin typeface="Poppins SemiBold"/>
                <a:cs typeface="Poppins SemiBold"/>
              </a:rPr>
              <a:t>Key Stage 1</a:t>
            </a:r>
            <a:endParaRPr lang="en-GB" sz="3600" b="1">
              <a:solidFill>
                <a:schemeClr val="tx1"/>
              </a:solidFill>
            </a:endParaRPr>
          </a:p>
          <a:p>
            <a:endParaRPr lang="en-GB" sz="1050" b="1">
              <a:solidFill>
                <a:schemeClr val="tx1"/>
              </a:solidFill>
              <a:latin typeface="Poppins SemiBold"/>
              <a:cs typeface="Poppins SemiBold"/>
            </a:endParaRPr>
          </a:p>
          <a:p>
            <a:r>
              <a:rPr lang="en-GB" sz="2400" b="1">
                <a:solidFill>
                  <a:schemeClr val="tx1"/>
                </a:solidFill>
                <a:latin typeface="Poppins SemiBold"/>
                <a:cs typeface="Poppins SemiBold"/>
              </a:rPr>
              <a:t>Lesson Plan &amp; Slides</a:t>
            </a:r>
            <a:endParaRPr lang="en-GB" sz="2400" b="1">
              <a:solidFill>
                <a:schemeClr val="tx1"/>
              </a:solidFill>
            </a:endParaRPr>
          </a:p>
        </p:txBody>
      </p:sp>
      <p:pic>
        <p:nvPicPr>
          <p:cNvPr id="3" name="Picture 2" descr="A colorful logo on a black background&#10;&#10;AI-generated content may be incorrect.">
            <a:extLst>
              <a:ext uri="{FF2B5EF4-FFF2-40B4-BE49-F238E27FC236}">
                <a16:creationId xmlns:a16="http://schemas.microsoft.com/office/drawing/2014/main" id="{0ABC6A67-89C1-7E44-ED40-736A78013C2A}"/>
              </a:ext>
            </a:extLst>
          </p:cNvPr>
          <p:cNvPicPr>
            <a:picLocks noChangeAspect="1"/>
          </p:cNvPicPr>
          <p:nvPr/>
        </p:nvPicPr>
        <p:blipFill>
          <a:blip r:embed="rId4"/>
          <a:stretch>
            <a:fillRect/>
          </a:stretch>
        </p:blipFill>
        <p:spPr>
          <a:xfrm>
            <a:off x="9588066" y="232045"/>
            <a:ext cx="2285251" cy="1199519"/>
          </a:xfrm>
          <a:prstGeom prst="rect">
            <a:avLst/>
          </a:prstGeom>
        </p:spPr>
      </p:pic>
      <p:pic>
        <p:nvPicPr>
          <p:cNvPr id="13" name="Picture 12">
            <a:extLst>
              <a:ext uri="{FF2B5EF4-FFF2-40B4-BE49-F238E27FC236}">
                <a16:creationId xmlns:a16="http://schemas.microsoft.com/office/drawing/2014/main" id="{3CB25685-345C-715E-19A6-A5E1A7C80ECA}"/>
              </a:ext>
            </a:extLst>
          </p:cNvPr>
          <p:cNvPicPr>
            <a:picLocks noChangeAspect="1"/>
          </p:cNvPicPr>
          <p:nvPr/>
        </p:nvPicPr>
        <p:blipFill>
          <a:blip r:embed="rId5">
            <a:extLst>
              <a:ext uri="{28A0092B-C50C-407E-A947-70E740481C1C}">
                <a14:useLocalDpi xmlns:a14="http://schemas.microsoft.com/office/drawing/2010/main" val="0"/>
              </a:ext>
            </a:extLst>
          </a:blip>
          <a:srcRect l="-4969" t="-10774" r="-11000" b="-18000"/>
          <a:stretch>
            <a:fillRect/>
          </a:stretch>
        </p:blipFill>
        <p:spPr>
          <a:xfrm>
            <a:off x="630877" y="5349119"/>
            <a:ext cx="1653257" cy="917901"/>
          </a:xfrm>
          <a:prstGeom prst="rect">
            <a:avLst/>
          </a:prstGeom>
        </p:spPr>
      </p:pic>
      <p:sp>
        <p:nvSpPr>
          <p:cNvPr id="14" name="TextBox 9">
            <a:extLst>
              <a:ext uri="{FF2B5EF4-FFF2-40B4-BE49-F238E27FC236}">
                <a16:creationId xmlns:a16="http://schemas.microsoft.com/office/drawing/2014/main" id="{90F4FCAC-3228-2898-052A-207329FBCD13}"/>
              </a:ext>
            </a:extLst>
          </p:cNvPr>
          <p:cNvSpPr txBox="1"/>
          <p:nvPr/>
        </p:nvSpPr>
        <p:spPr>
          <a:xfrm>
            <a:off x="609209" y="4980573"/>
            <a:ext cx="3664132"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000000"/>
                </a:solidFill>
                <a:latin typeface="Arial"/>
                <a:cs typeface="Arial"/>
              </a:rPr>
              <a:t>Produced in partnership with</a:t>
            </a:r>
            <a:endParaRPr lang="en-US" b="1">
              <a:latin typeface="Arial"/>
              <a:cs typeface="Arial"/>
            </a:endParaRPr>
          </a:p>
        </p:txBody>
      </p:sp>
    </p:spTree>
    <p:extLst>
      <p:ext uri="{BB962C8B-B14F-4D97-AF65-F5344CB8AC3E}">
        <p14:creationId xmlns:p14="http://schemas.microsoft.com/office/powerpoint/2010/main" val="341578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92F25-D44A-0A1F-660D-FED8A3DDB0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B211E0A-7F87-0067-74C3-240155060C3A}"/>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DCBFB4B8-CE67-80B4-3775-F9336EB1E8A0}"/>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What is a vote?</a:t>
            </a:r>
            <a:endParaRPr lang="en-US" sz="3600">
              <a:solidFill>
                <a:srgbClr val="000000"/>
              </a:solidFill>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9E9C347A-4E8C-791E-65C6-E9E17AE8504C}"/>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94C8B474-0801-8BC4-C3B5-8297F6E7F66B}"/>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pic>
        <p:nvPicPr>
          <p:cNvPr id="4" name="Picture 3" descr="Cartoon animal wearing a dress&#10;&#10;AI-generated content may be incorrect.">
            <a:extLst>
              <a:ext uri="{FF2B5EF4-FFF2-40B4-BE49-F238E27FC236}">
                <a16:creationId xmlns:a16="http://schemas.microsoft.com/office/drawing/2014/main" id="{C85346F3-80C0-6F9F-B597-322741B1CE75}"/>
              </a:ext>
            </a:extLst>
          </p:cNvPr>
          <p:cNvPicPr>
            <a:picLocks noChangeAspect="1"/>
          </p:cNvPicPr>
          <p:nvPr/>
        </p:nvPicPr>
        <p:blipFill>
          <a:blip r:embed="rId6"/>
          <a:stretch>
            <a:fillRect/>
          </a:stretch>
        </p:blipFill>
        <p:spPr>
          <a:xfrm>
            <a:off x="246549" y="1708503"/>
            <a:ext cx="2823281" cy="4654551"/>
          </a:xfrm>
          <a:prstGeom prst="rect">
            <a:avLst/>
          </a:prstGeom>
        </p:spPr>
      </p:pic>
      <p:grpSp>
        <p:nvGrpSpPr>
          <p:cNvPr id="2" name="Group 1">
            <a:extLst>
              <a:ext uri="{FF2B5EF4-FFF2-40B4-BE49-F238E27FC236}">
                <a16:creationId xmlns:a16="http://schemas.microsoft.com/office/drawing/2014/main" id="{38833F5C-C67B-703D-5966-E6B850A20BD9}"/>
              </a:ext>
            </a:extLst>
          </p:cNvPr>
          <p:cNvGrpSpPr/>
          <p:nvPr/>
        </p:nvGrpSpPr>
        <p:grpSpPr>
          <a:xfrm>
            <a:off x="3443299" y="1248436"/>
            <a:ext cx="8607307" cy="5368563"/>
            <a:chOff x="3443299" y="1248436"/>
            <a:chExt cx="8607307" cy="5368563"/>
          </a:xfrm>
        </p:grpSpPr>
        <p:sp>
          <p:nvSpPr>
            <p:cNvPr id="11" name="TextBox 12">
              <a:extLst>
                <a:ext uri="{FF2B5EF4-FFF2-40B4-BE49-F238E27FC236}">
                  <a16:creationId xmlns:a16="http://schemas.microsoft.com/office/drawing/2014/main" id="{2FB58DC9-E51D-7537-99B5-347B0AE491E8}"/>
                </a:ext>
              </a:extLst>
            </p:cNvPr>
            <p:cNvSpPr txBox="1"/>
            <p:nvPr/>
          </p:nvSpPr>
          <p:spPr>
            <a:xfrm>
              <a:off x="4011783" y="1248436"/>
              <a:ext cx="742059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Ahmeti is feeling worried.</a:t>
              </a:r>
              <a:endParaRPr lang="en-US" sz="3600">
                <a:latin typeface="Aptos" panose="020B0004020202020204"/>
                <a:cs typeface="Arial"/>
              </a:endParaRPr>
            </a:p>
          </p:txBody>
        </p:sp>
        <p:sp>
          <p:nvSpPr>
            <p:cNvPr id="6" name="Speech Bubble: Rectangle with Corners Rounded 5">
              <a:extLst>
                <a:ext uri="{FF2B5EF4-FFF2-40B4-BE49-F238E27FC236}">
                  <a16:creationId xmlns:a16="http://schemas.microsoft.com/office/drawing/2014/main" id="{A5C427C9-A3E5-2DBE-5C37-DBF898E92229}"/>
                </a:ext>
              </a:extLst>
            </p:cNvPr>
            <p:cNvSpPr/>
            <p:nvPr/>
          </p:nvSpPr>
          <p:spPr>
            <a:xfrm>
              <a:off x="3443299" y="2068856"/>
              <a:ext cx="8563495" cy="1596830"/>
            </a:xfrm>
            <a:prstGeom prst="wedgeRoundRectCallout">
              <a:avLst/>
            </a:prstGeom>
            <a:solidFill>
              <a:schemeClr val="bg1"/>
            </a:solidFill>
            <a:ln w="57150">
              <a:solidFill>
                <a:srgbClr val="8F9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0000"/>
                  </a:solidFill>
                  <a:latin typeface="Arial"/>
                  <a:cs typeface="Arial"/>
                </a:rPr>
                <a:t>“Sometimes I don’t want the others to know what I have voted for.’’</a:t>
              </a:r>
              <a:endParaRPr lang="en-US" sz="3600" b="1"/>
            </a:p>
          </p:txBody>
        </p:sp>
        <p:sp>
          <p:nvSpPr>
            <p:cNvPr id="12" name="TextBox 12">
              <a:extLst>
                <a:ext uri="{FF2B5EF4-FFF2-40B4-BE49-F238E27FC236}">
                  <a16:creationId xmlns:a16="http://schemas.microsoft.com/office/drawing/2014/main" id="{74926C75-70FA-8049-D36D-6764898D4E59}"/>
                </a:ext>
              </a:extLst>
            </p:cNvPr>
            <p:cNvSpPr txBox="1"/>
            <p:nvPr/>
          </p:nvSpPr>
          <p:spPr>
            <a:xfrm>
              <a:off x="3451065" y="4037643"/>
              <a:ext cx="8599541"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Let’s try two different ways of voting.</a:t>
              </a:r>
              <a:endParaRPr lang="en-US" sz="3600" b="1">
                <a:latin typeface="Aptos" panose="020B0004020202020204"/>
                <a:cs typeface="Arial"/>
              </a:endParaRPr>
            </a:p>
            <a:p>
              <a:pPr algn="ctr"/>
              <a:r>
                <a:rPr lang="en-GB" sz="3600">
                  <a:latin typeface="Arial"/>
                  <a:cs typeface="Arial"/>
                </a:rPr>
                <a:t> </a:t>
              </a:r>
              <a:br>
                <a:rPr lang="en-GB" sz="3600">
                  <a:latin typeface="Arial"/>
                  <a:cs typeface="Arial"/>
                </a:rPr>
              </a:br>
              <a:r>
                <a:rPr lang="en-GB" sz="3600" b="1">
                  <a:latin typeface="Arial"/>
                  <a:cs typeface="Arial"/>
                </a:rPr>
                <a:t>1. Hands up.</a:t>
              </a:r>
              <a:endParaRPr lang="en-US" sz="3600" b="1"/>
            </a:p>
            <a:p>
              <a:pPr algn="ctr"/>
              <a:r>
                <a:rPr lang="en-GB" sz="3600" b="1">
                  <a:latin typeface="Arial"/>
                  <a:cs typeface="Arial"/>
                </a:rPr>
                <a:t>2. Heads down, thumbs up.</a:t>
              </a:r>
            </a:p>
          </p:txBody>
        </p:sp>
        <p:pic>
          <p:nvPicPr>
            <p:cNvPr id="15" name="Graphic 14" descr="Thumbs up sign with solid fill">
              <a:extLst>
                <a:ext uri="{FF2B5EF4-FFF2-40B4-BE49-F238E27FC236}">
                  <a16:creationId xmlns:a16="http://schemas.microsoft.com/office/drawing/2014/main" id="{6437922E-230C-ABF9-4670-E074EBF016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53441" y="4596442"/>
              <a:ext cx="1201947" cy="1187570"/>
            </a:xfrm>
            <a:prstGeom prst="rect">
              <a:avLst/>
            </a:prstGeom>
          </p:spPr>
        </p:pic>
        <p:pic>
          <p:nvPicPr>
            <p:cNvPr id="16" name="Graphic 15" descr="Raised hand with solid fill">
              <a:extLst>
                <a:ext uri="{FF2B5EF4-FFF2-40B4-BE49-F238E27FC236}">
                  <a16:creationId xmlns:a16="http://schemas.microsoft.com/office/drawing/2014/main" id="{6620FF89-D67A-0605-5ECB-7FFC465026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28127" y="5429429"/>
              <a:ext cx="1201947" cy="1187570"/>
            </a:xfrm>
            <a:prstGeom prst="rect">
              <a:avLst/>
            </a:prstGeom>
          </p:spPr>
        </p:pic>
      </p:grpSp>
      <p:grpSp>
        <p:nvGrpSpPr>
          <p:cNvPr id="18" name="Group 17">
            <a:extLst>
              <a:ext uri="{FF2B5EF4-FFF2-40B4-BE49-F238E27FC236}">
                <a16:creationId xmlns:a16="http://schemas.microsoft.com/office/drawing/2014/main" id="{B113F3E3-1606-BF55-6CDB-F38F5B8B7DCC}"/>
              </a:ext>
            </a:extLst>
          </p:cNvPr>
          <p:cNvGrpSpPr/>
          <p:nvPr/>
        </p:nvGrpSpPr>
        <p:grpSpPr>
          <a:xfrm>
            <a:off x="3500289" y="1655209"/>
            <a:ext cx="8136996" cy="4547597"/>
            <a:chOff x="1967503" y="2251603"/>
            <a:chExt cx="8136996" cy="4547597"/>
          </a:xfrm>
        </p:grpSpPr>
        <p:sp>
          <p:nvSpPr>
            <p:cNvPr id="14" name="Rectangle: Rounded Corners 13">
              <a:extLst>
                <a:ext uri="{FF2B5EF4-FFF2-40B4-BE49-F238E27FC236}">
                  <a16:creationId xmlns:a16="http://schemas.microsoft.com/office/drawing/2014/main" id="{6B84BB66-227F-5E9B-4134-1127D301FA84}"/>
                </a:ext>
              </a:extLst>
            </p:cNvPr>
            <p:cNvSpPr/>
            <p:nvPr/>
          </p:nvSpPr>
          <p:spPr>
            <a:xfrm>
              <a:off x="1967503" y="2251603"/>
              <a:ext cx="8136996" cy="4547597"/>
            </a:xfrm>
            <a:prstGeom prst="roundRect">
              <a:avLst/>
            </a:prstGeom>
            <a:solidFill>
              <a:schemeClr val="bg1"/>
            </a:solid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latin typeface="Arial"/>
                  <a:cs typeface="Arial"/>
                </a:rPr>
                <a:t>Talk to your partner</a:t>
              </a:r>
              <a:endParaRPr lang="en-US" b="1">
                <a:solidFill>
                  <a:schemeClr val="tx1"/>
                </a:solidFill>
                <a:latin typeface="Aptos" panose="020B0004020202020204"/>
                <a:cs typeface="Arial"/>
              </a:endParaRPr>
            </a:p>
            <a:p>
              <a:pPr algn="ctr"/>
              <a:endParaRPr lang="en-GB" sz="3600" b="1">
                <a:solidFill>
                  <a:schemeClr val="tx1"/>
                </a:solidFill>
                <a:latin typeface="Arial"/>
                <a:cs typeface="Arial"/>
              </a:endParaRPr>
            </a:p>
            <a:p>
              <a:pPr algn="ctr"/>
              <a:r>
                <a:rPr lang="en-GB" sz="3600">
                  <a:solidFill>
                    <a:schemeClr val="tx1"/>
                  </a:solidFill>
                  <a:latin typeface="Arial"/>
                  <a:cs typeface="Arial"/>
                </a:rPr>
                <a:t>Did the two votes feel the same? </a:t>
              </a:r>
              <a:endParaRPr lang="en-US">
                <a:solidFill>
                  <a:schemeClr val="tx1"/>
                </a:solidFill>
                <a:latin typeface="Aptos" panose="020B0004020202020204"/>
                <a:cs typeface="Arial"/>
              </a:endParaRPr>
            </a:p>
            <a:p>
              <a:pPr algn="ctr"/>
              <a:endParaRPr lang="en-GB" sz="3600">
                <a:solidFill>
                  <a:schemeClr val="tx1"/>
                </a:solidFill>
                <a:latin typeface="Arial"/>
                <a:cs typeface="Arial"/>
              </a:endParaRPr>
            </a:p>
            <a:p>
              <a:pPr algn="ctr"/>
              <a:r>
                <a:rPr lang="en-GB" sz="3600">
                  <a:solidFill>
                    <a:schemeClr val="tx1"/>
                  </a:solidFill>
                  <a:latin typeface="Arial"/>
                  <a:cs typeface="Arial"/>
                </a:rPr>
                <a:t>Why do you think that Ahmeti feels this way?</a:t>
              </a:r>
              <a:endParaRPr lang="en-US">
                <a:solidFill>
                  <a:schemeClr val="tx1"/>
                </a:solidFill>
              </a:endParaRPr>
            </a:p>
          </p:txBody>
        </p:sp>
        <p:pic>
          <p:nvPicPr>
            <p:cNvPr id="17" name="Graphic 5" descr="Speech with solid fill">
              <a:extLst>
                <a:ext uri="{FF2B5EF4-FFF2-40B4-BE49-F238E27FC236}">
                  <a16:creationId xmlns:a16="http://schemas.microsoft.com/office/drawing/2014/main" id="{AE2B4897-E017-EBB0-1F50-C04AAFFDB7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2570662" y="2608224"/>
              <a:ext cx="1247536" cy="1144438"/>
            </a:xfrm>
            <a:prstGeom prst="rect">
              <a:avLst/>
            </a:prstGeom>
          </p:spPr>
        </p:pic>
      </p:grpSp>
    </p:spTree>
    <p:extLst>
      <p:ext uri="{BB962C8B-B14F-4D97-AF65-F5344CB8AC3E}">
        <p14:creationId xmlns:p14="http://schemas.microsoft.com/office/powerpoint/2010/main" val="17208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set>
                                      <p:cBhvr>
                                        <p:cTn id="8" dur="1" fill="hold">
                                          <p:stCondLst>
                                            <p:cond delay="499"/>
                                          </p:stCondLst>
                                        </p:cTn>
                                        <p:tgtEl>
                                          <p:spTgt spid="2"/>
                                        </p:tgtEl>
                                        <p:attrNameLst>
                                          <p:attrName>style.visibility</p:attrName>
                                        </p:attrNameLst>
                                      </p:cBhvr>
                                      <p:to>
                                        <p:strVal val="hidden"/>
                                      </p:to>
                                    </p:set>
                                  </p:childTnLst>
                                </p:cTn>
                              </p:par>
                              <p:par>
                                <p:cTn id="9" presetID="53" presetClass="entr" presetSubtype="16"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C7028-52D8-E431-1CCF-0F00413CCB69}"/>
            </a:ext>
          </a:extLst>
        </p:cNvPr>
        <p:cNvGrpSpPr/>
        <p:nvPr/>
      </p:nvGrpSpPr>
      <p:grpSpPr>
        <a:xfrm>
          <a:off x="0" y="0"/>
          <a:ext cx="0" cy="0"/>
          <a:chOff x="0" y="0"/>
          <a:chExt cx="0" cy="0"/>
        </a:xfrm>
      </p:grpSpPr>
      <p:pic>
        <p:nvPicPr>
          <p:cNvPr id="27" name="Graphic 26" descr="Checkbox Crossed with solid fill">
            <a:extLst>
              <a:ext uri="{FF2B5EF4-FFF2-40B4-BE49-F238E27FC236}">
                <a16:creationId xmlns:a16="http://schemas.microsoft.com/office/drawing/2014/main" id="{65326B75-B7A1-0197-A9D5-B66CD3528B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3969" y="2526101"/>
            <a:ext cx="1000664" cy="1029418"/>
          </a:xfrm>
          <a:prstGeom prst="rect">
            <a:avLst/>
          </a:prstGeom>
        </p:spPr>
      </p:pic>
      <p:graphicFrame>
        <p:nvGraphicFramePr>
          <p:cNvPr id="23" name="Table 22">
            <a:extLst>
              <a:ext uri="{FF2B5EF4-FFF2-40B4-BE49-F238E27FC236}">
                <a16:creationId xmlns:a16="http://schemas.microsoft.com/office/drawing/2014/main" id="{4F3EC5D8-AD60-0D4B-FBFC-0CEAA06468FF}"/>
              </a:ext>
            </a:extLst>
          </p:cNvPr>
          <p:cNvGraphicFramePr>
            <a:graphicFrameLocks noGrp="1"/>
          </p:cNvGraphicFramePr>
          <p:nvPr>
            <p:extLst>
              <p:ext uri="{D42A27DB-BD31-4B8C-83A1-F6EECF244321}">
                <p14:modId xmlns:p14="http://schemas.microsoft.com/office/powerpoint/2010/main" val="2740640200"/>
              </p:ext>
            </p:extLst>
          </p:nvPr>
        </p:nvGraphicFramePr>
        <p:xfrm>
          <a:off x="8122057" y="1628149"/>
          <a:ext cx="3354687" cy="1839958"/>
        </p:xfrm>
        <a:graphic>
          <a:graphicData uri="http://schemas.openxmlformats.org/drawingml/2006/table">
            <a:tbl>
              <a:tblPr firstRow="1" bandRow="1">
                <a:tableStyleId>{5940675A-B579-460E-94D1-54222C63F5DA}</a:tableStyleId>
              </a:tblPr>
              <a:tblGrid>
                <a:gridCol w="3354687">
                  <a:extLst>
                    <a:ext uri="{9D8B030D-6E8A-4147-A177-3AD203B41FA5}">
                      <a16:colId xmlns:a16="http://schemas.microsoft.com/office/drawing/2014/main" val="3156543954"/>
                    </a:ext>
                  </a:extLst>
                </a:gridCol>
              </a:tblGrid>
              <a:tr h="967153">
                <a:tc>
                  <a:txBody>
                    <a:bodyPr/>
                    <a:lstStyle/>
                    <a:p>
                      <a:pPr lvl="0" algn="ctr">
                        <a:lnSpc>
                          <a:spcPct val="100000"/>
                        </a:lnSpc>
                        <a:spcBef>
                          <a:spcPts val="0"/>
                        </a:spcBef>
                        <a:spcAft>
                          <a:spcPts val="0"/>
                        </a:spcAft>
                        <a:buNone/>
                      </a:pPr>
                      <a:r>
                        <a:rPr lang="en-GB" sz="2800" b="1" i="0" u="none" strike="noStrike" noProof="0">
                          <a:solidFill>
                            <a:srgbClr val="000000"/>
                          </a:solidFill>
                          <a:latin typeface="Arial"/>
                        </a:rPr>
                        <a:t>Ballot Paper For Film Night</a:t>
                      </a:r>
                    </a:p>
                  </a:txBody>
                  <a:tcPr/>
                </a:tc>
                <a:extLst>
                  <a:ext uri="{0D108BD9-81ED-4DB2-BD59-A6C34878D82A}">
                    <a16:rowId xmlns:a16="http://schemas.microsoft.com/office/drawing/2014/main" val="1332675096"/>
                  </a:ext>
                </a:extLst>
              </a:tr>
              <a:tr h="872805">
                <a:tc>
                  <a:txBody>
                    <a:bodyPr/>
                    <a:lstStyle/>
                    <a:p>
                      <a:pPr lvl="0">
                        <a:buNone/>
                      </a:pPr>
                      <a:endParaRPr lang="en-GB" sz="2000" b="0" i="1" u="none" strike="noStrike" noProof="0">
                        <a:solidFill>
                          <a:srgbClr val="000000"/>
                        </a:solidFill>
                        <a:latin typeface="Poppins SemiBold"/>
                      </a:endParaRPr>
                    </a:p>
                  </a:txBody>
                  <a:tcPr/>
                </a:tc>
                <a:extLst>
                  <a:ext uri="{0D108BD9-81ED-4DB2-BD59-A6C34878D82A}">
                    <a16:rowId xmlns:a16="http://schemas.microsoft.com/office/drawing/2014/main" val="2262082467"/>
                  </a:ext>
                </a:extLst>
              </a:tr>
            </a:tbl>
          </a:graphicData>
        </a:graphic>
      </p:graphicFrame>
      <p:pic>
        <p:nvPicPr>
          <p:cNvPr id="3" name="Picture 2">
            <a:extLst>
              <a:ext uri="{FF2B5EF4-FFF2-40B4-BE49-F238E27FC236}">
                <a16:creationId xmlns:a16="http://schemas.microsoft.com/office/drawing/2014/main" id="{2302A376-0B44-2AE6-423D-C4F3167938BE}"/>
              </a:ext>
            </a:extLst>
          </p:cNvPr>
          <p:cNvPicPr>
            <a:picLocks noChangeAspect="1"/>
          </p:cNvPicPr>
          <p:nvPr/>
        </p:nvPicPr>
        <p:blipFill>
          <a:blip r:embed="rId5"/>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136EECBE-62CB-2AC1-E337-3F5BFB035EFF}"/>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What is a vote?</a:t>
            </a:r>
            <a:endParaRPr lang="en-US" sz="3600">
              <a:solidFill>
                <a:srgbClr val="000000"/>
              </a:solidFill>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7A07C2B2-F939-DE8B-3DD1-B8E78E89D028}"/>
              </a:ext>
            </a:extLst>
          </p:cNvPr>
          <p:cNvPicPr>
            <a:picLocks noChangeAspect="1"/>
          </p:cNvPicPr>
          <p:nvPr/>
        </p:nvPicPr>
        <p:blipFill>
          <a:blip r:embed="rId6"/>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60F2CF13-DA1B-E5F3-F730-4AA66E151C6B}"/>
              </a:ext>
            </a:extLst>
          </p:cNvPr>
          <p:cNvPicPr>
            <a:picLocks noChangeAspect="1"/>
          </p:cNvPicPr>
          <p:nvPr/>
        </p:nvPicPr>
        <p:blipFill>
          <a:blip r:embed="rId7"/>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D482E2CE-FC98-578E-B179-4D8939068108}"/>
              </a:ext>
            </a:extLst>
          </p:cNvPr>
          <p:cNvSpPr txBox="1"/>
          <p:nvPr/>
        </p:nvSpPr>
        <p:spPr>
          <a:xfrm>
            <a:off x="211966" y="1232461"/>
            <a:ext cx="7711339" cy="550920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a:latin typeface="Arial"/>
                <a:cs typeface="Arial"/>
              </a:rPr>
              <a:t>The Go-Givers decide to use </a:t>
            </a:r>
            <a:br>
              <a:rPr lang="en-GB" sz="3200">
                <a:latin typeface="Arial"/>
                <a:cs typeface="Arial"/>
              </a:rPr>
            </a:br>
            <a:r>
              <a:rPr lang="en-GB" sz="3200">
                <a:latin typeface="Arial"/>
                <a:cs typeface="Arial"/>
              </a:rPr>
              <a:t>a ‘secret ballot’.  </a:t>
            </a:r>
          </a:p>
          <a:p>
            <a:pPr algn="ctr"/>
            <a:endParaRPr lang="en-GB" sz="3200">
              <a:latin typeface="Arial"/>
              <a:cs typeface="Arial"/>
            </a:endParaRPr>
          </a:p>
          <a:p>
            <a:pPr algn="ctr"/>
            <a:r>
              <a:rPr lang="en-GB" sz="3200">
                <a:latin typeface="Arial"/>
                <a:cs typeface="Arial"/>
              </a:rPr>
              <a:t>They each write their choice on a piece of paper. This is called a ‘ballot paper’. </a:t>
            </a:r>
          </a:p>
          <a:p>
            <a:pPr algn="ctr"/>
            <a:endParaRPr lang="en-GB" sz="3200">
              <a:latin typeface="Arial"/>
              <a:cs typeface="Arial"/>
            </a:endParaRPr>
          </a:p>
          <a:p>
            <a:pPr algn="ctr"/>
            <a:r>
              <a:rPr lang="en-GB" sz="3200">
                <a:latin typeface="Arial"/>
                <a:cs typeface="Arial"/>
              </a:rPr>
              <a:t>They place their ballot paper into a sealed box so no one can see their vote. </a:t>
            </a:r>
          </a:p>
          <a:p>
            <a:pPr algn="ctr"/>
            <a:br>
              <a:rPr lang="en-GB" sz="3200">
                <a:latin typeface="Arial"/>
                <a:cs typeface="Arial"/>
              </a:rPr>
            </a:br>
            <a:r>
              <a:rPr lang="en-GB" sz="3200">
                <a:latin typeface="Arial"/>
                <a:cs typeface="Arial"/>
              </a:rPr>
              <a:t>Next, the votes are counted using rules that help make the vote fair.</a:t>
            </a:r>
          </a:p>
        </p:txBody>
      </p:sp>
      <p:sp>
        <p:nvSpPr>
          <p:cNvPr id="19" name="Rectangle 18">
            <a:extLst>
              <a:ext uri="{FF2B5EF4-FFF2-40B4-BE49-F238E27FC236}">
                <a16:creationId xmlns:a16="http://schemas.microsoft.com/office/drawing/2014/main" id="{A0982265-0431-62B0-6BCB-244F006BE4EF}"/>
              </a:ext>
            </a:extLst>
          </p:cNvPr>
          <p:cNvSpPr/>
          <p:nvPr/>
        </p:nvSpPr>
        <p:spPr>
          <a:xfrm>
            <a:off x="7951016" y="1469613"/>
            <a:ext cx="3677854" cy="502864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E4A987B-0CD8-721F-6091-4C3E91AFEBA4}"/>
              </a:ext>
            </a:extLst>
          </p:cNvPr>
          <p:cNvSpPr/>
          <p:nvPr/>
        </p:nvSpPr>
        <p:spPr>
          <a:xfrm>
            <a:off x="10632348" y="5570331"/>
            <a:ext cx="743385" cy="727263"/>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227AA80-6745-CB96-30A1-2A233F398A0E}"/>
              </a:ext>
            </a:extLst>
          </p:cNvPr>
          <p:cNvSpPr txBox="1"/>
          <p:nvPr/>
        </p:nvSpPr>
        <p:spPr>
          <a:xfrm>
            <a:off x="8180718" y="2583214"/>
            <a:ext cx="23147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baseline="0">
                <a:latin typeface="Poppins SemiBold"/>
              </a:rPr>
              <a:t>Vote for one film by putting a cross in the box.</a:t>
            </a:r>
            <a:endParaRPr lang="en-GB"/>
          </a:p>
        </p:txBody>
      </p:sp>
      <p:sp>
        <p:nvSpPr>
          <p:cNvPr id="25" name="Rectangle 24">
            <a:extLst>
              <a:ext uri="{FF2B5EF4-FFF2-40B4-BE49-F238E27FC236}">
                <a16:creationId xmlns:a16="http://schemas.microsoft.com/office/drawing/2014/main" id="{6B47FB39-4AAA-51DB-9BC2-1F6062646F4A}"/>
              </a:ext>
            </a:extLst>
          </p:cNvPr>
          <p:cNvSpPr/>
          <p:nvPr/>
        </p:nvSpPr>
        <p:spPr>
          <a:xfrm>
            <a:off x="10632349" y="3643766"/>
            <a:ext cx="743385" cy="727263"/>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AF121EC-2351-B83A-41AE-6E6D899FB87C}"/>
              </a:ext>
            </a:extLst>
          </p:cNvPr>
          <p:cNvSpPr/>
          <p:nvPr/>
        </p:nvSpPr>
        <p:spPr>
          <a:xfrm>
            <a:off x="10646725" y="4607047"/>
            <a:ext cx="743385" cy="727263"/>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Frozen logo and symbol, meaning, history, PNG">
            <a:extLst>
              <a:ext uri="{FF2B5EF4-FFF2-40B4-BE49-F238E27FC236}">
                <a16:creationId xmlns:a16="http://schemas.microsoft.com/office/drawing/2014/main" id="{11060301-3783-1F2C-6B0E-61D301E7261B}"/>
              </a:ext>
            </a:extLst>
          </p:cNvPr>
          <p:cNvPicPr>
            <a:picLocks noChangeAspect="1"/>
          </p:cNvPicPr>
          <p:nvPr/>
        </p:nvPicPr>
        <p:blipFill>
          <a:blip r:embed="rId8"/>
          <a:stretch>
            <a:fillRect/>
          </a:stretch>
        </p:blipFill>
        <p:spPr>
          <a:xfrm>
            <a:off x="8246852" y="5503697"/>
            <a:ext cx="2053087" cy="1140484"/>
          </a:xfrm>
          <a:prstGeom prst="rect">
            <a:avLst/>
          </a:prstGeom>
        </p:spPr>
      </p:pic>
      <p:pic>
        <p:nvPicPr>
          <p:cNvPr id="30" name="Picture 29" descr="File:Paddington film logo.png - Wikipedia">
            <a:extLst>
              <a:ext uri="{FF2B5EF4-FFF2-40B4-BE49-F238E27FC236}">
                <a16:creationId xmlns:a16="http://schemas.microsoft.com/office/drawing/2014/main" id="{EAE77769-458B-A896-8DBD-A3D26913D39B}"/>
              </a:ext>
            </a:extLst>
          </p:cNvPr>
          <p:cNvPicPr>
            <a:picLocks noChangeAspect="1"/>
          </p:cNvPicPr>
          <p:nvPr/>
        </p:nvPicPr>
        <p:blipFill>
          <a:blip r:embed="rId9"/>
          <a:stretch>
            <a:fillRect/>
          </a:stretch>
        </p:blipFill>
        <p:spPr>
          <a:xfrm>
            <a:off x="8022566" y="3750782"/>
            <a:ext cx="2501661" cy="387143"/>
          </a:xfrm>
          <a:prstGeom prst="rect">
            <a:avLst/>
          </a:prstGeom>
        </p:spPr>
      </p:pic>
      <p:pic>
        <p:nvPicPr>
          <p:cNvPr id="31" name="Picture 30" descr="Shaun the Sheep - Wikipedia">
            <a:extLst>
              <a:ext uri="{FF2B5EF4-FFF2-40B4-BE49-F238E27FC236}">
                <a16:creationId xmlns:a16="http://schemas.microsoft.com/office/drawing/2014/main" id="{6912CF1E-C10C-04B9-1C10-451E117869AC}"/>
              </a:ext>
            </a:extLst>
          </p:cNvPr>
          <p:cNvPicPr>
            <a:picLocks noChangeAspect="1"/>
          </p:cNvPicPr>
          <p:nvPr/>
        </p:nvPicPr>
        <p:blipFill>
          <a:blip r:embed="rId10"/>
          <a:stretch>
            <a:fillRect/>
          </a:stretch>
        </p:blipFill>
        <p:spPr>
          <a:xfrm>
            <a:off x="8166338" y="4536580"/>
            <a:ext cx="2228493" cy="947861"/>
          </a:xfrm>
          <a:prstGeom prst="rect">
            <a:avLst/>
          </a:prstGeom>
        </p:spPr>
      </p:pic>
      <p:cxnSp>
        <p:nvCxnSpPr>
          <p:cNvPr id="4" name="Straight Arrow Connector 3">
            <a:extLst>
              <a:ext uri="{FF2B5EF4-FFF2-40B4-BE49-F238E27FC236}">
                <a16:creationId xmlns:a16="http://schemas.microsoft.com/office/drawing/2014/main" id="{CFD9ADD0-CDFF-6842-10DE-A9D69E7D66ED}"/>
              </a:ext>
            </a:extLst>
          </p:cNvPr>
          <p:cNvCxnSpPr/>
          <p:nvPr/>
        </p:nvCxnSpPr>
        <p:spPr>
          <a:xfrm>
            <a:off x="8023887" y="4460476"/>
            <a:ext cx="3335830" cy="21677"/>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D1A839AF-5707-942B-331E-383ECC260339}"/>
              </a:ext>
            </a:extLst>
          </p:cNvPr>
          <p:cNvCxnSpPr/>
          <p:nvPr/>
        </p:nvCxnSpPr>
        <p:spPr>
          <a:xfrm>
            <a:off x="8023887" y="5445821"/>
            <a:ext cx="3335830" cy="21677"/>
          </a:xfrm>
          <a:prstGeom prst="straightConnector1">
            <a:avLst/>
          </a:prstGeom>
          <a:ln w="28575"/>
        </p:spPr>
        <p:style>
          <a:lnRef idx="1">
            <a:schemeClr val="dk1"/>
          </a:lnRef>
          <a:fillRef idx="0">
            <a:schemeClr val="dk1"/>
          </a:fillRef>
          <a:effectRef idx="0">
            <a:schemeClr val="dk1"/>
          </a:effectRef>
          <a:fontRef idx="minor">
            <a:schemeClr val="tx1"/>
          </a:fontRef>
        </p:style>
      </p:cxnSp>
      <p:grpSp>
        <p:nvGrpSpPr>
          <p:cNvPr id="8" name="Group 7">
            <a:extLst>
              <a:ext uri="{FF2B5EF4-FFF2-40B4-BE49-F238E27FC236}">
                <a16:creationId xmlns:a16="http://schemas.microsoft.com/office/drawing/2014/main" id="{A17E7A7F-10B8-9812-8C26-C27056D93DC0}"/>
              </a:ext>
            </a:extLst>
          </p:cNvPr>
          <p:cNvGrpSpPr/>
          <p:nvPr/>
        </p:nvGrpSpPr>
        <p:grpSpPr>
          <a:xfrm>
            <a:off x="1430748" y="1720705"/>
            <a:ext cx="5261526" cy="4058767"/>
            <a:chOff x="1430748" y="1720705"/>
            <a:chExt cx="5261526" cy="4058767"/>
          </a:xfrm>
        </p:grpSpPr>
        <p:sp>
          <p:nvSpPr>
            <p:cNvPr id="6" name="Rectangle: Rounded Corners 5">
              <a:extLst>
                <a:ext uri="{FF2B5EF4-FFF2-40B4-BE49-F238E27FC236}">
                  <a16:creationId xmlns:a16="http://schemas.microsoft.com/office/drawing/2014/main" id="{FD619988-11C3-7091-A578-AAAE365969B9}"/>
                </a:ext>
              </a:extLst>
            </p:cNvPr>
            <p:cNvSpPr/>
            <p:nvPr/>
          </p:nvSpPr>
          <p:spPr>
            <a:xfrm>
              <a:off x="1430748" y="1720705"/>
              <a:ext cx="5261526" cy="4058767"/>
            </a:xfrm>
            <a:prstGeom prst="roundRect">
              <a:avLst/>
            </a:prstGeom>
            <a:solidFill>
              <a:schemeClr val="bg1"/>
            </a:solid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latin typeface="Arial"/>
                  <a:cs typeface="Arial"/>
                </a:rPr>
                <a:t>  Write down 3 rules that the person counting the votes should follow.</a:t>
              </a:r>
              <a:endParaRPr lang="en-US">
                <a:solidFill>
                  <a:schemeClr val="tx1"/>
                </a:solidFill>
              </a:endParaRPr>
            </a:p>
          </p:txBody>
        </p:sp>
        <p:pic>
          <p:nvPicPr>
            <p:cNvPr id="2" name="Graphic 4" descr="Pencil with solid fill">
              <a:extLst>
                <a:ext uri="{FF2B5EF4-FFF2-40B4-BE49-F238E27FC236}">
                  <a16:creationId xmlns:a16="http://schemas.microsoft.com/office/drawing/2014/main" id="{DC38093E-8E1C-510E-28FA-EE845F203F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34434" y="2312760"/>
              <a:ext cx="914400" cy="914400"/>
            </a:xfrm>
            <a:prstGeom prst="rect">
              <a:avLst/>
            </a:prstGeom>
          </p:spPr>
        </p:pic>
      </p:grpSp>
    </p:spTree>
    <p:extLst>
      <p:ext uri="{BB962C8B-B14F-4D97-AF65-F5344CB8AC3E}">
        <p14:creationId xmlns:p14="http://schemas.microsoft.com/office/powerpoint/2010/main" val="406242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set>
                                      <p:cBhvr>
                                        <p:cTn id="8" dur="1" fill="hold">
                                          <p:stCondLst>
                                            <p:cond delay="499"/>
                                          </p:stCondLst>
                                        </p:cTn>
                                        <p:tgtEl>
                                          <p:spTgt spid="11"/>
                                        </p:tgtEl>
                                        <p:attrNameLst>
                                          <p:attrName>style.visibility</p:attrName>
                                        </p:attrNameLst>
                                      </p:cBhvr>
                                      <p:to>
                                        <p:strVal val="hidden"/>
                                      </p:to>
                                    </p:set>
                                  </p:childTnLst>
                                </p:cTn>
                              </p:par>
                              <p:par>
                                <p:cTn id="9" presetID="2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91C7-EF0E-31BE-983A-866767BDB8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20F20A-54DA-EBC6-E29A-422745625DCA}"/>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E330F792-DAED-DAFB-6735-D1532EC55603}"/>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What is a vote?</a:t>
            </a:r>
            <a:endParaRPr lang="en-US" sz="3600">
              <a:solidFill>
                <a:srgbClr val="000000"/>
              </a:solidFill>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3AB6198B-6AEB-79A5-99BB-7D21AC454F98}"/>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83EA8AA3-3362-8FB0-9DED-DD8C36E3E8E5}"/>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pic>
        <p:nvPicPr>
          <p:cNvPr id="30" name="Picture 29" descr="A cartoon of a child&#10;&#10;AI-generated content may be incorrect.">
            <a:extLst>
              <a:ext uri="{FF2B5EF4-FFF2-40B4-BE49-F238E27FC236}">
                <a16:creationId xmlns:a16="http://schemas.microsoft.com/office/drawing/2014/main" id="{1A47F69A-EFCE-7AC9-57E7-7FD2977F7305}"/>
              </a:ext>
            </a:extLst>
          </p:cNvPr>
          <p:cNvPicPr>
            <a:picLocks noChangeAspect="1"/>
          </p:cNvPicPr>
          <p:nvPr/>
        </p:nvPicPr>
        <p:blipFill>
          <a:blip r:embed="rId6"/>
          <a:srcRect l="33543" t="11483" r="36539" b="48137"/>
          <a:stretch>
            <a:fillRect/>
          </a:stretch>
        </p:blipFill>
        <p:spPr>
          <a:xfrm>
            <a:off x="-153169" y="4124192"/>
            <a:ext cx="3063203" cy="2769245"/>
          </a:xfrm>
          <a:prstGeom prst="rect">
            <a:avLst/>
          </a:prstGeom>
        </p:spPr>
      </p:pic>
      <p:grpSp>
        <p:nvGrpSpPr>
          <p:cNvPr id="4" name="Group 3">
            <a:extLst>
              <a:ext uri="{FF2B5EF4-FFF2-40B4-BE49-F238E27FC236}">
                <a16:creationId xmlns:a16="http://schemas.microsoft.com/office/drawing/2014/main" id="{D4EFCDC4-FAE8-BC26-C5F0-6FD862CCF763}"/>
              </a:ext>
            </a:extLst>
          </p:cNvPr>
          <p:cNvGrpSpPr/>
          <p:nvPr/>
        </p:nvGrpSpPr>
        <p:grpSpPr>
          <a:xfrm>
            <a:off x="-6423" y="1289969"/>
            <a:ext cx="12197075" cy="5293463"/>
            <a:chOff x="-6423" y="1289969"/>
            <a:chExt cx="12197075" cy="5293463"/>
          </a:xfrm>
        </p:grpSpPr>
        <p:pic>
          <p:nvPicPr>
            <p:cNvPr id="2" name="Picture 1" descr="A set of clouds with different colors&#10;&#10;AI-generated content may be incorrect.">
              <a:extLst>
                <a:ext uri="{FF2B5EF4-FFF2-40B4-BE49-F238E27FC236}">
                  <a16:creationId xmlns:a16="http://schemas.microsoft.com/office/drawing/2014/main" id="{2E7182F9-28BD-2A0B-818A-B15E4CA2FD2A}"/>
                </a:ext>
              </a:extLst>
            </p:cNvPr>
            <p:cNvPicPr>
              <a:picLocks noChangeAspect="1"/>
            </p:cNvPicPr>
            <p:nvPr/>
          </p:nvPicPr>
          <p:blipFill>
            <a:blip r:embed="rId7"/>
            <a:srcRect l="53794" t="50280" r="10523" b="3181"/>
            <a:stretch>
              <a:fillRect/>
            </a:stretch>
          </p:blipFill>
          <p:spPr>
            <a:xfrm>
              <a:off x="6332766" y="3899725"/>
              <a:ext cx="3532090" cy="2683707"/>
            </a:xfrm>
            <a:prstGeom prst="rect">
              <a:avLst/>
            </a:prstGeom>
          </p:spPr>
        </p:pic>
        <p:sp>
          <p:nvSpPr>
            <p:cNvPr id="6" name="TextBox 12">
              <a:extLst>
                <a:ext uri="{FF2B5EF4-FFF2-40B4-BE49-F238E27FC236}">
                  <a16:creationId xmlns:a16="http://schemas.microsoft.com/office/drawing/2014/main" id="{88AA784F-8868-9D9F-D637-AB470739D5CF}"/>
                </a:ext>
              </a:extLst>
            </p:cNvPr>
            <p:cNvSpPr txBox="1"/>
            <p:nvPr/>
          </p:nvSpPr>
          <p:spPr>
            <a:xfrm>
              <a:off x="-6423" y="1289969"/>
              <a:ext cx="12197075"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All the votes are counted carefully. Frozen won the vote!</a:t>
              </a:r>
            </a:p>
          </p:txBody>
        </p:sp>
        <p:pic>
          <p:nvPicPr>
            <p:cNvPr id="15" name="Picture 14" descr="Frozen logo and symbol, meaning, history, PNG">
              <a:extLst>
                <a:ext uri="{FF2B5EF4-FFF2-40B4-BE49-F238E27FC236}">
                  <a16:creationId xmlns:a16="http://schemas.microsoft.com/office/drawing/2014/main" id="{3E688889-879A-EE63-9DDE-03B329B5A0CC}"/>
                </a:ext>
              </a:extLst>
            </p:cNvPr>
            <p:cNvPicPr>
              <a:picLocks noChangeAspect="1"/>
            </p:cNvPicPr>
            <p:nvPr/>
          </p:nvPicPr>
          <p:blipFill>
            <a:blip r:embed="rId8"/>
            <a:stretch>
              <a:fillRect/>
            </a:stretch>
          </p:blipFill>
          <p:spPr>
            <a:xfrm>
              <a:off x="8548776" y="1967363"/>
              <a:ext cx="2843841" cy="1586182"/>
            </a:xfrm>
            <a:prstGeom prst="rect">
              <a:avLst/>
            </a:prstGeom>
          </p:spPr>
        </p:pic>
        <p:pic>
          <p:nvPicPr>
            <p:cNvPr id="17" name="Picture 16" descr="File:Paddington film logo.png - Wikipedia">
              <a:extLst>
                <a:ext uri="{FF2B5EF4-FFF2-40B4-BE49-F238E27FC236}">
                  <a16:creationId xmlns:a16="http://schemas.microsoft.com/office/drawing/2014/main" id="{CDDFA7EC-3D7E-31F4-287F-9C217441B059}"/>
                </a:ext>
              </a:extLst>
            </p:cNvPr>
            <p:cNvPicPr>
              <a:picLocks noChangeAspect="1"/>
            </p:cNvPicPr>
            <p:nvPr/>
          </p:nvPicPr>
          <p:blipFill>
            <a:blip r:embed="rId9"/>
            <a:stretch>
              <a:fillRect/>
            </a:stretch>
          </p:blipFill>
          <p:spPr>
            <a:xfrm>
              <a:off x="445698" y="2466239"/>
              <a:ext cx="3479321" cy="530916"/>
            </a:xfrm>
            <a:prstGeom prst="rect">
              <a:avLst/>
            </a:prstGeom>
          </p:spPr>
        </p:pic>
        <p:pic>
          <p:nvPicPr>
            <p:cNvPr id="19" name="Picture 18" descr="Shaun the Sheep - Wikipedia">
              <a:extLst>
                <a:ext uri="{FF2B5EF4-FFF2-40B4-BE49-F238E27FC236}">
                  <a16:creationId xmlns:a16="http://schemas.microsoft.com/office/drawing/2014/main" id="{5EF56C16-5A35-3081-2213-BA9D0E349C40}"/>
                </a:ext>
              </a:extLst>
            </p:cNvPr>
            <p:cNvPicPr>
              <a:picLocks noChangeAspect="1"/>
            </p:cNvPicPr>
            <p:nvPr/>
          </p:nvPicPr>
          <p:blipFill>
            <a:blip r:embed="rId10"/>
            <a:stretch>
              <a:fillRect/>
            </a:stretch>
          </p:blipFill>
          <p:spPr>
            <a:xfrm>
              <a:off x="4500111" y="2106807"/>
              <a:ext cx="3091134" cy="1307294"/>
            </a:xfrm>
            <a:prstGeom prst="rect">
              <a:avLst/>
            </a:prstGeom>
          </p:spPr>
        </p:pic>
        <p:pic>
          <p:nvPicPr>
            <p:cNvPr id="20" name="Graphic 19" descr="Tick with solid fill">
              <a:extLst>
                <a:ext uri="{FF2B5EF4-FFF2-40B4-BE49-F238E27FC236}">
                  <a16:creationId xmlns:a16="http://schemas.microsoft.com/office/drawing/2014/main" id="{485355A5-6BF9-B7D0-83CE-9EDF21B052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54838" y="3216215"/>
              <a:ext cx="914400" cy="914400"/>
            </a:xfrm>
            <a:prstGeom prst="rect">
              <a:avLst/>
            </a:prstGeom>
          </p:spPr>
        </p:pic>
        <p:pic>
          <p:nvPicPr>
            <p:cNvPr id="21" name="Graphic 20" descr="Tick with solid fill">
              <a:extLst>
                <a:ext uri="{FF2B5EF4-FFF2-40B4-BE49-F238E27FC236}">
                  <a16:creationId xmlns:a16="http://schemas.microsoft.com/office/drawing/2014/main" id="{5CE66F48-5E70-A123-C200-2EDA13AB1D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74988" y="3244969"/>
              <a:ext cx="914400" cy="914400"/>
            </a:xfrm>
            <a:prstGeom prst="rect">
              <a:avLst/>
            </a:prstGeom>
          </p:spPr>
        </p:pic>
        <p:pic>
          <p:nvPicPr>
            <p:cNvPr id="22" name="Graphic 21" descr="Tick with solid fill">
              <a:extLst>
                <a:ext uri="{FF2B5EF4-FFF2-40B4-BE49-F238E27FC236}">
                  <a16:creationId xmlns:a16="http://schemas.microsoft.com/office/drawing/2014/main" id="{DE361261-1535-2B39-B161-121E89C244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5139" y="3216215"/>
              <a:ext cx="914400" cy="914400"/>
            </a:xfrm>
            <a:prstGeom prst="rect">
              <a:avLst/>
            </a:prstGeom>
          </p:spPr>
        </p:pic>
        <p:pic>
          <p:nvPicPr>
            <p:cNvPr id="23" name="Graphic 22" descr="Tick with solid fill">
              <a:extLst>
                <a:ext uri="{FF2B5EF4-FFF2-40B4-BE49-F238E27FC236}">
                  <a16:creationId xmlns:a16="http://schemas.microsoft.com/office/drawing/2014/main" id="{193528B1-4E64-0D46-9601-46F1BBC85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15290" y="3244969"/>
              <a:ext cx="914400" cy="914400"/>
            </a:xfrm>
            <a:prstGeom prst="rect">
              <a:avLst/>
            </a:prstGeom>
          </p:spPr>
        </p:pic>
        <p:pic>
          <p:nvPicPr>
            <p:cNvPr id="24" name="Graphic 23" descr="Tick with solid fill">
              <a:extLst>
                <a:ext uri="{FF2B5EF4-FFF2-40B4-BE49-F238E27FC236}">
                  <a16:creationId xmlns:a16="http://schemas.microsoft.com/office/drawing/2014/main" id="{11EB9311-D547-8C86-3E5B-CF3E241858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630" y="3216214"/>
              <a:ext cx="914400" cy="914400"/>
            </a:xfrm>
            <a:prstGeom prst="rect">
              <a:avLst/>
            </a:prstGeom>
          </p:spPr>
        </p:pic>
        <p:pic>
          <p:nvPicPr>
            <p:cNvPr id="25" name="Graphic 24" descr="Tick with solid fill">
              <a:extLst>
                <a:ext uri="{FF2B5EF4-FFF2-40B4-BE49-F238E27FC236}">
                  <a16:creationId xmlns:a16="http://schemas.microsoft.com/office/drawing/2014/main" id="{E898D05D-F284-A549-CCBE-5A9111117B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13780" y="3216213"/>
              <a:ext cx="914400" cy="914400"/>
            </a:xfrm>
            <a:prstGeom prst="rect">
              <a:avLst/>
            </a:prstGeom>
          </p:spPr>
        </p:pic>
        <p:pic>
          <p:nvPicPr>
            <p:cNvPr id="26" name="Graphic 25" descr="Tick with solid fill">
              <a:extLst>
                <a:ext uri="{FF2B5EF4-FFF2-40B4-BE49-F238E27FC236}">
                  <a16:creationId xmlns:a16="http://schemas.microsoft.com/office/drawing/2014/main" id="{BD77C7E8-55BE-E1B1-37E3-B261EA0D7E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05177" y="3216215"/>
              <a:ext cx="914400" cy="914400"/>
            </a:xfrm>
            <a:prstGeom prst="rect">
              <a:avLst/>
            </a:prstGeom>
          </p:spPr>
        </p:pic>
        <p:pic>
          <p:nvPicPr>
            <p:cNvPr id="27" name="Graphic 26" descr="Tick with solid fill">
              <a:extLst>
                <a:ext uri="{FF2B5EF4-FFF2-40B4-BE49-F238E27FC236}">
                  <a16:creationId xmlns:a16="http://schemas.microsoft.com/office/drawing/2014/main" id="{199EC379-5416-E7A0-799A-AE938CFF7E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1289" y="3244969"/>
              <a:ext cx="914400" cy="914400"/>
            </a:xfrm>
            <a:prstGeom prst="rect">
              <a:avLst/>
            </a:prstGeom>
          </p:spPr>
        </p:pic>
        <p:sp>
          <p:nvSpPr>
            <p:cNvPr id="33" name="Speech Bubble: Oval 32">
              <a:extLst>
                <a:ext uri="{FF2B5EF4-FFF2-40B4-BE49-F238E27FC236}">
                  <a16:creationId xmlns:a16="http://schemas.microsoft.com/office/drawing/2014/main" id="{229D292A-D4C4-C5F9-D09E-0F36A4347B03}"/>
                </a:ext>
              </a:extLst>
            </p:cNvPr>
            <p:cNvSpPr/>
            <p:nvPr/>
          </p:nvSpPr>
          <p:spPr>
            <a:xfrm>
              <a:off x="2581022" y="4474626"/>
              <a:ext cx="3502070" cy="1922640"/>
            </a:xfrm>
            <a:prstGeom prst="wedgeEllipseCallout">
              <a:avLst/>
            </a:prstGeom>
            <a:noFill/>
            <a:ln w="57150">
              <a:solidFill>
                <a:srgbClr val="8F9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Arial"/>
                  <a:cs typeface="Arial"/>
                </a:rPr>
                <a:t>I am happy Frozen won!</a:t>
              </a:r>
            </a:p>
          </p:txBody>
        </p:sp>
        <p:sp>
          <p:nvSpPr>
            <p:cNvPr id="34" name="Speech Bubble: Oval 33">
              <a:extLst>
                <a:ext uri="{FF2B5EF4-FFF2-40B4-BE49-F238E27FC236}">
                  <a16:creationId xmlns:a16="http://schemas.microsoft.com/office/drawing/2014/main" id="{1B04E9F9-813F-6282-11CC-B55CE47D154C}"/>
                </a:ext>
              </a:extLst>
            </p:cNvPr>
            <p:cNvSpPr/>
            <p:nvPr/>
          </p:nvSpPr>
          <p:spPr>
            <a:xfrm flipH="1">
              <a:off x="6534794" y="4503379"/>
              <a:ext cx="3185768" cy="1333170"/>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solidFill>
                    <a:schemeClr val="tx1"/>
                  </a:solidFill>
                  <a:latin typeface="Arial"/>
                  <a:cs typeface="Arial"/>
                </a:rPr>
                <a:t>I voted for Paddington...</a:t>
              </a:r>
            </a:p>
          </p:txBody>
        </p:sp>
      </p:grpSp>
      <p:pic>
        <p:nvPicPr>
          <p:cNvPr id="35" name="Picture 34" descr="Cartoon dog wearing a dress&#10;&#10;AI-generated content may be incorrect.">
            <a:extLst>
              <a:ext uri="{FF2B5EF4-FFF2-40B4-BE49-F238E27FC236}">
                <a16:creationId xmlns:a16="http://schemas.microsoft.com/office/drawing/2014/main" id="{D9FFDF10-6146-EDE0-506F-4E612F46F91C}"/>
              </a:ext>
            </a:extLst>
          </p:cNvPr>
          <p:cNvPicPr>
            <a:picLocks noChangeAspect="1"/>
          </p:cNvPicPr>
          <p:nvPr/>
        </p:nvPicPr>
        <p:blipFill>
          <a:blip r:embed="rId13"/>
          <a:srcRect l="-12636" r="-730" b="55342"/>
          <a:stretch>
            <a:fillRect/>
          </a:stretch>
        </p:blipFill>
        <p:spPr>
          <a:xfrm>
            <a:off x="9602480" y="4883180"/>
            <a:ext cx="2242742" cy="1975694"/>
          </a:xfrm>
          <a:prstGeom prst="rect">
            <a:avLst/>
          </a:prstGeom>
        </p:spPr>
      </p:pic>
      <p:grpSp>
        <p:nvGrpSpPr>
          <p:cNvPr id="8" name="Group 7">
            <a:extLst>
              <a:ext uri="{FF2B5EF4-FFF2-40B4-BE49-F238E27FC236}">
                <a16:creationId xmlns:a16="http://schemas.microsoft.com/office/drawing/2014/main" id="{BBD0DCB9-1194-BE67-A4F7-AC6BCC77CFAC}"/>
              </a:ext>
            </a:extLst>
          </p:cNvPr>
          <p:cNvGrpSpPr/>
          <p:nvPr/>
        </p:nvGrpSpPr>
        <p:grpSpPr>
          <a:xfrm>
            <a:off x="628278" y="1318140"/>
            <a:ext cx="10831686" cy="2651916"/>
            <a:chOff x="628278" y="1318140"/>
            <a:chExt cx="10831686" cy="2651916"/>
          </a:xfrm>
        </p:grpSpPr>
        <p:sp>
          <p:nvSpPr>
            <p:cNvPr id="10" name="Rectangle: Rounded Corners 9">
              <a:extLst>
                <a:ext uri="{FF2B5EF4-FFF2-40B4-BE49-F238E27FC236}">
                  <a16:creationId xmlns:a16="http://schemas.microsoft.com/office/drawing/2014/main" id="{F88B4C52-5FC2-3CD3-1F79-05E41D20370A}"/>
                </a:ext>
              </a:extLst>
            </p:cNvPr>
            <p:cNvSpPr/>
            <p:nvPr/>
          </p:nvSpPr>
          <p:spPr>
            <a:xfrm>
              <a:off x="628278" y="1318140"/>
              <a:ext cx="10831686" cy="2651916"/>
            </a:xfrm>
            <a:prstGeom prst="roundRect">
              <a:avLst/>
            </a:prstGeom>
            <a:solidFill>
              <a:schemeClr val="bg1"/>
            </a:solid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latin typeface="Arial"/>
                  <a:cs typeface="Arial"/>
                </a:rPr>
                <a:t>Talk to your partner</a:t>
              </a:r>
              <a:endParaRPr lang="en-US" b="1">
                <a:solidFill>
                  <a:schemeClr val="tx1"/>
                </a:solidFill>
                <a:latin typeface="Aptos" panose="020B0004020202020204"/>
                <a:cs typeface="Arial"/>
              </a:endParaRPr>
            </a:p>
            <a:p>
              <a:pPr algn="ctr"/>
              <a:endParaRPr lang="en-GB" b="1">
                <a:solidFill>
                  <a:schemeClr val="tx1"/>
                </a:solidFill>
                <a:latin typeface="Arial"/>
                <a:cs typeface="Arial"/>
              </a:endParaRPr>
            </a:p>
            <a:p>
              <a:pPr algn="ctr"/>
              <a:r>
                <a:rPr lang="en-GB" sz="3600">
                  <a:solidFill>
                    <a:schemeClr val="tx1"/>
                  </a:solidFill>
                  <a:latin typeface="Arial"/>
                  <a:cs typeface="Arial"/>
                </a:rPr>
                <a:t>What would happen if someone got 2 extra votes and everyone else got 1? Is this fair? Why?</a:t>
              </a:r>
              <a:endParaRPr lang="en-GB" sz="3600" b="1">
                <a:solidFill>
                  <a:schemeClr val="tx1"/>
                </a:solidFill>
                <a:latin typeface="Arial"/>
                <a:cs typeface="Arial"/>
              </a:endParaRPr>
            </a:p>
          </p:txBody>
        </p:sp>
        <p:pic>
          <p:nvPicPr>
            <p:cNvPr id="12" name="Graphic 5" descr="Speech with solid fill">
              <a:extLst>
                <a:ext uri="{FF2B5EF4-FFF2-40B4-BE49-F238E27FC236}">
                  <a16:creationId xmlns:a16="http://schemas.microsoft.com/office/drawing/2014/main" id="{E833BE35-0756-9689-5DF1-3C2569EBA74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2471351" y="1403189"/>
              <a:ext cx="1247536" cy="1144438"/>
            </a:xfrm>
            <a:prstGeom prst="rect">
              <a:avLst/>
            </a:prstGeom>
          </p:spPr>
        </p:pic>
      </p:grpSp>
    </p:spTree>
    <p:extLst>
      <p:ext uri="{BB962C8B-B14F-4D97-AF65-F5344CB8AC3E}">
        <p14:creationId xmlns:p14="http://schemas.microsoft.com/office/powerpoint/2010/main" val="178277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set>
                                      <p:cBhvr>
                                        <p:cTn id="8" dur="1" fill="hold">
                                          <p:stCondLst>
                                            <p:cond delay="499"/>
                                          </p:stCondLst>
                                        </p:cTn>
                                        <p:tgtEl>
                                          <p:spTgt spid="4"/>
                                        </p:tgtEl>
                                        <p:attrNameLst>
                                          <p:attrName>style.visibility</p:attrName>
                                        </p:attrNameLst>
                                      </p:cBhvr>
                                      <p:to>
                                        <p:strVal val="hidden"/>
                                      </p:to>
                                    </p:set>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8F9A-A8C3-0830-296E-0ACA59F981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752E97-072E-F855-30E1-2D6B5F8858B1}"/>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381B4F07-18C3-F6A7-834D-12A0D121CDDA}"/>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What is a vote?</a:t>
            </a:r>
            <a:endParaRPr lang="en-US" sz="3600">
              <a:solidFill>
                <a:srgbClr val="000000"/>
              </a:solidFill>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FD726E8C-8EDF-D7BA-2D13-30E170E53630}"/>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6F8DF144-F36D-676B-4049-70919832D283}"/>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D6E9A063-070B-C7A6-249A-76159DD1A6F8}"/>
              </a:ext>
            </a:extLst>
          </p:cNvPr>
          <p:cNvSpPr txBox="1"/>
          <p:nvPr/>
        </p:nvSpPr>
        <p:spPr>
          <a:xfrm>
            <a:off x="388012" y="3199385"/>
            <a:ext cx="7898245"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a:latin typeface="Arial"/>
                <a:cs typeface="Arial"/>
              </a:rPr>
              <a:t>Why might Anna be unhappy?</a:t>
            </a:r>
            <a:endParaRPr lang="en-US" sz="3600"/>
          </a:p>
          <a:p>
            <a:endParaRPr lang="en-GB">
              <a:latin typeface="Arial"/>
              <a:cs typeface="Arial"/>
            </a:endParaRPr>
          </a:p>
          <a:p>
            <a:r>
              <a:rPr lang="en-GB" sz="3600">
                <a:latin typeface="Arial"/>
                <a:cs typeface="Arial"/>
              </a:rPr>
              <a:t>Should the vote be done again? </a:t>
            </a:r>
          </a:p>
          <a:p>
            <a:r>
              <a:rPr lang="en-GB" sz="3600">
                <a:latin typeface="Arial"/>
                <a:cs typeface="Arial"/>
              </a:rPr>
              <a:t>Why or why not?</a:t>
            </a:r>
            <a:endParaRPr lang="en-GB" sz="3600"/>
          </a:p>
          <a:p>
            <a:endParaRPr lang="en-GB">
              <a:latin typeface="Arial"/>
              <a:cs typeface="Arial"/>
            </a:endParaRPr>
          </a:p>
          <a:p>
            <a:r>
              <a:rPr lang="en-GB" sz="3600">
                <a:latin typeface="Arial"/>
                <a:cs typeface="Arial"/>
              </a:rPr>
              <a:t>What could you say to Anna to help her feel better?</a:t>
            </a:r>
          </a:p>
        </p:txBody>
      </p:sp>
      <p:pic>
        <p:nvPicPr>
          <p:cNvPr id="6" name="Graphic 8" descr="Thought bubble with solid fill">
            <a:extLst>
              <a:ext uri="{FF2B5EF4-FFF2-40B4-BE49-F238E27FC236}">
                <a16:creationId xmlns:a16="http://schemas.microsoft.com/office/drawing/2014/main" id="{01E0DB36-7E19-75DA-401D-CF7672224A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160" y="1302642"/>
            <a:ext cx="1015041" cy="1015041"/>
          </a:xfrm>
          <a:prstGeom prst="rect">
            <a:avLst/>
          </a:prstGeom>
        </p:spPr>
      </p:pic>
      <p:pic>
        <p:nvPicPr>
          <p:cNvPr id="8" name="Graphic 5" descr="Speech with solid fill">
            <a:extLst>
              <a:ext uri="{FF2B5EF4-FFF2-40B4-BE49-F238E27FC236}">
                <a16:creationId xmlns:a16="http://schemas.microsoft.com/office/drawing/2014/main" id="{AE2B4897-E017-EBB0-1F50-C04AAFFDB7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923151" y="1317458"/>
            <a:ext cx="1017498" cy="1015041"/>
          </a:xfrm>
          <a:prstGeom prst="rect">
            <a:avLst/>
          </a:prstGeom>
        </p:spPr>
      </p:pic>
      <p:pic>
        <p:nvPicPr>
          <p:cNvPr id="10" name="Graphic 12" descr="Users with solid fill">
            <a:extLst>
              <a:ext uri="{FF2B5EF4-FFF2-40B4-BE49-F238E27FC236}">
                <a16:creationId xmlns:a16="http://schemas.microsoft.com/office/drawing/2014/main" id="{7FD07CB1-2C75-061C-56DD-71FE67959B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23715" y="1317438"/>
            <a:ext cx="1015041" cy="1015041"/>
          </a:xfrm>
          <a:prstGeom prst="rect">
            <a:avLst/>
          </a:prstGeom>
        </p:spPr>
      </p:pic>
      <p:sp>
        <p:nvSpPr>
          <p:cNvPr id="12" name="TextBox 12">
            <a:extLst>
              <a:ext uri="{FF2B5EF4-FFF2-40B4-BE49-F238E27FC236}">
                <a16:creationId xmlns:a16="http://schemas.microsoft.com/office/drawing/2014/main" id="{191CF5CE-F9D3-E273-6E6C-A6F28C0A651C}"/>
              </a:ext>
            </a:extLst>
          </p:cNvPr>
          <p:cNvSpPr txBox="1"/>
          <p:nvPr/>
        </p:nvSpPr>
        <p:spPr>
          <a:xfrm>
            <a:off x="245480" y="2347085"/>
            <a:ext cx="450789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latin typeface="Arial"/>
                <a:cs typeface="Arial"/>
              </a:rPr>
              <a:t>Think, Pair, Share</a:t>
            </a:r>
            <a:endParaRPr lang="en-GB" sz="3600">
              <a:latin typeface="Arial"/>
              <a:cs typeface="Arial"/>
            </a:endParaRPr>
          </a:p>
        </p:txBody>
      </p:sp>
      <p:sp>
        <p:nvSpPr>
          <p:cNvPr id="14" name="Speech Bubble: Oval 13">
            <a:extLst>
              <a:ext uri="{FF2B5EF4-FFF2-40B4-BE49-F238E27FC236}">
                <a16:creationId xmlns:a16="http://schemas.microsoft.com/office/drawing/2014/main" id="{515FC586-A574-86BD-885C-914AD4825CBB}"/>
              </a:ext>
            </a:extLst>
          </p:cNvPr>
          <p:cNvSpPr/>
          <p:nvPr/>
        </p:nvSpPr>
        <p:spPr>
          <a:xfrm flipH="1">
            <a:off x="5179597" y="1242915"/>
            <a:ext cx="5342370" cy="1951397"/>
          </a:xfrm>
          <a:prstGeom prst="wedgeEllipseCallout">
            <a:avLst/>
          </a:prstGeom>
          <a:noFill/>
          <a:ln w="57150">
            <a:solidFill>
              <a:srgbClr val="8F94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solidFill>
                  <a:schemeClr val="tx1"/>
                </a:solidFill>
                <a:latin typeface="Arial"/>
                <a:cs typeface="Arial"/>
              </a:rPr>
              <a:t>I am not happy that Shaun The Sheep did not win...</a:t>
            </a:r>
            <a:endParaRPr lang="en-US" sz="2800">
              <a:solidFill>
                <a:schemeClr val="tx1"/>
              </a:solidFill>
            </a:endParaRPr>
          </a:p>
        </p:txBody>
      </p:sp>
      <p:grpSp>
        <p:nvGrpSpPr>
          <p:cNvPr id="17" name="Group 16">
            <a:extLst>
              <a:ext uri="{FF2B5EF4-FFF2-40B4-BE49-F238E27FC236}">
                <a16:creationId xmlns:a16="http://schemas.microsoft.com/office/drawing/2014/main" id="{B1909E08-FABC-7F0C-41BF-5EC03C1122C6}"/>
              </a:ext>
            </a:extLst>
          </p:cNvPr>
          <p:cNvGrpSpPr/>
          <p:nvPr/>
        </p:nvGrpSpPr>
        <p:grpSpPr>
          <a:xfrm>
            <a:off x="8418129" y="3423744"/>
            <a:ext cx="3750880" cy="3373821"/>
            <a:chOff x="8418129" y="3423744"/>
            <a:chExt cx="3750880" cy="3373821"/>
          </a:xfrm>
        </p:grpSpPr>
        <p:pic>
          <p:nvPicPr>
            <p:cNvPr id="2" name="Picture 1" descr="A cartoon cat with a blue bandana and blue hat&#10;&#10;AI-generated content may be incorrect.">
              <a:extLst>
                <a:ext uri="{FF2B5EF4-FFF2-40B4-BE49-F238E27FC236}">
                  <a16:creationId xmlns:a16="http://schemas.microsoft.com/office/drawing/2014/main" id="{D0045B53-DEE9-48C9-D705-FB6E5B78CBE3}"/>
                </a:ext>
              </a:extLst>
            </p:cNvPr>
            <p:cNvPicPr>
              <a:picLocks noChangeAspect="1"/>
            </p:cNvPicPr>
            <p:nvPr/>
          </p:nvPicPr>
          <p:blipFill>
            <a:blip r:embed="rId12"/>
            <a:stretch>
              <a:fillRect/>
            </a:stretch>
          </p:blipFill>
          <p:spPr>
            <a:xfrm flipH="1">
              <a:off x="8418129" y="3423744"/>
              <a:ext cx="3750880" cy="3373821"/>
            </a:xfrm>
            <a:prstGeom prst="rect">
              <a:avLst/>
            </a:prstGeom>
          </p:spPr>
        </p:pic>
        <p:sp>
          <p:nvSpPr>
            <p:cNvPr id="15" name="Rectangle: Rounded Corners 14">
              <a:extLst>
                <a:ext uri="{FF2B5EF4-FFF2-40B4-BE49-F238E27FC236}">
                  <a16:creationId xmlns:a16="http://schemas.microsoft.com/office/drawing/2014/main" id="{2A272959-75E3-849B-A9B9-5AEB3B6EFE9E}"/>
                </a:ext>
              </a:extLst>
            </p:cNvPr>
            <p:cNvSpPr/>
            <p:nvPr/>
          </p:nvSpPr>
          <p:spPr>
            <a:xfrm>
              <a:off x="9826432" y="4685817"/>
              <a:ext cx="139252" cy="174134"/>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4012F9E3-8B13-2B8D-A228-8642A08E5BB4}"/>
                </a:ext>
              </a:extLst>
            </p:cNvPr>
            <p:cNvSpPr/>
            <p:nvPr/>
          </p:nvSpPr>
          <p:spPr>
            <a:xfrm rot="-1440000">
              <a:off x="9901617" y="4776583"/>
              <a:ext cx="432111" cy="8036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54492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72BC8-E57F-F167-055B-3340BA725D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CD85CF-FA5E-03DD-FCB2-8488DC2729C3}"/>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81895E2B-CCB2-CB3F-1A03-BAF2ED77ABCE}"/>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p>
          <a:p>
            <a:r>
              <a:rPr lang="en-GB" sz="3600">
                <a:solidFill>
                  <a:srgbClr val="000000"/>
                </a:solidFill>
                <a:latin typeface="Poppins SemiBold"/>
                <a:cs typeface="Poppins SemiBold"/>
              </a:rPr>
              <a:t>Who should represent us?</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6288B5A0-26A2-C3A2-606D-1930A65E9784}"/>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1D45D084-9CC2-713A-33BC-734C031AC9B0}"/>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pic>
        <p:nvPicPr>
          <p:cNvPr id="27" name="Graphic 26" descr="Blackboard with solid fill">
            <a:extLst>
              <a:ext uri="{FF2B5EF4-FFF2-40B4-BE49-F238E27FC236}">
                <a16:creationId xmlns:a16="http://schemas.microsoft.com/office/drawing/2014/main" id="{35AC043D-25FE-F948-7F6F-7F56E9E07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83439" y="1747595"/>
            <a:ext cx="1475116" cy="1460739"/>
          </a:xfrm>
          <a:prstGeom prst="rect">
            <a:avLst/>
          </a:prstGeom>
        </p:spPr>
      </p:pic>
      <p:sp>
        <p:nvSpPr>
          <p:cNvPr id="23" name="TextBox 12">
            <a:extLst>
              <a:ext uri="{FF2B5EF4-FFF2-40B4-BE49-F238E27FC236}">
                <a16:creationId xmlns:a16="http://schemas.microsoft.com/office/drawing/2014/main" id="{BAF2B042-9C23-D615-120B-A6F3937BB7E4}"/>
              </a:ext>
            </a:extLst>
          </p:cNvPr>
          <p:cNvSpPr txBox="1"/>
          <p:nvPr/>
        </p:nvSpPr>
        <p:spPr>
          <a:xfrm>
            <a:off x="-6423" y="1289969"/>
            <a:ext cx="12197075" cy="286232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The Go Givers' school is setting up</a:t>
            </a:r>
            <a:endParaRPr lang="en-US"/>
          </a:p>
          <a:p>
            <a:pPr algn="ctr"/>
            <a:r>
              <a:rPr lang="en-GB" sz="3600">
                <a:latin typeface="Arial"/>
                <a:cs typeface="Arial"/>
              </a:rPr>
              <a:t>a school council.</a:t>
            </a:r>
            <a:endParaRPr lang="en-GB"/>
          </a:p>
          <a:p>
            <a:pPr algn="ctr"/>
            <a:endParaRPr lang="en-GB" sz="3600">
              <a:latin typeface="Arial"/>
              <a:cs typeface="Arial"/>
            </a:endParaRPr>
          </a:p>
          <a:p>
            <a:pPr algn="ctr"/>
            <a:r>
              <a:rPr lang="en-GB" sz="3600">
                <a:latin typeface="Arial"/>
                <a:cs typeface="Arial"/>
              </a:rPr>
              <a:t>This is a small group of children who work with the teachers to help make the school better for everybody. </a:t>
            </a:r>
            <a:endParaRPr lang="en-GB"/>
          </a:p>
        </p:txBody>
      </p:sp>
      <p:pic>
        <p:nvPicPr>
          <p:cNvPr id="28" name="Graphic 27" descr="Schoolhouse with solid fill">
            <a:extLst>
              <a:ext uri="{FF2B5EF4-FFF2-40B4-BE49-F238E27FC236}">
                <a16:creationId xmlns:a16="http://schemas.microsoft.com/office/drawing/2014/main" id="{8A618278-29DD-1FF8-77A6-D6DCF04851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998" y="1542751"/>
            <a:ext cx="1475116" cy="1460739"/>
          </a:xfrm>
          <a:prstGeom prst="rect">
            <a:avLst/>
          </a:prstGeom>
        </p:spPr>
      </p:pic>
      <p:sp>
        <p:nvSpPr>
          <p:cNvPr id="56" name="TextBox 55">
            <a:extLst>
              <a:ext uri="{FF2B5EF4-FFF2-40B4-BE49-F238E27FC236}">
                <a16:creationId xmlns:a16="http://schemas.microsoft.com/office/drawing/2014/main" id="{8DF9C362-2A0D-03A2-0709-267E7497E22C}"/>
              </a:ext>
            </a:extLst>
          </p:cNvPr>
          <p:cNvSpPr txBox="1"/>
          <p:nvPr/>
        </p:nvSpPr>
        <p:spPr>
          <a:xfrm>
            <a:off x="3048000" y="342900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Arial"/>
                <a:cs typeface="Arial"/>
              </a:rPr>
              <a:t>​</a:t>
            </a:r>
            <a:endParaRPr lang="en-US"/>
          </a:p>
          <a:p>
            <a:pPr algn="ctr"/>
            <a:endParaRPr lang="en-GB"/>
          </a:p>
        </p:txBody>
      </p:sp>
      <p:pic>
        <p:nvPicPr>
          <p:cNvPr id="11" name="Picture 10" descr="Cartoon of an elephant&#10;&#10;AI-generated content may be incorrect.">
            <a:extLst>
              <a:ext uri="{FF2B5EF4-FFF2-40B4-BE49-F238E27FC236}">
                <a16:creationId xmlns:a16="http://schemas.microsoft.com/office/drawing/2014/main" id="{26B6E15D-B676-1F86-461C-5B8955436216}"/>
              </a:ext>
            </a:extLst>
          </p:cNvPr>
          <p:cNvPicPr>
            <a:picLocks noChangeAspect="1"/>
          </p:cNvPicPr>
          <p:nvPr/>
        </p:nvPicPr>
        <p:blipFill>
          <a:blip r:embed="rId10"/>
          <a:stretch>
            <a:fillRect/>
          </a:stretch>
        </p:blipFill>
        <p:spPr>
          <a:xfrm flipH="1">
            <a:off x="237080" y="4247378"/>
            <a:ext cx="2583501" cy="2487432"/>
          </a:xfrm>
          <a:prstGeom prst="rect">
            <a:avLst/>
          </a:prstGeom>
        </p:spPr>
      </p:pic>
      <p:sp>
        <p:nvSpPr>
          <p:cNvPr id="15" name="Speech Bubble: Oval 14">
            <a:extLst>
              <a:ext uri="{FF2B5EF4-FFF2-40B4-BE49-F238E27FC236}">
                <a16:creationId xmlns:a16="http://schemas.microsoft.com/office/drawing/2014/main" id="{DF3F241B-2F56-C411-DDF8-9365A88694E9}"/>
              </a:ext>
            </a:extLst>
          </p:cNvPr>
          <p:cNvSpPr/>
          <p:nvPr/>
        </p:nvSpPr>
        <p:spPr>
          <a:xfrm>
            <a:off x="2924055" y="4335089"/>
            <a:ext cx="9036236" cy="2106005"/>
          </a:xfrm>
          <a:prstGeom prst="wedgeEllipseCallout">
            <a:avLst/>
          </a:prstGeom>
          <a:noFill/>
          <a:ln w="57150">
            <a:solidFill>
              <a:srgbClr val="8F94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a:solidFill>
                <a:schemeClr val="tx1"/>
              </a:solidFill>
              <a:latin typeface="Arial"/>
              <a:cs typeface="Arial"/>
            </a:endParaRPr>
          </a:p>
        </p:txBody>
      </p:sp>
      <p:sp>
        <p:nvSpPr>
          <p:cNvPr id="16" name="TextBox 15">
            <a:extLst>
              <a:ext uri="{FF2B5EF4-FFF2-40B4-BE49-F238E27FC236}">
                <a16:creationId xmlns:a16="http://schemas.microsoft.com/office/drawing/2014/main" id="{10D54F9A-6765-3F59-84BF-9661C5F1D2C9}"/>
              </a:ext>
            </a:extLst>
          </p:cNvPr>
          <p:cNvSpPr txBox="1"/>
          <p:nvPr/>
        </p:nvSpPr>
        <p:spPr>
          <a:xfrm>
            <a:off x="3147391" y="4710044"/>
            <a:ext cx="858078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baseline="0">
                <a:latin typeface="Arial"/>
                <a:ea typeface="Segoe UI"/>
                <a:cs typeface="Segoe UI"/>
              </a:rPr>
              <a:t>Everyone wants to be on the </a:t>
            </a:r>
            <a:r>
              <a:rPr lang="en-GB" sz="2400" b="1">
                <a:latin typeface="Arial"/>
                <a:ea typeface="Segoe UI"/>
                <a:cs typeface="Segoe UI"/>
              </a:rPr>
              <a:t>school council</a:t>
            </a:r>
            <a:br>
              <a:rPr lang="en-GB" sz="2400" b="1">
                <a:latin typeface="Arial"/>
                <a:ea typeface="Segoe UI"/>
                <a:cs typeface="Segoe UI"/>
              </a:rPr>
            </a:br>
            <a:r>
              <a:rPr lang="en-GB" sz="2400" b="1">
                <a:latin typeface="Arial"/>
                <a:ea typeface="Segoe UI"/>
                <a:cs typeface="Segoe UI"/>
              </a:rPr>
              <a:t>but</a:t>
            </a:r>
            <a:r>
              <a:rPr lang="en-GB" sz="2400" b="1" baseline="0">
                <a:latin typeface="Arial"/>
                <a:ea typeface="Segoe UI"/>
                <a:cs typeface="Segoe UI"/>
              </a:rPr>
              <a:t> </a:t>
            </a:r>
            <a:r>
              <a:rPr lang="en-GB" sz="2400" b="1">
                <a:latin typeface="Arial"/>
                <a:ea typeface="Segoe UI"/>
                <a:cs typeface="Segoe UI"/>
              </a:rPr>
              <a:t>there is</a:t>
            </a:r>
            <a:r>
              <a:rPr lang="en-GB" sz="2400" b="1" baseline="0">
                <a:latin typeface="Arial"/>
                <a:ea typeface="Segoe UI"/>
                <a:cs typeface="Segoe UI"/>
              </a:rPr>
              <a:t> only room for </a:t>
            </a:r>
            <a:r>
              <a:rPr lang="en-GB" sz="2400" b="1">
                <a:latin typeface="Arial"/>
                <a:ea typeface="Segoe UI"/>
                <a:cs typeface="Segoe UI"/>
              </a:rPr>
              <a:t>six children,</a:t>
            </a:r>
            <a:r>
              <a:rPr lang="en-GB" sz="2400" b="1" baseline="0">
                <a:latin typeface="Arial"/>
                <a:ea typeface="Segoe UI"/>
                <a:cs typeface="Segoe UI"/>
              </a:rPr>
              <a:t> so </a:t>
            </a:r>
            <a:r>
              <a:rPr lang="en-GB" sz="2400" b="1">
                <a:latin typeface="Arial"/>
                <a:ea typeface="Segoe UI"/>
                <a:cs typeface="Segoe UI"/>
              </a:rPr>
              <a:t>we are</a:t>
            </a:r>
            <a:r>
              <a:rPr lang="en-GB" sz="2400" b="1" baseline="0">
                <a:latin typeface="Arial"/>
                <a:ea typeface="Segoe UI"/>
                <a:cs typeface="Segoe UI"/>
              </a:rPr>
              <a:t> going to have </a:t>
            </a:r>
            <a:r>
              <a:rPr lang="en-GB" sz="2400" b="1">
                <a:latin typeface="Arial"/>
                <a:ea typeface="Segoe UI"/>
                <a:cs typeface="Segoe UI"/>
              </a:rPr>
              <a:t>an election</a:t>
            </a:r>
            <a:r>
              <a:rPr lang="en-GB" sz="2400" b="1" baseline="0">
                <a:latin typeface="Arial"/>
                <a:ea typeface="Segoe UI"/>
                <a:cs typeface="Segoe UI"/>
              </a:rPr>
              <a:t>. We have to vote for </a:t>
            </a:r>
            <a:r>
              <a:rPr lang="en-GB" sz="2400" b="1">
                <a:latin typeface="Arial"/>
                <a:ea typeface="Segoe UI"/>
                <a:cs typeface="Segoe UI"/>
              </a:rPr>
              <a:t>the children</a:t>
            </a:r>
            <a:r>
              <a:rPr lang="en-GB" sz="2400" b="1" baseline="0">
                <a:latin typeface="Arial"/>
                <a:ea typeface="Segoe UI"/>
                <a:cs typeface="Segoe UI"/>
              </a:rPr>
              <a:t> we think will do the </a:t>
            </a:r>
            <a:r>
              <a:rPr lang="en-GB" sz="2400" b="1">
                <a:latin typeface="Arial"/>
                <a:ea typeface="Segoe UI"/>
                <a:cs typeface="Segoe UI"/>
              </a:rPr>
              <a:t>best job</a:t>
            </a:r>
            <a:r>
              <a:rPr lang="en-GB" sz="2400" b="1" baseline="0">
                <a:latin typeface="Arial"/>
                <a:ea typeface="Segoe UI"/>
                <a:cs typeface="Segoe UI"/>
              </a:rPr>
              <a:t>!</a:t>
            </a:r>
            <a:endParaRPr lang="en-GB" sz="2400">
              <a:latin typeface="Arial"/>
              <a:cs typeface="Arial"/>
            </a:endParaRPr>
          </a:p>
        </p:txBody>
      </p:sp>
    </p:spTree>
    <p:extLst>
      <p:ext uri="{BB962C8B-B14F-4D97-AF65-F5344CB8AC3E}">
        <p14:creationId xmlns:p14="http://schemas.microsoft.com/office/powerpoint/2010/main" val="1571372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C8F51-7BED-2789-3BEC-80A23654985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44DB403-CFC0-10F0-60D5-A55A9DFF49F7}"/>
              </a:ext>
            </a:extLst>
          </p:cNvPr>
          <p:cNvGrpSpPr/>
          <p:nvPr/>
        </p:nvGrpSpPr>
        <p:grpSpPr>
          <a:xfrm>
            <a:off x="-8820" y="1289969"/>
            <a:ext cx="12199472" cy="2932802"/>
            <a:chOff x="-8820" y="1289969"/>
            <a:chExt cx="12199472" cy="2932802"/>
          </a:xfrm>
        </p:grpSpPr>
        <p:pic>
          <p:nvPicPr>
            <p:cNvPr id="27" name="Graphic 26" descr="Blackboard with solid fill">
              <a:extLst>
                <a:ext uri="{FF2B5EF4-FFF2-40B4-BE49-F238E27FC236}">
                  <a16:creationId xmlns:a16="http://schemas.microsoft.com/office/drawing/2014/main" id="{C7CCA4BA-9285-43A2-E848-E3BD37B680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3439" y="1747595"/>
              <a:ext cx="1475116" cy="1460739"/>
            </a:xfrm>
            <a:prstGeom prst="rect">
              <a:avLst/>
            </a:prstGeom>
          </p:spPr>
        </p:pic>
        <p:grpSp>
          <p:nvGrpSpPr>
            <p:cNvPr id="44" name="Group 43">
              <a:extLst>
                <a:ext uri="{FF2B5EF4-FFF2-40B4-BE49-F238E27FC236}">
                  <a16:creationId xmlns:a16="http://schemas.microsoft.com/office/drawing/2014/main" id="{CA0C1FEA-5B7B-12A4-8672-4258B5BB9EBA}"/>
                </a:ext>
              </a:extLst>
            </p:cNvPr>
            <p:cNvGrpSpPr/>
            <p:nvPr/>
          </p:nvGrpSpPr>
          <p:grpSpPr>
            <a:xfrm>
              <a:off x="-8820" y="1289969"/>
              <a:ext cx="12199472" cy="2932802"/>
              <a:chOff x="-8820" y="1289969"/>
              <a:chExt cx="12199472" cy="2932802"/>
            </a:xfrm>
          </p:grpSpPr>
          <p:sp>
            <p:nvSpPr>
              <p:cNvPr id="37" name="TextBox 12">
                <a:extLst>
                  <a:ext uri="{FF2B5EF4-FFF2-40B4-BE49-F238E27FC236}">
                    <a16:creationId xmlns:a16="http://schemas.microsoft.com/office/drawing/2014/main" id="{DEF04E78-429B-54D1-2EFE-D22E9FD3B55F}"/>
                  </a:ext>
                </a:extLst>
              </p:cNvPr>
              <p:cNvSpPr txBox="1"/>
              <p:nvPr/>
            </p:nvSpPr>
            <p:spPr>
              <a:xfrm>
                <a:off x="-8820" y="3022442"/>
                <a:ext cx="12197076"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latin typeface="Arial"/>
                    <a:cs typeface="Arial"/>
                  </a:rPr>
                  <a:t>Stand up if you think this is a good reason.</a:t>
                </a:r>
                <a:endParaRPr lang="en-GB"/>
              </a:p>
              <a:p>
                <a:pPr algn="ctr"/>
                <a:r>
                  <a:rPr lang="en-GB" sz="3600" b="1">
                    <a:latin typeface="Arial"/>
                    <a:cs typeface="Arial"/>
                  </a:rPr>
                  <a:t>Sit down if you think it is unhelpful.</a:t>
                </a:r>
                <a:endParaRPr lang="en-GB" b="1">
                  <a:latin typeface="Aptos"/>
                  <a:cs typeface="Arial"/>
                </a:endParaRPr>
              </a:p>
            </p:txBody>
          </p:sp>
          <p:sp>
            <p:nvSpPr>
              <p:cNvPr id="23" name="TextBox 12">
                <a:extLst>
                  <a:ext uri="{FF2B5EF4-FFF2-40B4-BE49-F238E27FC236}">
                    <a16:creationId xmlns:a16="http://schemas.microsoft.com/office/drawing/2014/main" id="{5870833A-D8FE-29EE-4243-B193741EEB53}"/>
                  </a:ext>
                </a:extLst>
              </p:cNvPr>
              <p:cNvSpPr txBox="1"/>
              <p:nvPr/>
            </p:nvSpPr>
            <p:spPr>
              <a:xfrm>
                <a:off x="-6423" y="1289969"/>
                <a:ext cx="12197075"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The Go-Givers are thinking about how they are</a:t>
                </a:r>
                <a:br>
                  <a:rPr lang="en-GB" sz="3600">
                    <a:latin typeface="Arial"/>
                    <a:cs typeface="Arial"/>
                  </a:rPr>
                </a:br>
                <a:r>
                  <a:rPr lang="en-GB" sz="3600">
                    <a:latin typeface="Arial"/>
                    <a:cs typeface="Arial"/>
                  </a:rPr>
                  <a:t>going to vote in school council elections.</a:t>
                </a:r>
              </a:p>
            </p:txBody>
          </p:sp>
        </p:grpSp>
        <p:pic>
          <p:nvPicPr>
            <p:cNvPr id="28" name="Graphic 27" descr="Schoolhouse with solid fill">
              <a:extLst>
                <a:ext uri="{FF2B5EF4-FFF2-40B4-BE49-F238E27FC236}">
                  <a16:creationId xmlns:a16="http://schemas.microsoft.com/office/drawing/2014/main" id="{62197F4C-01C2-97B4-0E85-0FA01F8C9A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998" y="1542751"/>
              <a:ext cx="1475116" cy="1460739"/>
            </a:xfrm>
            <a:prstGeom prst="rect">
              <a:avLst/>
            </a:prstGeom>
          </p:spPr>
        </p:pic>
      </p:grpSp>
      <p:pic>
        <p:nvPicPr>
          <p:cNvPr id="3" name="Picture 2">
            <a:extLst>
              <a:ext uri="{FF2B5EF4-FFF2-40B4-BE49-F238E27FC236}">
                <a16:creationId xmlns:a16="http://schemas.microsoft.com/office/drawing/2014/main" id="{253F1292-E982-6E50-0C9C-A887A7C79647}"/>
              </a:ext>
            </a:extLst>
          </p:cNvPr>
          <p:cNvPicPr>
            <a:picLocks noChangeAspect="1"/>
          </p:cNvPicPr>
          <p:nvPr/>
        </p:nvPicPr>
        <p:blipFill>
          <a:blip r:embed="rId7"/>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93A2DCA6-04D5-AE92-D7A9-C43035B8D8E7}"/>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p>
          <a:p>
            <a:r>
              <a:rPr lang="en-GB" sz="3600">
                <a:solidFill>
                  <a:srgbClr val="000000"/>
                </a:solidFill>
                <a:latin typeface="Poppins SemiBold"/>
                <a:cs typeface="Poppins SemiBold"/>
              </a:rPr>
              <a:t>Who should represent us?</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AFF0B67F-156B-3FB4-39E8-816B745B8854}"/>
              </a:ext>
            </a:extLst>
          </p:cNvPr>
          <p:cNvPicPr>
            <a:picLocks noChangeAspect="1"/>
          </p:cNvPicPr>
          <p:nvPr/>
        </p:nvPicPr>
        <p:blipFill>
          <a:blip r:embed="rId8"/>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F0BDC8E8-9F9C-F076-3C12-93D7CCFF5D92}"/>
              </a:ext>
            </a:extLst>
          </p:cNvPr>
          <p:cNvPicPr>
            <a:picLocks noChangeAspect="1"/>
          </p:cNvPicPr>
          <p:nvPr/>
        </p:nvPicPr>
        <p:blipFill>
          <a:blip r:embed="rId9"/>
          <a:srcRect l="24199" t="667" r="54448" b="52667"/>
          <a:stretch>
            <a:fillRect/>
          </a:stretch>
        </p:blipFill>
        <p:spPr>
          <a:xfrm>
            <a:off x="241431" y="47072"/>
            <a:ext cx="762602" cy="992647"/>
          </a:xfrm>
          <a:prstGeom prst="rect">
            <a:avLst/>
          </a:prstGeom>
        </p:spPr>
      </p:pic>
      <p:grpSp>
        <p:nvGrpSpPr>
          <p:cNvPr id="45" name="Group 44">
            <a:extLst>
              <a:ext uri="{FF2B5EF4-FFF2-40B4-BE49-F238E27FC236}">
                <a16:creationId xmlns:a16="http://schemas.microsoft.com/office/drawing/2014/main" id="{16F9CD8B-CE4E-82C8-F6D7-8A854DB42429}"/>
              </a:ext>
            </a:extLst>
          </p:cNvPr>
          <p:cNvGrpSpPr/>
          <p:nvPr/>
        </p:nvGrpSpPr>
        <p:grpSpPr>
          <a:xfrm>
            <a:off x="1798784" y="1289777"/>
            <a:ext cx="6775955" cy="4545122"/>
            <a:chOff x="2138407" y="1292408"/>
            <a:chExt cx="6775955" cy="4545122"/>
          </a:xfrm>
        </p:grpSpPr>
        <p:pic>
          <p:nvPicPr>
            <p:cNvPr id="42" name="Picture 41" descr="A group of clouds with different colors&#10;&#10;AI-generated content may be incorrect.">
              <a:extLst>
                <a:ext uri="{FF2B5EF4-FFF2-40B4-BE49-F238E27FC236}">
                  <a16:creationId xmlns:a16="http://schemas.microsoft.com/office/drawing/2014/main" id="{B235FBFE-F8BE-DCE9-6191-F415A25D41C4}"/>
                </a:ext>
              </a:extLst>
            </p:cNvPr>
            <p:cNvPicPr>
              <a:picLocks noChangeAspect="1"/>
            </p:cNvPicPr>
            <p:nvPr/>
          </p:nvPicPr>
          <p:blipFill>
            <a:blip r:embed="rId10"/>
            <a:srcRect l="4976" t="54155" r="61079" b="4435"/>
            <a:stretch>
              <a:fillRect/>
            </a:stretch>
          </p:blipFill>
          <p:spPr>
            <a:xfrm>
              <a:off x="2138407" y="1292408"/>
              <a:ext cx="6775955" cy="4545122"/>
            </a:xfrm>
            <a:prstGeom prst="rect">
              <a:avLst/>
            </a:prstGeom>
          </p:spPr>
        </p:pic>
        <p:sp>
          <p:nvSpPr>
            <p:cNvPr id="39" name="Speech Bubble: Oval 33">
              <a:extLst>
                <a:ext uri="{FF2B5EF4-FFF2-40B4-BE49-F238E27FC236}">
                  <a16:creationId xmlns:a16="http://schemas.microsoft.com/office/drawing/2014/main" id="{BCB44B8E-5390-FC51-5653-392A17290DCC}"/>
                </a:ext>
              </a:extLst>
            </p:cNvPr>
            <p:cNvSpPr/>
            <p:nvPr/>
          </p:nvSpPr>
          <p:spPr>
            <a:xfrm flipH="1">
              <a:off x="2413398" y="2087049"/>
              <a:ext cx="6101635" cy="2674326"/>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solidFill>
                    <a:schemeClr val="tx1"/>
                  </a:solidFill>
                  <a:latin typeface="Arial"/>
                  <a:cs typeface="Arial"/>
                </a:rPr>
                <a:t>I’m going to vote for Jun because they said they’ll build a swimming pool on the school roof!</a:t>
              </a:r>
              <a:endParaRPr lang="en-US" sz="3200">
                <a:solidFill>
                  <a:schemeClr val="tx1"/>
                </a:solidFill>
              </a:endParaRPr>
            </a:p>
          </p:txBody>
        </p:sp>
      </p:grpSp>
      <p:grpSp>
        <p:nvGrpSpPr>
          <p:cNvPr id="50" name="Group 49">
            <a:extLst>
              <a:ext uri="{FF2B5EF4-FFF2-40B4-BE49-F238E27FC236}">
                <a16:creationId xmlns:a16="http://schemas.microsoft.com/office/drawing/2014/main" id="{CB892101-03B4-F67C-37EB-C242FE02E401}"/>
              </a:ext>
            </a:extLst>
          </p:cNvPr>
          <p:cNvGrpSpPr/>
          <p:nvPr/>
        </p:nvGrpSpPr>
        <p:grpSpPr>
          <a:xfrm>
            <a:off x="3204366" y="1159510"/>
            <a:ext cx="6788090" cy="4566096"/>
            <a:chOff x="3671033" y="1157261"/>
            <a:chExt cx="6788090" cy="4566096"/>
          </a:xfrm>
        </p:grpSpPr>
        <p:pic>
          <p:nvPicPr>
            <p:cNvPr id="47" name="Picture 46" descr="A group of clouds with different colors&#10;&#10;AI-generated content may be incorrect.">
              <a:extLst>
                <a:ext uri="{FF2B5EF4-FFF2-40B4-BE49-F238E27FC236}">
                  <a16:creationId xmlns:a16="http://schemas.microsoft.com/office/drawing/2014/main" id="{38D01546-CC55-815A-6912-3F5B71AF1A21}"/>
                </a:ext>
              </a:extLst>
            </p:cNvPr>
            <p:cNvPicPr>
              <a:picLocks noChangeAspect="1"/>
            </p:cNvPicPr>
            <p:nvPr/>
          </p:nvPicPr>
          <p:blipFill>
            <a:blip r:embed="rId10"/>
            <a:srcRect l="5187" t="5906" r="60807" b="52493"/>
            <a:stretch>
              <a:fillRect/>
            </a:stretch>
          </p:blipFill>
          <p:spPr>
            <a:xfrm>
              <a:off x="3671033" y="1157261"/>
              <a:ext cx="6788090" cy="4566096"/>
            </a:xfrm>
            <a:prstGeom prst="rect">
              <a:avLst/>
            </a:prstGeom>
          </p:spPr>
        </p:pic>
        <p:sp>
          <p:nvSpPr>
            <p:cNvPr id="48" name="Speech Bubble: Oval 33">
              <a:extLst>
                <a:ext uri="{FF2B5EF4-FFF2-40B4-BE49-F238E27FC236}">
                  <a16:creationId xmlns:a16="http://schemas.microsoft.com/office/drawing/2014/main" id="{D2987F01-6EF9-D1FB-EDAF-B27801847C9F}"/>
                </a:ext>
              </a:extLst>
            </p:cNvPr>
            <p:cNvSpPr/>
            <p:nvPr/>
          </p:nvSpPr>
          <p:spPr>
            <a:xfrm flipH="1">
              <a:off x="3946024" y="1951902"/>
              <a:ext cx="6101635" cy="2674326"/>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solidFill>
                    <a:schemeClr val="tx1"/>
                  </a:solidFill>
                  <a:latin typeface="Arial"/>
                  <a:cs typeface="Arial"/>
                </a:rPr>
                <a:t>I’m not going to vote at all because I don’t care who gets onto the school council.</a:t>
              </a:r>
              <a:endParaRPr lang="en-GB">
                <a:solidFill>
                  <a:schemeClr val="tx1"/>
                </a:solidFill>
              </a:endParaRPr>
            </a:p>
          </p:txBody>
        </p:sp>
      </p:grpSp>
      <p:grpSp>
        <p:nvGrpSpPr>
          <p:cNvPr id="55" name="Group 54">
            <a:extLst>
              <a:ext uri="{FF2B5EF4-FFF2-40B4-BE49-F238E27FC236}">
                <a16:creationId xmlns:a16="http://schemas.microsoft.com/office/drawing/2014/main" id="{2449FA44-42B9-CFA6-F9F5-4FA69619F509}"/>
              </a:ext>
            </a:extLst>
          </p:cNvPr>
          <p:cNvGrpSpPr/>
          <p:nvPr/>
        </p:nvGrpSpPr>
        <p:grpSpPr>
          <a:xfrm>
            <a:off x="2918629" y="1153374"/>
            <a:ext cx="6783180" cy="4574515"/>
            <a:chOff x="3118942" y="1252151"/>
            <a:chExt cx="6783180" cy="4574515"/>
          </a:xfrm>
        </p:grpSpPr>
        <p:pic>
          <p:nvPicPr>
            <p:cNvPr id="52" name="Picture 51" descr="A group of clouds with different colors&#10;&#10;AI-generated content may be incorrect.">
              <a:extLst>
                <a:ext uri="{FF2B5EF4-FFF2-40B4-BE49-F238E27FC236}">
                  <a16:creationId xmlns:a16="http://schemas.microsoft.com/office/drawing/2014/main" id="{65D70F8C-BE88-6D74-28F9-48939AB88217}"/>
                </a:ext>
              </a:extLst>
            </p:cNvPr>
            <p:cNvPicPr>
              <a:picLocks noChangeAspect="1"/>
            </p:cNvPicPr>
            <p:nvPr/>
          </p:nvPicPr>
          <p:blipFill>
            <a:blip r:embed="rId10"/>
            <a:srcRect l="54212" t="54128" r="11807" b="4194"/>
            <a:stretch>
              <a:fillRect/>
            </a:stretch>
          </p:blipFill>
          <p:spPr>
            <a:xfrm>
              <a:off x="3118942" y="1252151"/>
              <a:ext cx="6783180" cy="4574515"/>
            </a:xfrm>
            <a:prstGeom prst="rect">
              <a:avLst/>
            </a:prstGeom>
          </p:spPr>
        </p:pic>
        <p:sp>
          <p:nvSpPr>
            <p:cNvPr id="53" name="Speech Bubble: Oval 33">
              <a:extLst>
                <a:ext uri="{FF2B5EF4-FFF2-40B4-BE49-F238E27FC236}">
                  <a16:creationId xmlns:a16="http://schemas.microsoft.com/office/drawing/2014/main" id="{B49D7345-143A-FDB9-BA75-6A4CE0FC3FA1}"/>
                </a:ext>
              </a:extLst>
            </p:cNvPr>
            <p:cNvSpPr/>
            <p:nvPr/>
          </p:nvSpPr>
          <p:spPr>
            <a:xfrm flipH="1">
              <a:off x="3508952" y="1974905"/>
              <a:ext cx="6101635" cy="2674326"/>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solidFill>
                    <a:schemeClr val="tx1"/>
                  </a:solidFill>
                  <a:latin typeface="Arial"/>
                  <a:cs typeface="Arial"/>
                </a:rPr>
                <a:t>I’m going to vote for Mitali because they are my friend and then they’ll vote for me. </a:t>
              </a:r>
              <a:endParaRPr lang="en-US">
                <a:solidFill>
                  <a:schemeClr val="tx1"/>
                </a:solidFill>
              </a:endParaRPr>
            </a:p>
          </p:txBody>
        </p:sp>
      </p:grpSp>
      <p:pic>
        <p:nvPicPr>
          <p:cNvPr id="6" name="Picture 5" descr="A cartoon frog sitting in a wheelchair&#10;&#10;AI-generated content may be incorrect.">
            <a:extLst>
              <a:ext uri="{FF2B5EF4-FFF2-40B4-BE49-F238E27FC236}">
                <a16:creationId xmlns:a16="http://schemas.microsoft.com/office/drawing/2014/main" id="{D885B6B8-75D0-2BA0-B32A-B1CFAFB9695E}"/>
              </a:ext>
            </a:extLst>
          </p:cNvPr>
          <p:cNvPicPr>
            <a:picLocks noChangeAspect="1"/>
          </p:cNvPicPr>
          <p:nvPr/>
        </p:nvPicPr>
        <p:blipFill>
          <a:blip r:embed="rId11"/>
          <a:srcRect b="53990"/>
          <a:stretch>
            <a:fillRect/>
          </a:stretch>
        </p:blipFill>
        <p:spPr>
          <a:xfrm flipH="1">
            <a:off x="2697921" y="5363543"/>
            <a:ext cx="3611425" cy="1492492"/>
          </a:xfrm>
          <a:prstGeom prst="rect">
            <a:avLst/>
          </a:prstGeom>
        </p:spPr>
      </p:pic>
      <p:pic>
        <p:nvPicPr>
          <p:cNvPr id="26" name="Picture 25" descr="A cartoon of a fox&#10;&#10;AI-generated content may be incorrect.">
            <a:extLst>
              <a:ext uri="{FF2B5EF4-FFF2-40B4-BE49-F238E27FC236}">
                <a16:creationId xmlns:a16="http://schemas.microsoft.com/office/drawing/2014/main" id="{457C195D-E3EC-2092-11CC-1077764545D0}"/>
              </a:ext>
            </a:extLst>
          </p:cNvPr>
          <p:cNvPicPr>
            <a:picLocks noChangeAspect="1"/>
          </p:cNvPicPr>
          <p:nvPr/>
        </p:nvPicPr>
        <p:blipFill>
          <a:blip r:embed="rId12"/>
          <a:srcRect l="-602" t="-80" r="-208" b="36274"/>
          <a:stretch>
            <a:fillRect/>
          </a:stretch>
        </p:blipFill>
        <p:spPr>
          <a:xfrm flipH="1">
            <a:off x="-3047" y="4402089"/>
            <a:ext cx="2416630" cy="2506217"/>
          </a:xfrm>
          <a:prstGeom prst="rect">
            <a:avLst/>
          </a:prstGeom>
        </p:spPr>
      </p:pic>
      <p:sp>
        <p:nvSpPr>
          <p:cNvPr id="56" name="TextBox 55">
            <a:extLst>
              <a:ext uri="{FF2B5EF4-FFF2-40B4-BE49-F238E27FC236}">
                <a16:creationId xmlns:a16="http://schemas.microsoft.com/office/drawing/2014/main" id="{E4EB1247-C491-F7BB-1C00-12049593C529}"/>
              </a:ext>
            </a:extLst>
          </p:cNvPr>
          <p:cNvSpPr txBox="1"/>
          <p:nvPr/>
        </p:nvSpPr>
        <p:spPr>
          <a:xfrm>
            <a:off x="3048000" y="342900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Arial"/>
                <a:cs typeface="Arial"/>
              </a:rPr>
              <a:t>​</a:t>
            </a:r>
            <a:endParaRPr lang="en-US"/>
          </a:p>
          <a:p>
            <a:pPr algn="ctr"/>
            <a:endParaRPr lang="en-GB"/>
          </a:p>
        </p:txBody>
      </p:sp>
      <p:sp>
        <p:nvSpPr>
          <p:cNvPr id="58" name="Rectangle: Rounded Corners 57">
            <a:extLst>
              <a:ext uri="{FF2B5EF4-FFF2-40B4-BE49-F238E27FC236}">
                <a16:creationId xmlns:a16="http://schemas.microsoft.com/office/drawing/2014/main" id="{9613C5B3-8C72-CF5C-D311-A148E589658E}"/>
              </a:ext>
            </a:extLst>
          </p:cNvPr>
          <p:cNvSpPr/>
          <p:nvPr/>
        </p:nvSpPr>
        <p:spPr>
          <a:xfrm>
            <a:off x="2539264" y="1927068"/>
            <a:ext cx="7116205" cy="2994844"/>
          </a:xfrm>
          <a:prstGeom prst="roundRect">
            <a:avLst/>
          </a:prstGeom>
          <a:solidFill>
            <a:schemeClr val="bg1"/>
          </a:solid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latin typeface="Arial"/>
                <a:cs typeface="Arial"/>
              </a:rPr>
              <a:t>Pick one reason. </a:t>
            </a:r>
            <a:endParaRPr lang="en-US">
              <a:solidFill>
                <a:schemeClr val="tx1"/>
              </a:solidFill>
              <a:latin typeface="Aptos" panose="020B0004020202020204"/>
              <a:cs typeface="Arial"/>
            </a:endParaRPr>
          </a:p>
          <a:p>
            <a:pPr algn="ctr"/>
            <a:endParaRPr lang="en-GB" b="1">
              <a:solidFill>
                <a:schemeClr val="tx1"/>
              </a:solidFill>
              <a:latin typeface="Arial"/>
              <a:cs typeface="Arial"/>
            </a:endParaRPr>
          </a:p>
          <a:p>
            <a:pPr algn="ctr"/>
            <a:r>
              <a:rPr lang="en-GB" sz="3600">
                <a:solidFill>
                  <a:schemeClr val="tx1"/>
                </a:solidFill>
                <a:latin typeface="Arial"/>
                <a:cs typeface="Arial"/>
              </a:rPr>
              <a:t>What might happen to the whole class if people vote for these reasons?</a:t>
            </a:r>
            <a:endParaRPr lang="en-US">
              <a:solidFill>
                <a:schemeClr val="tx1"/>
              </a:solidFill>
            </a:endParaRPr>
          </a:p>
        </p:txBody>
      </p:sp>
      <p:pic>
        <p:nvPicPr>
          <p:cNvPr id="67" name="Picture 66" descr="A cartoon of a cat&#10;&#10;AI-generated content may be incorrect.">
            <a:extLst>
              <a:ext uri="{FF2B5EF4-FFF2-40B4-BE49-F238E27FC236}">
                <a16:creationId xmlns:a16="http://schemas.microsoft.com/office/drawing/2014/main" id="{743004D5-2243-E4D4-829D-70A141FD8814}"/>
              </a:ext>
            </a:extLst>
          </p:cNvPr>
          <p:cNvPicPr>
            <a:picLocks noChangeAspect="1"/>
          </p:cNvPicPr>
          <p:nvPr/>
        </p:nvPicPr>
        <p:blipFill>
          <a:blip r:embed="rId13"/>
          <a:srcRect r="1783" b="35961"/>
          <a:stretch>
            <a:fillRect/>
          </a:stretch>
        </p:blipFill>
        <p:spPr>
          <a:xfrm>
            <a:off x="9144846" y="4071274"/>
            <a:ext cx="2999780" cy="2826744"/>
          </a:xfrm>
          <a:prstGeom prst="rect">
            <a:avLst/>
          </a:prstGeom>
        </p:spPr>
      </p:pic>
    </p:spTree>
    <p:extLst>
      <p:ext uri="{BB962C8B-B14F-4D97-AF65-F5344CB8AC3E}">
        <p14:creationId xmlns:p14="http://schemas.microsoft.com/office/powerpoint/2010/main" val="28681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5"/>
                                        </p:tgtEl>
                                        <p:attrNameLst>
                                          <p:attrName>ppt_w</p:attrName>
                                        </p:attrNameLst>
                                      </p:cBhvr>
                                      <p:tavLst>
                                        <p:tav tm="0">
                                          <p:val>
                                            <p:strVal val="ppt_w"/>
                                          </p:val>
                                        </p:tav>
                                        <p:tav tm="100000">
                                          <p:val>
                                            <p:fltVal val="0"/>
                                          </p:val>
                                        </p:tav>
                                      </p:tavLst>
                                    </p:anim>
                                    <p:anim calcmode="lin" valueType="num">
                                      <p:cBhvr>
                                        <p:cTn id="19" dur="500"/>
                                        <p:tgtEl>
                                          <p:spTgt spid="45"/>
                                        </p:tgtEl>
                                        <p:attrNameLst>
                                          <p:attrName>ppt_h</p:attrName>
                                        </p:attrNameLst>
                                      </p:cBhvr>
                                      <p:tavLst>
                                        <p:tav tm="0">
                                          <p:val>
                                            <p:strVal val="ppt_h"/>
                                          </p:val>
                                        </p:tav>
                                        <p:tav tm="100000">
                                          <p:val>
                                            <p:fltVal val="0"/>
                                          </p:val>
                                        </p:tav>
                                      </p:tavLst>
                                    </p:anim>
                                    <p:animEffect transition="out" filter="fade">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p:cTn id="24" dur="500" fill="hold"/>
                                        <p:tgtEl>
                                          <p:spTgt spid="50"/>
                                        </p:tgtEl>
                                        <p:attrNameLst>
                                          <p:attrName>ppt_w</p:attrName>
                                        </p:attrNameLst>
                                      </p:cBhvr>
                                      <p:tavLst>
                                        <p:tav tm="0">
                                          <p:val>
                                            <p:fltVal val="0"/>
                                          </p:val>
                                        </p:tav>
                                        <p:tav tm="100000">
                                          <p:val>
                                            <p:strVal val="#ppt_w"/>
                                          </p:val>
                                        </p:tav>
                                      </p:tavLst>
                                    </p:anim>
                                    <p:anim calcmode="lin" valueType="num">
                                      <p:cBhvr>
                                        <p:cTn id="25" dur="500" fill="hold"/>
                                        <p:tgtEl>
                                          <p:spTgt spid="50"/>
                                        </p:tgtEl>
                                        <p:attrNameLst>
                                          <p:attrName>ppt_h</p:attrName>
                                        </p:attrNameLst>
                                      </p:cBhvr>
                                      <p:tavLst>
                                        <p:tav tm="0">
                                          <p:val>
                                            <p:fltVal val="0"/>
                                          </p:val>
                                        </p:tav>
                                        <p:tav tm="100000">
                                          <p:val>
                                            <p:strVal val="#ppt_h"/>
                                          </p:val>
                                        </p:tav>
                                      </p:tavLst>
                                    </p:anim>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p:cTn id="30" dur="500"/>
                                        <p:tgtEl>
                                          <p:spTgt spid="50"/>
                                        </p:tgtEl>
                                        <p:attrNameLst>
                                          <p:attrName>ppt_w</p:attrName>
                                        </p:attrNameLst>
                                      </p:cBhvr>
                                      <p:tavLst>
                                        <p:tav tm="0">
                                          <p:val>
                                            <p:strVal val="ppt_w"/>
                                          </p:val>
                                        </p:tav>
                                        <p:tav tm="100000">
                                          <p:val>
                                            <p:fltVal val="0"/>
                                          </p:val>
                                        </p:tav>
                                      </p:tavLst>
                                    </p:anim>
                                    <p:anim calcmode="lin" valueType="num">
                                      <p:cBhvr>
                                        <p:cTn id="31" dur="500"/>
                                        <p:tgtEl>
                                          <p:spTgt spid="50"/>
                                        </p:tgtEl>
                                        <p:attrNameLst>
                                          <p:attrName>ppt_h</p:attrName>
                                        </p:attrNameLst>
                                      </p:cBhvr>
                                      <p:tavLst>
                                        <p:tav tm="0">
                                          <p:val>
                                            <p:strVal val="ppt_h"/>
                                          </p:val>
                                        </p:tav>
                                        <p:tav tm="100000">
                                          <p:val>
                                            <p:fltVal val="0"/>
                                          </p:val>
                                        </p:tav>
                                      </p:tavLst>
                                    </p:anim>
                                    <p:set>
                                      <p:cBhvr>
                                        <p:cTn id="32" dur="1" fill="hold">
                                          <p:stCondLst>
                                            <p:cond delay="499"/>
                                          </p:stCondLst>
                                        </p:cTn>
                                        <p:tgtEl>
                                          <p:spTgt spid="50"/>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fltVal val="0"/>
                                          </p:val>
                                        </p:tav>
                                        <p:tav tm="100000">
                                          <p:val>
                                            <p:strVal val="#ppt_w"/>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Effect transition="in" filter="fad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55"/>
                                        </p:tgtEl>
                                        <p:attrNameLst>
                                          <p:attrName>ppt_w</p:attrName>
                                        </p:attrNameLst>
                                      </p:cBhvr>
                                      <p:tavLst>
                                        <p:tav tm="0">
                                          <p:val>
                                            <p:strVal val="ppt_w"/>
                                          </p:val>
                                        </p:tav>
                                        <p:tav tm="100000">
                                          <p:val>
                                            <p:fltVal val="0"/>
                                          </p:val>
                                        </p:tav>
                                      </p:tavLst>
                                    </p:anim>
                                    <p:anim calcmode="lin" valueType="num">
                                      <p:cBhvr>
                                        <p:cTn id="42" dur="500"/>
                                        <p:tgtEl>
                                          <p:spTgt spid="55"/>
                                        </p:tgtEl>
                                        <p:attrNameLst>
                                          <p:attrName>ppt_h</p:attrName>
                                        </p:attrNameLst>
                                      </p:cBhvr>
                                      <p:tavLst>
                                        <p:tav tm="0">
                                          <p:val>
                                            <p:strVal val="ppt_h"/>
                                          </p:val>
                                        </p:tav>
                                        <p:tav tm="100000">
                                          <p:val>
                                            <p:fltVal val="0"/>
                                          </p:val>
                                        </p:tav>
                                      </p:tavLst>
                                    </p:anim>
                                    <p:set>
                                      <p:cBhvr>
                                        <p:cTn id="43" dur="1" fill="hold">
                                          <p:stCondLst>
                                            <p:cond delay="499"/>
                                          </p:stCondLst>
                                        </p:cTn>
                                        <p:tgtEl>
                                          <p:spTgt spid="55"/>
                                        </p:tgtEl>
                                        <p:attrNameLst>
                                          <p:attrName>style.visibility</p:attrName>
                                        </p:attrNameLst>
                                      </p:cBhvr>
                                      <p:to>
                                        <p:strVal val="hidden"/>
                                      </p:to>
                                    </p:set>
                                  </p:childTnLst>
                                </p:cTn>
                              </p:par>
                              <p:par>
                                <p:cTn id="44" presetID="53" presetClass="entr" presetSubtype="16"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 calcmode="lin" valueType="num">
                                      <p:cBhvr>
                                        <p:cTn id="46" dur="500" fill="hold"/>
                                        <p:tgtEl>
                                          <p:spTgt spid="58"/>
                                        </p:tgtEl>
                                        <p:attrNameLst>
                                          <p:attrName>ppt_w</p:attrName>
                                        </p:attrNameLst>
                                      </p:cBhvr>
                                      <p:tavLst>
                                        <p:tav tm="0">
                                          <p:val>
                                            <p:fltVal val="0"/>
                                          </p:val>
                                        </p:tav>
                                        <p:tav tm="100000">
                                          <p:val>
                                            <p:strVal val="#ppt_w"/>
                                          </p:val>
                                        </p:tav>
                                      </p:tavLst>
                                    </p:anim>
                                    <p:anim calcmode="lin" valueType="num">
                                      <p:cBhvr>
                                        <p:cTn id="47" dur="500" fill="hold"/>
                                        <p:tgtEl>
                                          <p:spTgt spid="58"/>
                                        </p:tgtEl>
                                        <p:attrNameLst>
                                          <p:attrName>ppt_h</p:attrName>
                                        </p:attrNameLst>
                                      </p:cBhvr>
                                      <p:tavLst>
                                        <p:tav tm="0">
                                          <p:val>
                                            <p:fltVal val="0"/>
                                          </p:val>
                                        </p:tav>
                                        <p:tav tm="100000">
                                          <p:val>
                                            <p:strVal val="#ppt_h"/>
                                          </p:val>
                                        </p:tav>
                                      </p:tavLst>
                                    </p:anim>
                                    <p:animEffect transition="in" filter="fade">
                                      <p:cBhvr>
                                        <p:cTn id="4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95EE7-DAAA-C849-CC89-2A720DEA24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F0F07D-33B0-3EC1-5D33-B98E60917688}"/>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C7E6B916-FF49-B395-4D05-50450C4663AC}"/>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GB" sz="3600">
              <a:solidFill>
                <a:srgbClr val="000000"/>
              </a:solidFill>
              <a:latin typeface="Poppins SemiBold"/>
              <a:cs typeface="Poppins SemiBold"/>
            </a:endParaRPr>
          </a:p>
          <a:p>
            <a:r>
              <a:rPr lang="en-GB" sz="3600">
                <a:solidFill>
                  <a:srgbClr val="000000"/>
                </a:solidFill>
                <a:latin typeface="Poppins SemiBold"/>
                <a:cs typeface="Poppins SemiBold"/>
              </a:rPr>
              <a:t>Who should represent us?</a:t>
            </a:r>
            <a:endParaRPr lang="en-US"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0B4B27EE-2479-B0E3-7CA5-241631DC7205}"/>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2BE3D21F-770F-53F4-D9CF-7FB126BE7283}"/>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F3002B6E-3335-9812-1306-E3BF597DEE90}"/>
              </a:ext>
            </a:extLst>
          </p:cNvPr>
          <p:cNvSpPr txBox="1"/>
          <p:nvPr/>
        </p:nvSpPr>
        <p:spPr>
          <a:xfrm>
            <a:off x="3393824" y="4352346"/>
            <a:ext cx="7970132" cy="19389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a:latin typeface="Arial"/>
                <a:cs typeface="Arial"/>
              </a:rPr>
              <a:t>As a class, write a list of questions you would want to know about each person before you vote.</a:t>
            </a:r>
          </a:p>
        </p:txBody>
      </p:sp>
      <p:sp>
        <p:nvSpPr>
          <p:cNvPr id="13" name="Speech Bubble: Rectangle with Corners Rounded 12">
            <a:extLst>
              <a:ext uri="{FF2B5EF4-FFF2-40B4-BE49-F238E27FC236}">
                <a16:creationId xmlns:a16="http://schemas.microsoft.com/office/drawing/2014/main" id="{5E2E1521-B65D-5A3D-4B66-D20811A01212}"/>
              </a:ext>
            </a:extLst>
          </p:cNvPr>
          <p:cNvSpPr/>
          <p:nvPr/>
        </p:nvSpPr>
        <p:spPr>
          <a:xfrm>
            <a:off x="3011978" y="1623158"/>
            <a:ext cx="8736024" cy="1941886"/>
          </a:xfrm>
          <a:prstGeom prst="wedgeRoundRectCallout">
            <a:avLst/>
          </a:prstGeom>
          <a:solidFill>
            <a:schemeClr val="bg1"/>
          </a:solidFill>
          <a:ln w="57150">
            <a:solidFill>
              <a:srgbClr val="8F94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600" b="1">
                <a:solidFill>
                  <a:srgbClr val="000000"/>
                </a:solidFill>
                <a:latin typeface="Arial"/>
                <a:cs typeface="Arial"/>
              </a:rPr>
              <a:t>So, what do I need to know about each person before I choose?</a:t>
            </a:r>
            <a:endParaRPr lang="en-US"/>
          </a:p>
        </p:txBody>
      </p:sp>
      <p:pic>
        <p:nvPicPr>
          <p:cNvPr id="14" name="Picture 13" descr="A group of giraffes with long hair&#10;&#10;AI-generated content may be incorrect.">
            <a:extLst>
              <a:ext uri="{FF2B5EF4-FFF2-40B4-BE49-F238E27FC236}">
                <a16:creationId xmlns:a16="http://schemas.microsoft.com/office/drawing/2014/main" id="{8C07BEBE-0E99-6F19-515D-E829EFBAD330}"/>
              </a:ext>
            </a:extLst>
          </p:cNvPr>
          <p:cNvPicPr>
            <a:picLocks noChangeAspect="1"/>
          </p:cNvPicPr>
          <p:nvPr/>
        </p:nvPicPr>
        <p:blipFill>
          <a:blip r:embed="rId6"/>
          <a:srcRect l="34482" t="8139" r="32838" b="8176"/>
          <a:stretch>
            <a:fillRect/>
          </a:stretch>
        </p:blipFill>
        <p:spPr>
          <a:xfrm flipH="1">
            <a:off x="769139" y="1114755"/>
            <a:ext cx="1978793" cy="5739084"/>
          </a:xfrm>
          <a:prstGeom prst="rect">
            <a:avLst/>
          </a:prstGeom>
        </p:spPr>
      </p:pic>
    </p:spTree>
    <p:extLst>
      <p:ext uri="{BB962C8B-B14F-4D97-AF65-F5344CB8AC3E}">
        <p14:creationId xmlns:p14="http://schemas.microsoft.com/office/powerpoint/2010/main" val="1237918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CF6FD-C721-856A-62F1-4CB4210650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1106BB-3B79-FDBB-0439-E6B59DD12025}"/>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EB6E04F4-197E-9D50-2266-A38630753925}"/>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3:</a:t>
            </a:r>
            <a:endParaRPr lang="en-US" i="1"/>
          </a:p>
          <a:p>
            <a:r>
              <a:rPr lang="en-GB" sz="3600">
                <a:solidFill>
                  <a:srgbClr val="000000"/>
                </a:solidFill>
                <a:latin typeface="Poppins SemiBold"/>
                <a:cs typeface="Poppins SemiBold"/>
              </a:rPr>
              <a:t>How do elections work?</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7009EF38-55E1-A1A1-F80F-961F26DE7E9A}"/>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B5963E40-A6AB-9D4C-3A60-D9FB9EA53FD4}"/>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4" name="TextBox 12">
            <a:extLst>
              <a:ext uri="{FF2B5EF4-FFF2-40B4-BE49-F238E27FC236}">
                <a16:creationId xmlns:a16="http://schemas.microsoft.com/office/drawing/2014/main" id="{4CCBC561-19AE-6207-04A7-8A66497C99D5}"/>
              </a:ext>
            </a:extLst>
          </p:cNvPr>
          <p:cNvSpPr txBox="1"/>
          <p:nvPr/>
        </p:nvSpPr>
        <p:spPr>
          <a:xfrm>
            <a:off x="-6423" y="1289969"/>
            <a:ext cx="10615565" cy="31393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Alba wants to see what voting is like in real life. </a:t>
            </a:r>
            <a:endParaRPr lang="en-US"/>
          </a:p>
          <a:p>
            <a:pPr algn="ctr"/>
            <a:r>
              <a:rPr lang="en-GB" sz="3600">
                <a:latin typeface="Arial"/>
                <a:cs typeface="Arial"/>
              </a:rPr>
              <a:t>On the day of the election, they go with their grown‑up to the polling station.</a:t>
            </a:r>
            <a:endParaRPr lang="en-GB">
              <a:latin typeface="Aptos" panose="020B0004020202020204"/>
              <a:cs typeface="Arial"/>
            </a:endParaRPr>
          </a:p>
          <a:p>
            <a:pPr algn="ctr"/>
            <a:endParaRPr lang="en-GB">
              <a:latin typeface="Aptos" panose="020B0004020202020204"/>
              <a:cs typeface="Arial"/>
            </a:endParaRPr>
          </a:p>
          <a:p>
            <a:pPr algn="ctr"/>
            <a:r>
              <a:rPr lang="en-GB" sz="3600">
                <a:latin typeface="Arial"/>
                <a:cs typeface="Arial"/>
              </a:rPr>
              <a:t>They see lots of people waiting in a queue to cast their vote. </a:t>
            </a:r>
            <a:endParaRPr lang="en-GB">
              <a:latin typeface="Aptos" panose="020B0004020202020204"/>
              <a:cs typeface="Arial"/>
            </a:endParaRPr>
          </a:p>
        </p:txBody>
      </p:sp>
      <p:pic>
        <p:nvPicPr>
          <p:cNvPr id="15" name="Picture 14" descr="A group of giraffes with long hair&#10;&#10;AI-generated content may be incorrect.">
            <a:extLst>
              <a:ext uri="{FF2B5EF4-FFF2-40B4-BE49-F238E27FC236}">
                <a16:creationId xmlns:a16="http://schemas.microsoft.com/office/drawing/2014/main" id="{45D49DEE-454D-34AD-FB12-2667121C36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83" t="8858" r="65534" b="6527"/>
          <a:stretch>
            <a:fillRect/>
          </a:stretch>
        </p:blipFill>
        <p:spPr>
          <a:xfrm>
            <a:off x="9262387" y="3754865"/>
            <a:ext cx="1112017" cy="3114340"/>
          </a:xfrm>
          <a:prstGeom prst="rect">
            <a:avLst/>
          </a:prstGeom>
        </p:spPr>
      </p:pic>
      <p:pic>
        <p:nvPicPr>
          <p:cNvPr id="16" name="Picture 15" descr="A cartoon giraffe with a haircut&#10;&#10;AI-generated content may be incorrect.">
            <a:extLst>
              <a:ext uri="{FF2B5EF4-FFF2-40B4-BE49-F238E27FC236}">
                <a16:creationId xmlns:a16="http://schemas.microsoft.com/office/drawing/2014/main" id="{51FAF596-DDFB-62B2-123E-CA8B0B7706FF}"/>
              </a:ext>
            </a:extLst>
          </p:cNvPr>
          <p:cNvPicPr>
            <a:picLocks noChangeAspect="1"/>
          </p:cNvPicPr>
          <p:nvPr/>
        </p:nvPicPr>
        <p:blipFill>
          <a:blip r:embed="rId8"/>
          <a:stretch>
            <a:fillRect/>
          </a:stretch>
        </p:blipFill>
        <p:spPr>
          <a:xfrm>
            <a:off x="10289535" y="1541971"/>
            <a:ext cx="1888150" cy="5362755"/>
          </a:xfrm>
          <a:prstGeom prst="rect">
            <a:avLst/>
          </a:prstGeom>
        </p:spPr>
      </p:pic>
      <p:pic>
        <p:nvPicPr>
          <p:cNvPr id="17" name="Picture 16" descr="A black box with a white paper in it next to a pencil&#10;&#10;AI-generated content may be incorrect.">
            <a:extLst>
              <a:ext uri="{FF2B5EF4-FFF2-40B4-BE49-F238E27FC236}">
                <a16:creationId xmlns:a16="http://schemas.microsoft.com/office/drawing/2014/main" id="{61B91009-AB11-CC27-DE3D-40684F9488F2}"/>
              </a:ext>
            </a:extLst>
          </p:cNvPr>
          <p:cNvPicPr>
            <a:picLocks noChangeAspect="1"/>
          </p:cNvPicPr>
          <p:nvPr/>
        </p:nvPicPr>
        <p:blipFill>
          <a:blip r:embed="rId9"/>
          <a:srcRect t="12750" r="59553" b="16579"/>
          <a:stretch>
            <a:fillRect/>
          </a:stretch>
        </p:blipFill>
        <p:spPr>
          <a:xfrm>
            <a:off x="416943" y="4068792"/>
            <a:ext cx="2855282" cy="2829026"/>
          </a:xfrm>
          <a:prstGeom prst="rect">
            <a:avLst/>
          </a:prstGeom>
        </p:spPr>
      </p:pic>
      <p:pic>
        <p:nvPicPr>
          <p:cNvPr id="18" name="Picture 17" descr="A black box with a white paper in it next to a pencil&#10;&#10;AI-generated content may be incorrect.">
            <a:extLst>
              <a:ext uri="{FF2B5EF4-FFF2-40B4-BE49-F238E27FC236}">
                <a16:creationId xmlns:a16="http://schemas.microsoft.com/office/drawing/2014/main" id="{AC3AF1AA-4A9F-DCDC-67BE-EC17B7426FE8}"/>
              </a:ext>
            </a:extLst>
          </p:cNvPr>
          <p:cNvPicPr>
            <a:picLocks noChangeAspect="1"/>
          </p:cNvPicPr>
          <p:nvPr/>
        </p:nvPicPr>
        <p:blipFill>
          <a:blip r:embed="rId9"/>
          <a:srcRect l="49466" t="9370" r="2678" b="43710"/>
          <a:stretch>
            <a:fillRect/>
          </a:stretch>
        </p:blipFill>
        <p:spPr>
          <a:xfrm rot="20280000">
            <a:off x="2904226" y="4471358"/>
            <a:ext cx="3901779" cy="2153085"/>
          </a:xfrm>
          <a:prstGeom prst="rect">
            <a:avLst/>
          </a:prstGeom>
        </p:spPr>
      </p:pic>
      <p:grpSp>
        <p:nvGrpSpPr>
          <p:cNvPr id="4" name="Group 3">
            <a:extLst>
              <a:ext uri="{FF2B5EF4-FFF2-40B4-BE49-F238E27FC236}">
                <a16:creationId xmlns:a16="http://schemas.microsoft.com/office/drawing/2014/main" id="{16BBADF0-F6EA-5644-6DCF-C5F6130A675C}"/>
              </a:ext>
            </a:extLst>
          </p:cNvPr>
          <p:cNvGrpSpPr/>
          <p:nvPr/>
        </p:nvGrpSpPr>
        <p:grpSpPr>
          <a:xfrm>
            <a:off x="1291767" y="1762771"/>
            <a:ext cx="7116205" cy="1916542"/>
            <a:chOff x="1665578" y="1331450"/>
            <a:chExt cx="7116205" cy="1916542"/>
          </a:xfrm>
        </p:grpSpPr>
        <p:sp>
          <p:nvSpPr>
            <p:cNvPr id="20" name="Rectangle: Rounded Corners 19">
              <a:extLst>
                <a:ext uri="{FF2B5EF4-FFF2-40B4-BE49-F238E27FC236}">
                  <a16:creationId xmlns:a16="http://schemas.microsoft.com/office/drawing/2014/main" id="{A4362C71-044A-CB10-1AD7-3E16E51BEE52}"/>
                </a:ext>
              </a:extLst>
            </p:cNvPr>
            <p:cNvSpPr/>
            <p:nvPr/>
          </p:nvSpPr>
          <p:spPr>
            <a:xfrm>
              <a:off x="1665578" y="1331450"/>
              <a:ext cx="7116205" cy="1916542"/>
            </a:xfrm>
            <a:prstGeom prst="roundRect">
              <a:avLst/>
            </a:prstGeom>
            <a:solidFill>
              <a:schemeClr val="bg1"/>
            </a:solid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latin typeface="Arial"/>
                  <a:cs typeface="Arial"/>
                </a:rPr>
                <a:t>   Can you guess what each item is for?</a:t>
              </a:r>
              <a:endParaRPr lang="en-US" b="1">
                <a:solidFill>
                  <a:schemeClr val="tx1"/>
                </a:solidFill>
              </a:endParaRPr>
            </a:p>
          </p:txBody>
        </p:sp>
        <p:pic>
          <p:nvPicPr>
            <p:cNvPr id="21" name="Graphic 20" descr="Magnifying glass with solid fill">
              <a:extLst>
                <a:ext uri="{FF2B5EF4-FFF2-40B4-BE49-F238E27FC236}">
                  <a16:creationId xmlns:a16="http://schemas.microsoft.com/office/drawing/2014/main" id="{BBBC9237-8075-CB3C-3C92-B0650545E5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2015705" y="1548442"/>
              <a:ext cx="1259456" cy="1331342"/>
            </a:xfrm>
            <a:prstGeom prst="rect">
              <a:avLst/>
            </a:prstGeom>
          </p:spPr>
        </p:pic>
      </p:grpSp>
      <p:pic>
        <p:nvPicPr>
          <p:cNvPr id="2" name="Picture 1">
            <a:extLst>
              <a:ext uri="{FF2B5EF4-FFF2-40B4-BE49-F238E27FC236}">
                <a16:creationId xmlns:a16="http://schemas.microsoft.com/office/drawing/2014/main" id="{C19CD01F-D77E-4AA4-1BA5-A4353CD125A5}"/>
              </a:ext>
            </a:extLst>
          </p:cNvPr>
          <p:cNvPicPr>
            <a:picLocks noChangeAspect="1"/>
          </p:cNvPicPr>
          <p:nvPr/>
        </p:nvPicPr>
        <p:blipFill>
          <a:blip r:embed="rId12"/>
          <a:stretch>
            <a:fillRect/>
          </a:stretch>
        </p:blipFill>
        <p:spPr>
          <a:xfrm rot="-780000">
            <a:off x="6813753" y="4208353"/>
            <a:ext cx="1681360" cy="2243161"/>
          </a:xfrm>
          <a:prstGeom prst="rect">
            <a:avLst/>
          </a:prstGeom>
        </p:spPr>
      </p:pic>
    </p:spTree>
    <p:extLst>
      <p:ext uri="{BB962C8B-B14F-4D97-AF65-F5344CB8AC3E}">
        <p14:creationId xmlns:p14="http://schemas.microsoft.com/office/powerpoint/2010/main" val="22367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fltVal val="0"/>
                                          </p:val>
                                        </p:tav>
                                      </p:tavLst>
                                    </p:anim>
                                    <p:set>
                                      <p:cBhvr>
                                        <p:cTn id="8" dur="1" fill="hold">
                                          <p:stCondLst>
                                            <p:cond delay="499"/>
                                          </p:stCondLst>
                                        </p:cTn>
                                        <p:tgtEl>
                                          <p:spTgt spid="14"/>
                                        </p:tgtEl>
                                        <p:attrNameLst>
                                          <p:attrName>style.visibility</p:attrName>
                                        </p:attrNameLst>
                                      </p:cBhvr>
                                      <p:to>
                                        <p:strVal val="hidden"/>
                                      </p:to>
                                    </p:set>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F53E0-AC6E-0D80-F2BE-211A59F7D472}"/>
            </a:ext>
          </a:extLst>
        </p:cNvPr>
        <p:cNvGrpSpPr/>
        <p:nvPr/>
      </p:nvGrpSpPr>
      <p:grpSpPr>
        <a:xfrm>
          <a:off x="0" y="0"/>
          <a:ext cx="0" cy="0"/>
          <a:chOff x="0" y="0"/>
          <a:chExt cx="0" cy="0"/>
        </a:xfrm>
      </p:grpSpPr>
      <p:pic>
        <p:nvPicPr>
          <p:cNvPr id="35" name="Picture 34" descr="A group of giraffes with long hair&#10;&#10;AI-generated content may be incorrect.">
            <a:extLst>
              <a:ext uri="{FF2B5EF4-FFF2-40B4-BE49-F238E27FC236}">
                <a16:creationId xmlns:a16="http://schemas.microsoft.com/office/drawing/2014/main" id="{F3D0A31C-91C4-1DC2-0391-0FFCE84C8DF0}"/>
              </a:ext>
            </a:extLst>
          </p:cNvPr>
          <p:cNvPicPr>
            <a:picLocks noChangeAspect="1"/>
          </p:cNvPicPr>
          <p:nvPr/>
        </p:nvPicPr>
        <p:blipFill>
          <a:blip r:embed="rId3"/>
          <a:srcRect l="68203" t="7815" r="143" b="46613"/>
          <a:stretch>
            <a:fillRect/>
          </a:stretch>
        </p:blipFill>
        <p:spPr>
          <a:xfrm flipH="1">
            <a:off x="5425002" y="2351368"/>
            <a:ext cx="2910836" cy="4515218"/>
          </a:xfrm>
          <a:prstGeom prst="rect">
            <a:avLst/>
          </a:prstGeom>
        </p:spPr>
      </p:pic>
      <p:pic>
        <p:nvPicPr>
          <p:cNvPr id="4" name="Picture 3" descr="A set of clouds with different colors&#10;&#10;AI-generated content may be incorrect.">
            <a:extLst>
              <a:ext uri="{FF2B5EF4-FFF2-40B4-BE49-F238E27FC236}">
                <a16:creationId xmlns:a16="http://schemas.microsoft.com/office/drawing/2014/main" id="{F4541251-5636-03AC-CF2C-E1FE3755F3C8}"/>
              </a:ext>
            </a:extLst>
          </p:cNvPr>
          <p:cNvPicPr>
            <a:picLocks noChangeAspect="1"/>
          </p:cNvPicPr>
          <p:nvPr/>
        </p:nvPicPr>
        <p:blipFill>
          <a:blip r:embed="rId4"/>
          <a:srcRect l="53620" t="54509" r="10644" b="3091"/>
          <a:stretch>
            <a:fillRect/>
          </a:stretch>
        </p:blipFill>
        <p:spPr>
          <a:xfrm flipV="1">
            <a:off x="420044" y="4453439"/>
            <a:ext cx="5855043" cy="2367876"/>
          </a:xfrm>
          <a:prstGeom prst="rect">
            <a:avLst/>
          </a:prstGeom>
        </p:spPr>
      </p:pic>
      <p:pic>
        <p:nvPicPr>
          <p:cNvPr id="3" name="Picture 2">
            <a:extLst>
              <a:ext uri="{FF2B5EF4-FFF2-40B4-BE49-F238E27FC236}">
                <a16:creationId xmlns:a16="http://schemas.microsoft.com/office/drawing/2014/main" id="{129D1EAB-3666-F6A8-5544-AEE23A4B514E}"/>
              </a:ext>
            </a:extLst>
          </p:cNvPr>
          <p:cNvPicPr>
            <a:picLocks noChangeAspect="1"/>
          </p:cNvPicPr>
          <p:nvPr/>
        </p:nvPicPr>
        <p:blipFill>
          <a:blip r:embed="rId5"/>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96BFD904-2723-CF2F-E809-744954CB32B3}"/>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3:</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How do elections work?</a:t>
            </a:r>
            <a:endParaRPr lang="en-US" sz="3600">
              <a:solidFill>
                <a:srgbClr val="000000"/>
              </a:solidFill>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BFA00ED4-448B-E9A1-4C24-A75DC27E978F}"/>
              </a:ext>
            </a:extLst>
          </p:cNvPr>
          <p:cNvPicPr>
            <a:picLocks noChangeAspect="1"/>
          </p:cNvPicPr>
          <p:nvPr/>
        </p:nvPicPr>
        <p:blipFill>
          <a:blip r:embed="rId6"/>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D24A802F-611B-0B41-F9A5-33738BB44BD8}"/>
              </a:ext>
            </a:extLst>
          </p:cNvPr>
          <p:cNvPicPr>
            <a:picLocks noChangeAspect="1"/>
          </p:cNvPicPr>
          <p:nvPr/>
        </p:nvPicPr>
        <p:blipFill>
          <a:blip r:embed="rId7"/>
          <a:srcRect l="24199" t="667" r="54448" b="52667"/>
          <a:stretch>
            <a:fillRect/>
          </a:stretch>
        </p:blipFill>
        <p:spPr>
          <a:xfrm>
            <a:off x="241431" y="47072"/>
            <a:ext cx="762602" cy="992647"/>
          </a:xfrm>
          <a:prstGeom prst="rect">
            <a:avLst/>
          </a:prstGeom>
        </p:spPr>
      </p:pic>
      <p:sp>
        <p:nvSpPr>
          <p:cNvPr id="6" name="Rectangle 5">
            <a:extLst>
              <a:ext uri="{FF2B5EF4-FFF2-40B4-BE49-F238E27FC236}">
                <a16:creationId xmlns:a16="http://schemas.microsoft.com/office/drawing/2014/main" id="{BEC79915-03BC-EAF8-AA4C-830E1E081447}"/>
              </a:ext>
            </a:extLst>
          </p:cNvPr>
          <p:cNvSpPr/>
          <p:nvPr/>
        </p:nvSpPr>
        <p:spPr>
          <a:xfrm>
            <a:off x="8191960" y="1460193"/>
            <a:ext cx="3677854" cy="5028645"/>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Checkbox Crossed with solid fill">
            <a:extLst>
              <a:ext uri="{FF2B5EF4-FFF2-40B4-BE49-F238E27FC236}">
                <a16:creationId xmlns:a16="http://schemas.microsoft.com/office/drawing/2014/main" id="{F1D8219F-E826-5673-7320-FE185C43A8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24913" y="2516681"/>
            <a:ext cx="1000664" cy="1029418"/>
          </a:xfrm>
          <a:prstGeom prst="rect">
            <a:avLst/>
          </a:prstGeom>
        </p:spPr>
      </p:pic>
      <p:graphicFrame>
        <p:nvGraphicFramePr>
          <p:cNvPr id="14" name="Table 13">
            <a:extLst>
              <a:ext uri="{FF2B5EF4-FFF2-40B4-BE49-F238E27FC236}">
                <a16:creationId xmlns:a16="http://schemas.microsoft.com/office/drawing/2014/main" id="{89614C5E-ED58-7489-07C2-3D6AEFDF22B9}"/>
              </a:ext>
            </a:extLst>
          </p:cNvPr>
          <p:cNvGraphicFramePr>
            <a:graphicFrameLocks noGrp="1"/>
          </p:cNvGraphicFramePr>
          <p:nvPr>
            <p:extLst>
              <p:ext uri="{D42A27DB-BD31-4B8C-83A1-F6EECF244321}">
                <p14:modId xmlns:p14="http://schemas.microsoft.com/office/powerpoint/2010/main" val="4153651849"/>
              </p:ext>
            </p:extLst>
          </p:nvPr>
        </p:nvGraphicFramePr>
        <p:xfrm>
          <a:off x="8363001" y="1618729"/>
          <a:ext cx="3354687" cy="1839958"/>
        </p:xfrm>
        <a:graphic>
          <a:graphicData uri="http://schemas.openxmlformats.org/drawingml/2006/table">
            <a:tbl>
              <a:tblPr firstRow="1" bandRow="1">
                <a:tableStyleId>{5940675A-B579-460E-94D1-54222C63F5DA}</a:tableStyleId>
              </a:tblPr>
              <a:tblGrid>
                <a:gridCol w="3354687">
                  <a:extLst>
                    <a:ext uri="{9D8B030D-6E8A-4147-A177-3AD203B41FA5}">
                      <a16:colId xmlns:a16="http://schemas.microsoft.com/office/drawing/2014/main" val="3156543954"/>
                    </a:ext>
                  </a:extLst>
                </a:gridCol>
              </a:tblGrid>
              <a:tr h="967153">
                <a:tc>
                  <a:txBody>
                    <a:bodyPr/>
                    <a:lstStyle/>
                    <a:p>
                      <a:pPr lvl="0" algn="ctr">
                        <a:lnSpc>
                          <a:spcPct val="100000"/>
                        </a:lnSpc>
                        <a:spcBef>
                          <a:spcPts val="0"/>
                        </a:spcBef>
                        <a:spcAft>
                          <a:spcPts val="0"/>
                        </a:spcAft>
                        <a:buNone/>
                      </a:pPr>
                      <a:r>
                        <a:rPr lang="en-GB" sz="2800" b="1" i="0" u="none" strike="noStrike" noProof="0">
                          <a:solidFill>
                            <a:srgbClr val="000000"/>
                          </a:solidFill>
                          <a:latin typeface="Arial"/>
                        </a:rPr>
                        <a:t>Ballot Paper For Local Area</a:t>
                      </a:r>
                    </a:p>
                  </a:txBody>
                  <a:tcPr/>
                </a:tc>
                <a:extLst>
                  <a:ext uri="{0D108BD9-81ED-4DB2-BD59-A6C34878D82A}">
                    <a16:rowId xmlns:a16="http://schemas.microsoft.com/office/drawing/2014/main" val="1332675096"/>
                  </a:ext>
                </a:extLst>
              </a:tr>
              <a:tr h="872805">
                <a:tc>
                  <a:txBody>
                    <a:bodyPr/>
                    <a:lstStyle/>
                    <a:p>
                      <a:pPr lvl="0">
                        <a:buNone/>
                      </a:pPr>
                      <a:endParaRPr lang="en-GB" sz="2000" b="0" i="1" u="none" strike="noStrike" noProof="0">
                        <a:solidFill>
                          <a:srgbClr val="000000"/>
                        </a:solidFill>
                        <a:latin typeface="Poppins SemiBold"/>
                      </a:endParaRPr>
                    </a:p>
                  </a:txBody>
                  <a:tcPr/>
                </a:tc>
                <a:extLst>
                  <a:ext uri="{0D108BD9-81ED-4DB2-BD59-A6C34878D82A}">
                    <a16:rowId xmlns:a16="http://schemas.microsoft.com/office/drawing/2014/main" val="2262082467"/>
                  </a:ext>
                </a:extLst>
              </a:tr>
            </a:tbl>
          </a:graphicData>
        </a:graphic>
      </p:graphicFrame>
      <p:sp>
        <p:nvSpPr>
          <p:cNvPr id="18" name="TextBox 17">
            <a:extLst>
              <a:ext uri="{FF2B5EF4-FFF2-40B4-BE49-F238E27FC236}">
                <a16:creationId xmlns:a16="http://schemas.microsoft.com/office/drawing/2014/main" id="{6E007511-49DC-D5C9-E5D8-0CB2E9249255}"/>
              </a:ext>
            </a:extLst>
          </p:cNvPr>
          <p:cNvSpPr txBox="1"/>
          <p:nvPr/>
        </p:nvSpPr>
        <p:spPr>
          <a:xfrm>
            <a:off x="8407285" y="2614447"/>
            <a:ext cx="25160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i="1" baseline="0">
                <a:latin typeface="Poppins SemiBold"/>
              </a:rPr>
              <a:t>Vote for one </a:t>
            </a:r>
            <a:r>
              <a:rPr lang="en-GB" sz="1600" i="1">
                <a:latin typeface="Poppins SemiBold"/>
              </a:rPr>
              <a:t>candidate </a:t>
            </a:r>
            <a:r>
              <a:rPr lang="en-GB" sz="1600" i="1" baseline="0">
                <a:latin typeface="Poppins SemiBold"/>
              </a:rPr>
              <a:t>by putting a cross in the box.</a:t>
            </a:r>
            <a:endParaRPr lang="en-GB" sz="1600"/>
          </a:p>
        </p:txBody>
      </p:sp>
      <p:sp>
        <p:nvSpPr>
          <p:cNvPr id="20" name="Rectangle 19">
            <a:extLst>
              <a:ext uri="{FF2B5EF4-FFF2-40B4-BE49-F238E27FC236}">
                <a16:creationId xmlns:a16="http://schemas.microsoft.com/office/drawing/2014/main" id="{DD77F376-0333-EAD5-23A1-B797941ECBD1}"/>
              </a:ext>
            </a:extLst>
          </p:cNvPr>
          <p:cNvSpPr/>
          <p:nvPr/>
        </p:nvSpPr>
        <p:spPr>
          <a:xfrm>
            <a:off x="10899569" y="3910243"/>
            <a:ext cx="743385" cy="727263"/>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BAA9149-04F0-E096-3FD1-54FED10D9BCD}"/>
              </a:ext>
            </a:extLst>
          </p:cNvPr>
          <p:cNvSpPr/>
          <p:nvPr/>
        </p:nvSpPr>
        <p:spPr>
          <a:xfrm>
            <a:off x="10913945" y="5504145"/>
            <a:ext cx="743385" cy="727263"/>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E10EF75-C6FF-BF5C-1770-907CA718E542}"/>
              </a:ext>
            </a:extLst>
          </p:cNvPr>
          <p:cNvSpPr txBox="1"/>
          <p:nvPr/>
        </p:nvSpPr>
        <p:spPr>
          <a:xfrm>
            <a:off x="8239219" y="4011778"/>
            <a:ext cx="30767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Arial"/>
                <a:cs typeface="Arial"/>
              </a:rPr>
              <a:t>Ms. Pineapple</a:t>
            </a:r>
          </a:p>
        </p:txBody>
      </p:sp>
      <p:sp>
        <p:nvSpPr>
          <p:cNvPr id="26" name="TextBox 12">
            <a:extLst>
              <a:ext uri="{FF2B5EF4-FFF2-40B4-BE49-F238E27FC236}">
                <a16:creationId xmlns:a16="http://schemas.microsoft.com/office/drawing/2014/main" id="{E46D6D2B-9B48-BFBF-6B3E-B7A128BBEA0F}"/>
              </a:ext>
            </a:extLst>
          </p:cNvPr>
          <p:cNvSpPr txBox="1"/>
          <p:nvPr/>
        </p:nvSpPr>
        <p:spPr>
          <a:xfrm>
            <a:off x="235798" y="1151255"/>
            <a:ext cx="6383995" cy="36933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When Alba looks at the ballot paper, they see two names:</a:t>
            </a:r>
          </a:p>
          <a:p>
            <a:pPr algn="ctr"/>
            <a:endParaRPr lang="en-GB">
              <a:latin typeface="Arial"/>
              <a:cs typeface="Arial"/>
            </a:endParaRPr>
          </a:p>
          <a:p>
            <a:pPr algn="ctr"/>
            <a:r>
              <a:rPr lang="en-GB" sz="3600" b="1">
                <a:latin typeface="Arial"/>
                <a:cs typeface="Arial"/>
              </a:rPr>
              <a:t>Ms. Pineapple</a:t>
            </a:r>
          </a:p>
          <a:p>
            <a:pPr algn="ctr"/>
            <a:r>
              <a:rPr lang="en-GB" sz="3600" b="1">
                <a:latin typeface="Arial"/>
                <a:cs typeface="Arial"/>
              </a:rPr>
              <a:t>Mr. Grape</a:t>
            </a:r>
          </a:p>
          <a:p>
            <a:pPr algn="ctr"/>
            <a:endParaRPr lang="en-GB" sz="3600" b="1">
              <a:latin typeface="Arial"/>
              <a:cs typeface="Arial"/>
            </a:endParaRPr>
          </a:p>
          <a:p>
            <a:pPr algn="ctr"/>
            <a:r>
              <a:rPr lang="en-GB" sz="3600">
                <a:latin typeface="Arial"/>
                <a:cs typeface="Arial"/>
              </a:rPr>
              <a:t>Alba wonders:</a:t>
            </a:r>
          </a:p>
        </p:txBody>
      </p:sp>
      <p:sp>
        <p:nvSpPr>
          <p:cNvPr id="27" name="TextBox 26">
            <a:extLst>
              <a:ext uri="{FF2B5EF4-FFF2-40B4-BE49-F238E27FC236}">
                <a16:creationId xmlns:a16="http://schemas.microsoft.com/office/drawing/2014/main" id="{9D36285D-7812-04CB-2AAC-242F5A72010F}"/>
              </a:ext>
            </a:extLst>
          </p:cNvPr>
          <p:cNvSpPr txBox="1"/>
          <p:nvPr/>
        </p:nvSpPr>
        <p:spPr>
          <a:xfrm>
            <a:off x="8788036" y="5629726"/>
            <a:ext cx="30767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a:cs typeface="Arial"/>
              </a:rPr>
              <a:t>Mr. Grape</a:t>
            </a:r>
            <a:endParaRPr lang="en-US">
              <a:latin typeface="Arial"/>
              <a:cs typeface="Arial"/>
            </a:endParaRPr>
          </a:p>
        </p:txBody>
      </p:sp>
      <p:pic>
        <p:nvPicPr>
          <p:cNvPr id="28" name="Graphic 27" descr="Pineapple with solid fill">
            <a:extLst>
              <a:ext uri="{FF2B5EF4-FFF2-40B4-BE49-F238E27FC236}">
                <a16:creationId xmlns:a16="http://schemas.microsoft.com/office/drawing/2014/main" id="{AE2E700E-83E5-4D45-2BD9-BF0975D581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61283" y="3786351"/>
            <a:ext cx="677918" cy="677918"/>
          </a:xfrm>
          <a:prstGeom prst="rect">
            <a:avLst/>
          </a:prstGeom>
        </p:spPr>
      </p:pic>
      <p:pic>
        <p:nvPicPr>
          <p:cNvPr id="29" name="Graphic 28" descr="Grapes with solid fill">
            <a:extLst>
              <a:ext uri="{FF2B5EF4-FFF2-40B4-BE49-F238E27FC236}">
                <a16:creationId xmlns:a16="http://schemas.microsoft.com/office/drawing/2014/main" id="{F7DAAD83-DE32-32CE-555F-E074431985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12193" y="5518916"/>
            <a:ext cx="651643" cy="559676"/>
          </a:xfrm>
          <a:prstGeom prst="rect">
            <a:avLst/>
          </a:prstGeom>
        </p:spPr>
      </p:pic>
      <p:cxnSp>
        <p:nvCxnSpPr>
          <p:cNvPr id="30" name="Straight Arrow Connector 29">
            <a:extLst>
              <a:ext uri="{FF2B5EF4-FFF2-40B4-BE49-F238E27FC236}">
                <a16:creationId xmlns:a16="http://schemas.microsoft.com/office/drawing/2014/main" id="{A2B4F851-CC5A-75CC-5BFE-C5A1CE5D930C}"/>
              </a:ext>
            </a:extLst>
          </p:cNvPr>
          <p:cNvCxnSpPr/>
          <p:nvPr/>
        </p:nvCxnSpPr>
        <p:spPr>
          <a:xfrm>
            <a:off x="8339197" y="5051683"/>
            <a:ext cx="3335830" cy="21677"/>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33" name="Speech Bubble: Oval 33">
            <a:extLst>
              <a:ext uri="{FF2B5EF4-FFF2-40B4-BE49-F238E27FC236}">
                <a16:creationId xmlns:a16="http://schemas.microsoft.com/office/drawing/2014/main" id="{772B5E1E-2A20-6777-7931-8668BE71D77C}"/>
              </a:ext>
            </a:extLst>
          </p:cNvPr>
          <p:cNvSpPr/>
          <p:nvPr/>
        </p:nvSpPr>
        <p:spPr>
          <a:xfrm flipH="1">
            <a:off x="1110117" y="4962078"/>
            <a:ext cx="4551360" cy="1833502"/>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solidFill>
                  <a:schemeClr val="tx1"/>
                </a:solidFill>
                <a:latin typeface="Arial"/>
                <a:cs typeface="Arial"/>
              </a:rPr>
              <a:t>How do people decide who to vote for?</a:t>
            </a:r>
          </a:p>
        </p:txBody>
      </p:sp>
    </p:spTree>
    <p:extLst>
      <p:ext uri="{BB962C8B-B14F-4D97-AF65-F5344CB8AC3E}">
        <p14:creationId xmlns:p14="http://schemas.microsoft.com/office/powerpoint/2010/main" val="2195116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AC9CE-A863-D841-DF17-F8D3AC0AE717}"/>
            </a:ext>
          </a:extLst>
        </p:cNvPr>
        <p:cNvGrpSpPr/>
        <p:nvPr/>
      </p:nvGrpSpPr>
      <p:grpSpPr>
        <a:xfrm>
          <a:off x="0" y="0"/>
          <a:ext cx="0" cy="0"/>
          <a:chOff x="0" y="0"/>
          <a:chExt cx="0" cy="0"/>
        </a:xfrm>
      </p:grpSpPr>
      <p:pic>
        <p:nvPicPr>
          <p:cNvPr id="13" name="Picture 12" descr="A playground with colorful play equipment&#10;&#10;AI-generated content may be incorrect.">
            <a:extLst>
              <a:ext uri="{FF2B5EF4-FFF2-40B4-BE49-F238E27FC236}">
                <a16:creationId xmlns:a16="http://schemas.microsoft.com/office/drawing/2014/main" id="{702A64BC-4915-C640-6197-37E2255F9B4C}"/>
              </a:ext>
            </a:extLst>
          </p:cNvPr>
          <p:cNvPicPr>
            <a:picLocks noChangeAspect="1"/>
          </p:cNvPicPr>
          <p:nvPr/>
        </p:nvPicPr>
        <p:blipFill>
          <a:blip r:embed="rId3"/>
          <a:srcRect l="16296" t="10973" r="17162" b="10671"/>
          <a:stretch>
            <a:fillRect/>
          </a:stretch>
        </p:blipFill>
        <p:spPr>
          <a:xfrm>
            <a:off x="546754" y="2490603"/>
            <a:ext cx="5970539" cy="3935907"/>
          </a:xfrm>
          <a:prstGeom prst="rect">
            <a:avLst/>
          </a:prstGeom>
        </p:spPr>
      </p:pic>
      <p:pic>
        <p:nvPicPr>
          <p:cNvPr id="3" name="Picture 2">
            <a:extLst>
              <a:ext uri="{FF2B5EF4-FFF2-40B4-BE49-F238E27FC236}">
                <a16:creationId xmlns:a16="http://schemas.microsoft.com/office/drawing/2014/main" id="{CAD00CBE-C120-762F-1D3B-7536C2FFA3AC}"/>
              </a:ext>
            </a:extLst>
          </p:cNvPr>
          <p:cNvPicPr>
            <a:picLocks noChangeAspect="1"/>
          </p:cNvPicPr>
          <p:nvPr/>
        </p:nvPicPr>
        <p:blipFill>
          <a:blip r:embed="rId4"/>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782E5EE5-E97C-08DA-952E-AC5557AD8F85}"/>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3:</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How do elections work?</a:t>
            </a:r>
            <a:endParaRPr lang="en-US" sz="3600">
              <a:solidFill>
                <a:srgbClr val="000000"/>
              </a:solidFill>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FC65A76A-30EA-F9E3-9210-9AB70D498795}"/>
              </a:ext>
            </a:extLst>
          </p:cNvPr>
          <p:cNvPicPr>
            <a:picLocks noChangeAspect="1"/>
          </p:cNvPicPr>
          <p:nvPr/>
        </p:nvPicPr>
        <p:blipFill>
          <a:blip r:embed="rId5"/>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F44C1CCF-2D1A-BD0B-F49F-9B330B2D8A68}"/>
              </a:ext>
            </a:extLst>
          </p:cNvPr>
          <p:cNvPicPr>
            <a:picLocks noChangeAspect="1"/>
          </p:cNvPicPr>
          <p:nvPr/>
        </p:nvPicPr>
        <p:blipFill>
          <a:blip r:embed="rId6"/>
          <a:srcRect l="24199" t="667" r="54448" b="52667"/>
          <a:stretch>
            <a:fillRect/>
          </a:stretch>
        </p:blipFill>
        <p:spPr>
          <a:xfrm>
            <a:off x="241431" y="47072"/>
            <a:ext cx="762602" cy="992647"/>
          </a:xfrm>
          <a:prstGeom prst="rect">
            <a:avLst/>
          </a:prstGeom>
        </p:spPr>
      </p:pic>
      <p:pic>
        <p:nvPicPr>
          <p:cNvPr id="15" name="Picture 14" descr="A white notebook with black spirals&#10;&#10;AI-generated content may be incorrect.">
            <a:extLst>
              <a:ext uri="{FF2B5EF4-FFF2-40B4-BE49-F238E27FC236}">
                <a16:creationId xmlns:a16="http://schemas.microsoft.com/office/drawing/2014/main" id="{E889950C-5F88-1AFD-56A2-4C019351D754}"/>
              </a:ext>
            </a:extLst>
          </p:cNvPr>
          <p:cNvPicPr>
            <a:picLocks noChangeAspect="1"/>
          </p:cNvPicPr>
          <p:nvPr/>
        </p:nvPicPr>
        <p:blipFill>
          <a:blip r:embed="rId7"/>
          <a:srcRect l="30044" t="8856" r="30368" b="12072"/>
          <a:stretch>
            <a:fillRect/>
          </a:stretch>
        </p:blipFill>
        <p:spPr>
          <a:xfrm>
            <a:off x="6852475" y="1105320"/>
            <a:ext cx="5188969" cy="5733951"/>
          </a:xfrm>
          <a:prstGeom prst="rect">
            <a:avLst/>
          </a:prstGeom>
        </p:spPr>
      </p:pic>
      <p:sp>
        <p:nvSpPr>
          <p:cNvPr id="16" name="TextBox 12">
            <a:extLst>
              <a:ext uri="{FF2B5EF4-FFF2-40B4-BE49-F238E27FC236}">
                <a16:creationId xmlns:a16="http://schemas.microsoft.com/office/drawing/2014/main" id="{AD7A54D5-005B-A8E0-4F56-108FE7DA86E8}"/>
              </a:ext>
            </a:extLst>
          </p:cNvPr>
          <p:cNvSpPr txBox="1"/>
          <p:nvPr/>
        </p:nvSpPr>
        <p:spPr>
          <a:xfrm>
            <a:off x="7606389" y="1347481"/>
            <a:ext cx="4045114" cy="526297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buAutoNum type="arabicPeriod"/>
            </a:pPr>
            <a:r>
              <a:rPr lang="en-GB" sz="2800">
                <a:latin typeface="Poppins SemiBold"/>
                <a:cs typeface="Arial"/>
              </a:rPr>
              <a:t>Wants to make sure playgrounds are safe</a:t>
            </a:r>
          </a:p>
          <a:p>
            <a:pPr marL="571500" indent="-571500">
              <a:buAutoNum type="arabicPeriod"/>
            </a:pPr>
            <a:endParaRPr lang="en-GB" sz="2800">
              <a:latin typeface="Poppins SemiBold"/>
              <a:cs typeface="Arial"/>
            </a:endParaRPr>
          </a:p>
          <a:p>
            <a:pPr marL="571500" indent="-571500">
              <a:buAutoNum type="arabicPeriod"/>
            </a:pPr>
            <a:r>
              <a:rPr lang="en-GB" sz="2800">
                <a:latin typeface="Poppins SemiBold"/>
                <a:cs typeface="Poppins SemiBold"/>
              </a:rPr>
              <a:t>Promises to help keep parks tidy</a:t>
            </a:r>
            <a:endParaRPr lang="en-GB">
              <a:latin typeface="Aptos" panose="020B0004020202020204"/>
              <a:cs typeface="Poppins SemiBold"/>
            </a:endParaRPr>
          </a:p>
          <a:p>
            <a:pPr marL="571500" indent="-571500">
              <a:buAutoNum type="arabicPeriod"/>
            </a:pPr>
            <a:endParaRPr lang="en-GB" sz="2800">
              <a:latin typeface="Poppins SemiBold"/>
              <a:cs typeface="Poppins SemiBold"/>
            </a:endParaRPr>
          </a:p>
          <a:p>
            <a:pPr marL="571500" indent="-571500">
              <a:buAutoNum type="arabicPeriod"/>
            </a:pPr>
            <a:r>
              <a:rPr lang="en-GB" sz="2800">
                <a:latin typeface="Poppins SemiBold"/>
                <a:cs typeface="Poppins SemiBold"/>
              </a:rPr>
              <a:t>Thinks it’s </a:t>
            </a:r>
            <a:br>
              <a:rPr lang="en-GB" sz="2800">
                <a:latin typeface="Poppins SemiBold"/>
                <a:cs typeface="Poppins SemiBold"/>
              </a:rPr>
            </a:br>
            <a:r>
              <a:rPr lang="en-GB" sz="2800">
                <a:latin typeface="Poppins SemiBold"/>
                <a:cs typeface="Poppins SemiBold"/>
              </a:rPr>
              <a:t>important that everyone does their best in school</a:t>
            </a:r>
            <a:endParaRPr lang="en-GB"/>
          </a:p>
        </p:txBody>
      </p:sp>
      <p:sp>
        <p:nvSpPr>
          <p:cNvPr id="20" name="TextBox 19">
            <a:extLst>
              <a:ext uri="{FF2B5EF4-FFF2-40B4-BE49-F238E27FC236}">
                <a16:creationId xmlns:a16="http://schemas.microsoft.com/office/drawing/2014/main" id="{DBE711BF-009E-20B9-D5C2-8ED769F126F6}"/>
              </a:ext>
            </a:extLst>
          </p:cNvPr>
          <p:cNvSpPr txBox="1"/>
          <p:nvPr/>
        </p:nvSpPr>
        <p:spPr>
          <a:xfrm>
            <a:off x="771620" y="1491054"/>
            <a:ext cx="64554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a:latin typeface="Arial"/>
                <a:cs typeface="Arial"/>
              </a:rPr>
              <a:t>Ms. Pineapple</a:t>
            </a:r>
          </a:p>
        </p:txBody>
      </p:sp>
      <p:pic>
        <p:nvPicPr>
          <p:cNvPr id="22" name="Graphic 21" descr="Pineapple with solid fill">
            <a:extLst>
              <a:ext uri="{FF2B5EF4-FFF2-40B4-BE49-F238E27FC236}">
                <a16:creationId xmlns:a16="http://schemas.microsoft.com/office/drawing/2014/main" id="{0C349DD3-9877-806C-4315-111998DC02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1973" y="1140651"/>
            <a:ext cx="1224258" cy="1137993"/>
          </a:xfrm>
          <a:prstGeom prst="rect">
            <a:avLst/>
          </a:prstGeom>
        </p:spPr>
      </p:pic>
    </p:spTree>
    <p:extLst>
      <p:ext uri="{BB962C8B-B14F-4D97-AF65-F5344CB8AC3E}">
        <p14:creationId xmlns:p14="http://schemas.microsoft.com/office/powerpoint/2010/main" val="3202074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F4804-B107-FD3C-21A3-0F3237C7F107}"/>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8989326F-BD6A-B1E5-DE91-0441B65CA770}"/>
              </a:ext>
            </a:extLst>
          </p:cNvPr>
          <p:cNvSpPr txBox="1"/>
          <p:nvPr/>
        </p:nvSpPr>
        <p:spPr>
          <a:xfrm>
            <a:off x="368264" y="1922118"/>
            <a:ext cx="336633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GB" sz="1400">
                <a:latin typeface="Arial"/>
                <a:cs typeface="Arial"/>
              </a:rPr>
              <a:t>Allow a minimum of 45 </a:t>
            </a:r>
            <a:endParaRPr lang="en-US" sz="1400">
              <a:latin typeface="Arial"/>
              <a:cs typeface="Arial"/>
            </a:endParaRPr>
          </a:p>
          <a:p>
            <a:r>
              <a:rPr lang="en-GB" sz="1400">
                <a:latin typeface="Arial"/>
                <a:cs typeface="Arial"/>
              </a:rPr>
              <a:t>      minutes to deliver the </a:t>
            </a:r>
            <a:endParaRPr lang="en-US" sz="1400">
              <a:latin typeface="Arial"/>
              <a:cs typeface="Arial"/>
            </a:endParaRPr>
          </a:p>
          <a:p>
            <a:r>
              <a:rPr lang="en-GB" sz="1400">
                <a:latin typeface="Arial"/>
                <a:cs typeface="Arial"/>
              </a:rPr>
              <a:t>      lesson.</a:t>
            </a:r>
            <a:endParaRPr lang="en-US" sz="1400">
              <a:latin typeface="Arial"/>
              <a:cs typeface="Arial"/>
            </a:endParaRPr>
          </a:p>
          <a:p>
            <a:pPr marL="285750" indent="-285750">
              <a:buFont typeface="Wingdings"/>
              <a:buChar char="q"/>
            </a:pPr>
            <a:endParaRPr lang="en-GB" sz="1400">
              <a:latin typeface="Arial"/>
              <a:cs typeface="Arial"/>
            </a:endParaRPr>
          </a:p>
          <a:p>
            <a:pPr marL="285750" indent="-285750">
              <a:buFont typeface="Wingdings"/>
              <a:buChar char="q"/>
            </a:pPr>
            <a:r>
              <a:rPr lang="en-GB" sz="1400">
                <a:latin typeface="Arial"/>
                <a:cs typeface="Arial"/>
              </a:rPr>
              <a:t>Familiarise yourself with</a:t>
            </a:r>
            <a:r>
              <a:rPr lang="en-GB" sz="1400" b="1">
                <a:latin typeface="Arial"/>
                <a:cs typeface="Arial"/>
              </a:rPr>
              <a:t> Lesson Overview (Slide 3)</a:t>
            </a:r>
            <a:r>
              <a:rPr lang="en-GB" sz="1400">
                <a:latin typeface="Arial"/>
                <a:cs typeface="Arial"/>
              </a:rPr>
              <a:t> and slides.</a:t>
            </a:r>
            <a:endParaRPr lang="en-US" sz="1400">
              <a:latin typeface="Arial"/>
              <a:cs typeface="Arial"/>
            </a:endParaRPr>
          </a:p>
          <a:p>
            <a:pPr marL="285750" indent="-285750">
              <a:buFont typeface="Wingdings"/>
              <a:buChar char="q"/>
            </a:pPr>
            <a:endParaRPr lang="en-GB" sz="1400">
              <a:latin typeface="Arial"/>
              <a:cs typeface="Arial"/>
            </a:endParaRPr>
          </a:p>
          <a:p>
            <a:pPr marL="285750" indent="-285750">
              <a:buFont typeface="Wingdings"/>
              <a:buChar char="q"/>
            </a:pPr>
            <a:r>
              <a:rPr lang="en-GB" sz="1400">
                <a:latin typeface="Arial"/>
                <a:cs typeface="Arial"/>
              </a:rPr>
              <a:t>Read the </a:t>
            </a:r>
            <a:r>
              <a:rPr lang="en-GB" sz="1400" b="1">
                <a:latin typeface="Arial"/>
                <a:cs typeface="Arial"/>
              </a:rPr>
              <a:t>Top Tips &amp; Democracy 101 (Slide 4 and 5).</a:t>
            </a:r>
          </a:p>
          <a:p>
            <a:pPr marL="285750" indent="-285750">
              <a:buFont typeface="Wingdings"/>
              <a:buChar char="q"/>
            </a:pPr>
            <a:endParaRPr lang="en-GB" sz="1400">
              <a:latin typeface="Arial"/>
              <a:cs typeface="Arial"/>
            </a:endParaRPr>
          </a:p>
          <a:p>
            <a:pPr marL="285750" indent="-285750">
              <a:buFont typeface="Wingdings"/>
              <a:buChar char="q"/>
            </a:pPr>
            <a:r>
              <a:rPr lang="en-GB" sz="1400">
                <a:latin typeface="Arial"/>
                <a:cs typeface="Arial"/>
              </a:rPr>
              <a:t>Read the </a:t>
            </a:r>
            <a:r>
              <a:rPr lang="en-GB" sz="1400" b="1">
                <a:latin typeface="Arial"/>
                <a:cs typeface="Arial"/>
              </a:rPr>
              <a:t>'Notes'</a:t>
            </a:r>
            <a:r>
              <a:rPr lang="en-GB" sz="1400">
                <a:latin typeface="Arial"/>
                <a:cs typeface="Arial"/>
              </a:rPr>
              <a:t> in each slide which have more information.</a:t>
            </a:r>
          </a:p>
          <a:p>
            <a:endParaRPr lang="en-GB" sz="1400">
              <a:latin typeface="Arial"/>
              <a:cs typeface="Arial"/>
            </a:endParaRPr>
          </a:p>
          <a:p>
            <a:endParaRPr lang="en-GB" sz="1400" i="1">
              <a:latin typeface="Arial"/>
              <a:cs typeface="Arial"/>
            </a:endParaRPr>
          </a:p>
        </p:txBody>
      </p:sp>
      <p:sp>
        <p:nvSpPr>
          <p:cNvPr id="6" name="Rectangle 5">
            <a:extLst>
              <a:ext uri="{FF2B5EF4-FFF2-40B4-BE49-F238E27FC236}">
                <a16:creationId xmlns:a16="http://schemas.microsoft.com/office/drawing/2014/main" id="{8AF269B5-F6CC-2966-4DE8-E1A0602E0066}"/>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0" name="Picture 19" descr="A close up of a red square&#10;&#10;AI-generated content may be incorrect.">
            <a:extLst>
              <a:ext uri="{FF2B5EF4-FFF2-40B4-BE49-F238E27FC236}">
                <a16:creationId xmlns:a16="http://schemas.microsoft.com/office/drawing/2014/main" id="{BE238818-D0F8-F682-6F04-53FB46CA736A}"/>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E9862F51-0DFF-F105-6698-9EDC2B9A7856}"/>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Lesson Preparation</a:t>
            </a:r>
            <a:endParaRPr lang="en-GB"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6BFE5A8B-E7BC-81C5-0957-1DB087BDE9AB}"/>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E1E69FD1-27F4-5787-D46D-BC80DAE98472}"/>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40" name="Rectangle 39">
            <a:extLst>
              <a:ext uri="{FF2B5EF4-FFF2-40B4-BE49-F238E27FC236}">
                <a16:creationId xmlns:a16="http://schemas.microsoft.com/office/drawing/2014/main" id="{2DF7E063-7862-F6AF-20BF-D3A772175BA8}"/>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0F5B4F4E-06D9-3198-F7CD-15D7CECC697D}"/>
              </a:ext>
            </a:extLst>
          </p:cNvPr>
          <p:cNvSpPr/>
          <p:nvPr/>
        </p:nvSpPr>
        <p:spPr>
          <a:xfrm>
            <a:off x="4597191"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Keyword Definitions</a:t>
            </a:r>
            <a:endParaRPr lang="en-US" b="1">
              <a:solidFill>
                <a:schemeClr val="tx1"/>
              </a:solidFill>
              <a:latin typeface="Poppins SemiBold"/>
              <a:cs typeface="Arial"/>
            </a:endParaRPr>
          </a:p>
        </p:txBody>
      </p:sp>
      <p:sp>
        <p:nvSpPr>
          <p:cNvPr id="48" name="TextBox 47">
            <a:extLst>
              <a:ext uri="{FF2B5EF4-FFF2-40B4-BE49-F238E27FC236}">
                <a16:creationId xmlns:a16="http://schemas.microsoft.com/office/drawing/2014/main" id="{AED2A62F-B330-3910-4321-0000B65BC674}"/>
              </a:ext>
            </a:extLst>
          </p:cNvPr>
          <p:cNvSpPr txBox="1"/>
          <p:nvPr/>
        </p:nvSpPr>
        <p:spPr>
          <a:xfrm>
            <a:off x="4373114" y="1878341"/>
            <a:ext cx="3420552" cy="466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50" b="1">
                <a:latin typeface="Arial"/>
                <a:cs typeface="Arial"/>
              </a:rPr>
              <a:t>Democracy – </a:t>
            </a:r>
            <a:r>
              <a:rPr lang="en-GB" sz="1350">
                <a:latin typeface="Arial"/>
                <a:cs typeface="Arial"/>
              </a:rPr>
              <a:t>system of governing where citizens get a say in how decisions are made.</a:t>
            </a:r>
            <a:endParaRPr lang="en-US" sz="1350">
              <a:latin typeface="Arial"/>
              <a:cs typeface="Arial"/>
            </a:endParaRPr>
          </a:p>
          <a:p>
            <a:endParaRPr lang="en-GB" sz="1350">
              <a:latin typeface="Arial"/>
              <a:cs typeface="Arial"/>
            </a:endParaRPr>
          </a:p>
          <a:p>
            <a:r>
              <a:rPr lang="en-GB" sz="1350" b="1">
                <a:latin typeface="Arial"/>
                <a:cs typeface="Arial"/>
              </a:rPr>
              <a:t>Voting – </a:t>
            </a:r>
            <a:r>
              <a:rPr lang="en-GB" sz="1350">
                <a:latin typeface="Arial"/>
                <a:cs typeface="Arial"/>
              </a:rPr>
              <a:t>a way of selecting an outcome that takes the opinions of all participants into account and delivers a majority decision. To be effective, the voting process must be free and fair.</a:t>
            </a:r>
            <a:endParaRPr lang="en-US" sz="1350">
              <a:latin typeface="Arial"/>
              <a:cs typeface="Arial"/>
            </a:endParaRPr>
          </a:p>
          <a:p>
            <a:endParaRPr lang="en-GB" sz="1350">
              <a:latin typeface="Arial"/>
              <a:cs typeface="Arial"/>
            </a:endParaRPr>
          </a:p>
          <a:p>
            <a:r>
              <a:rPr lang="en-GB" sz="1350" b="1">
                <a:latin typeface="Arial"/>
                <a:cs typeface="Arial"/>
              </a:rPr>
              <a:t>National Government - </a:t>
            </a:r>
            <a:r>
              <a:rPr lang="en-GB" sz="1350">
                <a:latin typeface="Arial"/>
                <a:cs typeface="Arial"/>
              </a:rPr>
              <a:t>responsible for the issues that affect everyone across the UK.</a:t>
            </a:r>
            <a:endParaRPr lang="en-US" sz="1350">
              <a:latin typeface="Arial"/>
              <a:cs typeface="Arial"/>
            </a:endParaRPr>
          </a:p>
          <a:p>
            <a:endParaRPr lang="en-GB" sz="1350">
              <a:latin typeface="Arial"/>
              <a:cs typeface="Arial"/>
            </a:endParaRPr>
          </a:p>
          <a:p>
            <a:r>
              <a:rPr lang="en-GB" sz="1350" b="1">
                <a:latin typeface="Arial"/>
                <a:cs typeface="Arial"/>
              </a:rPr>
              <a:t>Parliament </a:t>
            </a:r>
            <a:r>
              <a:rPr lang="en-GB" sz="1350">
                <a:latin typeface="Arial"/>
                <a:cs typeface="Arial"/>
              </a:rPr>
              <a:t>– the UK's main law-making body, where laws are debated, changed and approved, and the government is held to account.</a:t>
            </a:r>
            <a:endParaRPr lang="en-US" sz="1350">
              <a:latin typeface="Arial"/>
              <a:cs typeface="Arial"/>
            </a:endParaRPr>
          </a:p>
          <a:p>
            <a:endParaRPr lang="en-GB" sz="1350">
              <a:latin typeface="Arial"/>
              <a:cs typeface="Arial"/>
            </a:endParaRPr>
          </a:p>
          <a:p>
            <a:r>
              <a:rPr lang="en-GB" sz="1350" b="1">
                <a:latin typeface="Arial"/>
                <a:cs typeface="Arial"/>
              </a:rPr>
              <a:t>Member Of Parliament (MP) - </a:t>
            </a:r>
            <a:r>
              <a:rPr lang="en-GB" sz="1350">
                <a:latin typeface="Arial"/>
                <a:cs typeface="Arial"/>
              </a:rPr>
              <a:t>elected to represent the interests of people in a particular area (their 'constituency').</a:t>
            </a:r>
            <a:endParaRPr lang="en-GB" sz="1350" b="1">
              <a:latin typeface="Arial"/>
              <a:cs typeface="Arial"/>
            </a:endParaRPr>
          </a:p>
        </p:txBody>
      </p:sp>
      <p:sp>
        <p:nvSpPr>
          <p:cNvPr id="49" name="Rectangle 48">
            <a:extLst>
              <a:ext uri="{FF2B5EF4-FFF2-40B4-BE49-F238E27FC236}">
                <a16:creationId xmlns:a16="http://schemas.microsoft.com/office/drawing/2014/main" id="{6D86531E-FE40-3C4B-AE96-A88E825725B7}"/>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747082AA-7EDD-DC7F-4C11-1B52B1299587}"/>
              </a:ext>
            </a:extLst>
          </p:cNvPr>
          <p:cNvSpPr/>
          <p:nvPr/>
        </p:nvSpPr>
        <p:spPr>
          <a:xfrm>
            <a:off x="551862" y="1311371"/>
            <a:ext cx="2992396" cy="557242"/>
          </a:xfrm>
          <a:prstGeom prst="roundRect">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Teacher Checklist</a:t>
            </a:r>
            <a:endParaRPr lang="en-US">
              <a:latin typeface="Poppins SemiBold"/>
              <a:cs typeface="Poppins SemiBold"/>
            </a:endParaRPr>
          </a:p>
        </p:txBody>
      </p:sp>
      <p:pic>
        <p:nvPicPr>
          <p:cNvPr id="3" name="Graphic 2" descr="Ribbon with solid fill">
            <a:extLst>
              <a:ext uri="{FF2B5EF4-FFF2-40B4-BE49-F238E27FC236}">
                <a16:creationId xmlns:a16="http://schemas.microsoft.com/office/drawing/2014/main" id="{70EBF03D-0570-DBC6-D600-BD74069ABF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2671" y="1939953"/>
            <a:ext cx="833091" cy="836385"/>
          </a:xfrm>
          <a:prstGeom prst="rect">
            <a:avLst/>
          </a:prstGeom>
        </p:spPr>
      </p:pic>
      <p:pic>
        <p:nvPicPr>
          <p:cNvPr id="8" name="Graphic 7" descr="Books with solid fill">
            <a:extLst>
              <a:ext uri="{FF2B5EF4-FFF2-40B4-BE49-F238E27FC236}">
                <a16:creationId xmlns:a16="http://schemas.microsoft.com/office/drawing/2014/main" id="{301C1B48-8BD4-6B8B-F2C4-81BA72BD5F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65914" y="2910634"/>
            <a:ext cx="914400" cy="914400"/>
          </a:xfrm>
          <a:prstGeom prst="rect">
            <a:avLst/>
          </a:prstGeom>
        </p:spPr>
      </p:pic>
      <p:pic>
        <p:nvPicPr>
          <p:cNvPr id="12" name="Graphic 11" descr="Lightbulb and gear with solid fill">
            <a:extLst>
              <a:ext uri="{FF2B5EF4-FFF2-40B4-BE49-F238E27FC236}">
                <a16:creationId xmlns:a16="http://schemas.microsoft.com/office/drawing/2014/main" id="{A9E0AB8A-F043-2832-8E3B-474E37CCC2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8784" y="4129367"/>
            <a:ext cx="938928" cy="949785"/>
          </a:xfrm>
          <a:prstGeom prst="rect">
            <a:avLst/>
          </a:prstGeom>
        </p:spPr>
      </p:pic>
      <p:pic>
        <p:nvPicPr>
          <p:cNvPr id="14" name="Graphic 13" descr="Puzzle with solid fill">
            <a:extLst>
              <a:ext uri="{FF2B5EF4-FFF2-40B4-BE49-F238E27FC236}">
                <a16:creationId xmlns:a16="http://schemas.microsoft.com/office/drawing/2014/main" id="{87B4867C-A7CB-A36F-DBE6-B6C4AC4024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61094" y="5461872"/>
            <a:ext cx="914400" cy="914400"/>
          </a:xfrm>
          <a:prstGeom prst="rect">
            <a:avLst/>
          </a:prstGeom>
        </p:spPr>
      </p:pic>
      <p:sp>
        <p:nvSpPr>
          <p:cNvPr id="10" name="Rectangle: Rounded Corners 9">
            <a:extLst>
              <a:ext uri="{FF2B5EF4-FFF2-40B4-BE49-F238E27FC236}">
                <a16:creationId xmlns:a16="http://schemas.microsoft.com/office/drawing/2014/main" id="{9C5B0E3C-92AF-1BB9-17CD-5C56CF930913}"/>
              </a:ext>
            </a:extLst>
          </p:cNvPr>
          <p:cNvSpPr/>
          <p:nvPr/>
        </p:nvSpPr>
        <p:spPr>
          <a:xfrm>
            <a:off x="8584732" y="1312040"/>
            <a:ext cx="2992396"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tx1"/>
                </a:solidFill>
                <a:latin typeface="Poppins SemiBold"/>
                <a:cs typeface="Arial"/>
              </a:rPr>
              <a:t>Why Teach </a:t>
            </a:r>
            <a:endParaRPr lang="en-US" sz="1400">
              <a:solidFill>
                <a:schemeClr val="tx1"/>
              </a:solidFill>
              <a:latin typeface="Aptos" panose="020B0004020202020204"/>
              <a:cs typeface="Arial"/>
            </a:endParaRPr>
          </a:p>
          <a:p>
            <a:pPr algn="ctr"/>
            <a:r>
              <a:rPr lang="en-GB" sz="1400" b="1">
                <a:solidFill>
                  <a:schemeClr val="tx1"/>
                </a:solidFill>
                <a:latin typeface="Poppins SemiBold"/>
                <a:cs typeface="Arial"/>
              </a:rPr>
              <a:t>The Big Democracy Lesson?</a:t>
            </a:r>
            <a:endParaRPr lang="en-US" sz="1400">
              <a:solidFill>
                <a:schemeClr val="tx1"/>
              </a:solidFill>
            </a:endParaRPr>
          </a:p>
        </p:txBody>
      </p:sp>
      <p:sp>
        <p:nvSpPr>
          <p:cNvPr id="11" name="TextBox 10">
            <a:extLst>
              <a:ext uri="{FF2B5EF4-FFF2-40B4-BE49-F238E27FC236}">
                <a16:creationId xmlns:a16="http://schemas.microsoft.com/office/drawing/2014/main" id="{2A045170-A4D7-ED8E-7E8F-D066456E1A7B}"/>
              </a:ext>
            </a:extLst>
          </p:cNvPr>
          <p:cNvSpPr txBox="1"/>
          <p:nvPr/>
        </p:nvSpPr>
        <p:spPr>
          <a:xfrm>
            <a:off x="9194059" y="1943981"/>
            <a:ext cx="269056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Ofsted</a:t>
            </a:r>
            <a:br>
              <a:rPr lang="en-GB" sz="1400" b="1">
                <a:latin typeface="Arial"/>
                <a:cs typeface="Arial"/>
              </a:rPr>
            </a:br>
            <a:r>
              <a:rPr lang="en-GB" sz="1400">
                <a:latin typeface="Arial"/>
                <a:cs typeface="Arial"/>
              </a:rPr>
              <a:t>Personal Development &amp; Wellbeing</a:t>
            </a:r>
            <a:endParaRPr lang="en-GB" sz="1400" b="1">
              <a:latin typeface="Arial"/>
              <a:cs typeface="Arial"/>
            </a:endParaRPr>
          </a:p>
        </p:txBody>
      </p:sp>
      <p:sp>
        <p:nvSpPr>
          <p:cNvPr id="17" name="TextBox 16">
            <a:extLst>
              <a:ext uri="{FF2B5EF4-FFF2-40B4-BE49-F238E27FC236}">
                <a16:creationId xmlns:a16="http://schemas.microsoft.com/office/drawing/2014/main" id="{1A9E442D-4119-EED4-3EA5-443F43C167BE}"/>
              </a:ext>
            </a:extLst>
          </p:cNvPr>
          <p:cNvSpPr txBox="1"/>
          <p:nvPr/>
        </p:nvSpPr>
        <p:spPr>
          <a:xfrm>
            <a:off x="9220795" y="4188673"/>
            <a:ext cx="26638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Skills</a:t>
            </a:r>
            <a:endParaRPr lang="en-US" sz="1400">
              <a:latin typeface="Arial"/>
              <a:cs typeface="Arial"/>
            </a:endParaRPr>
          </a:p>
          <a:p>
            <a:r>
              <a:rPr lang="en-GB" sz="1400">
                <a:latin typeface="Arial"/>
                <a:cs typeface="Arial"/>
              </a:rPr>
              <a:t>Critical thinking</a:t>
            </a:r>
            <a:endParaRPr lang="en-US" sz="1400">
              <a:latin typeface="Arial"/>
              <a:cs typeface="Arial"/>
            </a:endParaRPr>
          </a:p>
          <a:p>
            <a:r>
              <a:rPr lang="en-GB" sz="1400">
                <a:latin typeface="Arial"/>
                <a:cs typeface="Arial"/>
              </a:rPr>
              <a:t>Communication</a:t>
            </a:r>
            <a:endParaRPr lang="en-US" sz="1400">
              <a:latin typeface="Arial"/>
              <a:cs typeface="Arial"/>
            </a:endParaRPr>
          </a:p>
          <a:p>
            <a:r>
              <a:rPr lang="en-GB" sz="1400">
                <a:latin typeface="Arial"/>
                <a:cs typeface="Arial"/>
              </a:rPr>
              <a:t>Oracy</a:t>
            </a:r>
          </a:p>
        </p:txBody>
      </p:sp>
      <p:sp>
        <p:nvSpPr>
          <p:cNvPr id="18" name="TextBox 17">
            <a:extLst>
              <a:ext uri="{FF2B5EF4-FFF2-40B4-BE49-F238E27FC236}">
                <a16:creationId xmlns:a16="http://schemas.microsoft.com/office/drawing/2014/main" id="{5458031C-144F-DB9B-0C47-5C09189D1001}"/>
              </a:ext>
            </a:extLst>
          </p:cNvPr>
          <p:cNvSpPr txBox="1"/>
          <p:nvPr/>
        </p:nvSpPr>
        <p:spPr>
          <a:xfrm>
            <a:off x="9220794" y="5466760"/>
            <a:ext cx="266382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Pedagogical Principles</a:t>
            </a:r>
            <a:endParaRPr lang="en-US" sz="1400">
              <a:latin typeface="Arial"/>
              <a:cs typeface="Arial"/>
            </a:endParaRPr>
          </a:p>
          <a:p>
            <a:r>
              <a:rPr lang="en-GB" sz="1400">
                <a:latin typeface="Arial"/>
                <a:cs typeface="Arial"/>
              </a:rPr>
              <a:t>Support on making learning locally relevant and impartial</a:t>
            </a:r>
          </a:p>
        </p:txBody>
      </p:sp>
      <p:pic>
        <p:nvPicPr>
          <p:cNvPr id="21" name="Picture 20" descr="A set of black arrows with numbers&#10;&#10;AI-generated content may be incorrect.">
            <a:extLst>
              <a:ext uri="{FF2B5EF4-FFF2-40B4-BE49-F238E27FC236}">
                <a16:creationId xmlns:a16="http://schemas.microsoft.com/office/drawing/2014/main" id="{47A224FF-E888-B26F-13A8-CD35D6795E5A}"/>
              </a:ext>
            </a:extLst>
          </p:cNvPr>
          <p:cNvPicPr>
            <a:picLocks noChangeAspect="1"/>
          </p:cNvPicPr>
          <p:nvPr/>
        </p:nvPicPr>
        <p:blipFill>
          <a:blip r:embed="rId14"/>
          <a:srcRect l="49827" t="47333" r="24221"/>
          <a:stretch>
            <a:fillRect/>
          </a:stretch>
        </p:blipFill>
        <p:spPr>
          <a:xfrm>
            <a:off x="3111837" y="1911184"/>
            <a:ext cx="601448" cy="633523"/>
          </a:xfrm>
          <a:prstGeom prst="rect">
            <a:avLst/>
          </a:prstGeom>
        </p:spPr>
      </p:pic>
      <p:sp>
        <p:nvSpPr>
          <p:cNvPr id="2" name="TextBox 1">
            <a:extLst>
              <a:ext uri="{FF2B5EF4-FFF2-40B4-BE49-F238E27FC236}">
                <a16:creationId xmlns:a16="http://schemas.microsoft.com/office/drawing/2014/main" id="{1F261953-B3CB-2DB5-C044-48D941A8F3B5}"/>
              </a:ext>
            </a:extLst>
          </p:cNvPr>
          <p:cNvSpPr txBox="1"/>
          <p:nvPr/>
        </p:nvSpPr>
        <p:spPr>
          <a:xfrm>
            <a:off x="9196881" y="2841384"/>
            <a:ext cx="265814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Curriculum</a:t>
            </a:r>
          </a:p>
          <a:p>
            <a:r>
              <a:rPr lang="en-GB" sz="1400">
                <a:latin typeface="Arial"/>
                <a:cs typeface="Arial"/>
              </a:rPr>
              <a:t>Citizenship</a:t>
            </a:r>
            <a:br>
              <a:rPr lang="en-GB" sz="1400">
                <a:latin typeface="Arial"/>
                <a:cs typeface="Arial"/>
              </a:rPr>
            </a:br>
            <a:r>
              <a:rPr lang="en-GB" sz="1400">
                <a:latin typeface="Arial"/>
                <a:cs typeface="Arial"/>
              </a:rPr>
              <a:t>Spiritual, Moral, Social and Cultural development (SMSC)</a:t>
            </a:r>
            <a:endParaRPr lang="en-GB"/>
          </a:p>
          <a:p>
            <a:r>
              <a:rPr lang="en-GB" sz="1400">
                <a:latin typeface="Arial"/>
                <a:cs typeface="Arial"/>
              </a:rPr>
              <a:t>English</a:t>
            </a:r>
          </a:p>
        </p:txBody>
      </p:sp>
      <p:pic>
        <p:nvPicPr>
          <p:cNvPr id="13" name="Content Placeholder 5" descr="A set of black arrows with numbers&#10;&#10;AI-generated content may be incorrect.">
            <a:extLst>
              <a:ext uri="{FF2B5EF4-FFF2-40B4-BE49-F238E27FC236}">
                <a16:creationId xmlns:a16="http://schemas.microsoft.com/office/drawing/2014/main" id="{AE2C2617-3E13-7AA0-ED75-9E6A78E8F8F8}"/>
              </a:ext>
            </a:extLst>
          </p:cNvPr>
          <p:cNvPicPr>
            <a:picLocks noChangeAspect="1"/>
          </p:cNvPicPr>
          <p:nvPr/>
        </p:nvPicPr>
        <p:blipFill>
          <a:blip r:embed="rId14"/>
          <a:srcRect l="49477" t="51899" r="25087" b="1899"/>
          <a:stretch>
            <a:fillRect/>
          </a:stretch>
        </p:blipFill>
        <p:spPr>
          <a:xfrm>
            <a:off x="2946429" y="1897706"/>
            <a:ext cx="773211" cy="774957"/>
          </a:xfrm>
          <a:prstGeom prst="rect">
            <a:avLst/>
          </a:prstGeom>
        </p:spPr>
      </p:pic>
    </p:spTree>
    <p:extLst>
      <p:ext uri="{BB962C8B-B14F-4D97-AF65-F5344CB8AC3E}">
        <p14:creationId xmlns:p14="http://schemas.microsoft.com/office/powerpoint/2010/main" val="1383603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22BC8-A685-727C-DA64-6ADCEA5CF868}"/>
            </a:ext>
          </a:extLst>
        </p:cNvPr>
        <p:cNvGrpSpPr/>
        <p:nvPr/>
      </p:nvGrpSpPr>
      <p:grpSpPr>
        <a:xfrm>
          <a:off x="0" y="0"/>
          <a:ext cx="0" cy="0"/>
          <a:chOff x="0" y="0"/>
          <a:chExt cx="0" cy="0"/>
        </a:xfrm>
      </p:grpSpPr>
      <p:pic>
        <p:nvPicPr>
          <p:cNvPr id="6" name="Picture 5" descr="A room with green chairs and shelves in the background&#10;&#10;AI-generated content may be incorrect.">
            <a:extLst>
              <a:ext uri="{FF2B5EF4-FFF2-40B4-BE49-F238E27FC236}">
                <a16:creationId xmlns:a16="http://schemas.microsoft.com/office/drawing/2014/main" id="{830CEB00-1912-6518-5863-914A5C416D6B}"/>
              </a:ext>
            </a:extLst>
          </p:cNvPr>
          <p:cNvPicPr>
            <a:picLocks noChangeAspect="1"/>
          </p:cNvPicPr>
          <p:nvPr/>
        </p:nvPicPr>
        <p:blipFill>
          <a:blip r:embed="rId3"/>
          <a:srcRect l="16366" t="11803" r="16627" b="11041"/>
          <a:stretch>
            <a:fillRect/>
          </a:stretch>
        </p:blipFill>
        <p:spPr>
          <a:xfrm>
            <a:off x="532428" y="2495226"/>
            <a:ext cx="5940992" cy="3896715"/>
          </a:xfrm>
          <a:prstGeom prst="rect">
            <a:avLst/>
          </a:prstGeom>
        </p:spPr>
      </p:pic>
      <p:pic>
        <p:nvPicPr>
          <p:cNvPr id="3" name="Picture 2">
            <a:extLst>
              <a:ext uri="{FF2B5EF4-FFF2-40B4-BE49-F238E27FC236}">
                <a16:creationId xmlns:a16="http://schemas.microsoft.com/office/drawing/2014/main" id="{D1C02968-2E7B-72B5-B3B5-A4C70E9BEAAC}"/>
              </a:ext>
            </a:extLst>
          </p:cNvPr>
          <p:cNvPicPr>
            <a:picLocks noChangeAspect="1"/>
          </p:cNvPicPr>
          <p:nvPr/>
        </p:nvPicPr>
        <p:blipFill>
          <a:blip r:embed="rId4"/>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7B73BC67-FE79-E11C-AAFD-19E9E44E4242}"/>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3:</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How do elections work?</a:t>
            </a:r>
            <a:endParaRPr lang="en-US"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543EE41D-0830-B95F-C04D-7F80B4D2B93F}"/>
              </a:ext>
            </a:extLst>
          </p:cNvPr>
          <p:cNvPicPr>
            <a:picLocks noChangeAspect="1"/>
          </p:cNvPicPr>
          <p:nvPr/>
        </p:nvPicPr>
        <p:blipFill>
          <a:blip r:embed="rId5"/>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CD231B6D-9412-F8C4-3FCC-FDE4D21624E1}"/>
              </a:ext>
            </a:extLst>
          </p:cNvPr>
          <p:cNvPicPr>
            <a:picLocks noChangeAspect="1"/>
          </p:cNvPicPr>
          <p:nvPr/>
        </p:nvPicPr>
        <p:blipFill>
          <a:blip r:embed="rId6"/>
          <a:srcRect l="24199" t="667" r="54448" b="52667"/>
          <a:stretch>
            <a:fillRect/>
          </a:stretch>
        </p:blipFill>
        <p:spPr>
          <a:xfrm>
            <a:off x="241431" y="47072"/>
            <a:ext cx="762602" cy="992647"/>
          </a:xfrm>
          <a:prstGeom prst="rect">
            <a:avLst/>
          </a:prstGeom>
        </p:spPr>
      </p:pic>
      <p:pic>
        <p:nvPicPr>
          <p:cNvPr id="8" name="Picture 7" descr="A white notebook with black spirals&#10;&#10;AI-generated content may be incorrect.">
            <a:extLst>
              <a:ext uri="{FF2B5EF4-FFF2-40B4-BE49-F238E27FC236}">
                <a16:creationId xmlns:a16="http://schemas.microsoft.com/office/drawing/2014/main" id="{E889950C-5F88-1AFD-56A2-4C019351D754}"/>
              </a:ext>
            </a:extLst>
          </p:cNvPr>
          <p:cNvPicPr>
            <a:picLocks noChangeAspect="1"/>
          </p:cNvPicPr>
          <p:nvPr/>
        </p:nvPicPr>
        <p:blipFill>
          <a:blip r:embed="rId7"/>
          <a:srcRect l="30044" t="8856" r="30368" b="12072"/>
          <a:stretch>
            <a:fillRect/>
          </a:stretch>
        </p:blipFill>
        <p:spPr>
          <a:xfrm>
            <a:off x="6852475" y="1105320"/>
            <a:ext cx="5188969" cy="5733951"/>
          </a:xfrm>
          <a:prstGeom prst="rect">
            <a:avLst/>
          </a:prstGeom>
        </p:spPr>
      </p:pic>
      <p:sp>
        <p:nvSpPr>
          <p:cNvPr id="11" name="TextBox 12">
            <a:extLst>
              <a:ext uri="{FF2B5EF4-FFF2-40B4-BE49-F238E27FC236}">
                <a16:creationId xmlns:a16="http://schemas.microsoft.com/office/drawing/2014/main" id="{AD7A54D5-005B-A8E0-4F56-108FE7DA86E8}"/>
              </a:ext>
            </a:extLst>
          </p:cNvPr>
          <p:cNvSpPr txBox="1"/>
          <p:nvPr/>
        </p:nvSpPr>
        <p:spPr>
          <a:xfrm>
            <a:off x="7606389" y="1347481"/>
            <a:ext cx="4045114" cy="553997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buAutoNum type="arabicPeriod"/>
            </a:pPr>
            <a:r>
              <a:rPr lang="en-GB" sz="2800">
                <a:latin typeface="Poppins SemiBold"/>
                <a:cs typeface="Arial"/>
              </a:rPr>
              <a:t>Wants to improve libraries for everyone</a:t>
            </a:r>
            <a:endParaRPr lang="en-US"/>
          </a:p>
          <a:p>
            <a:pPr marL="571500" indent="-571500">
              <a:buAutoNum type="arabicPeriod"/>
            </a:pPr>
            <a:endParaRPr lang="en-GB" sz="2800">
              <a:latin typeface="Poppins SemiBold"/>
              <a:cs typeface="Arial"/>
            </a:endParaRPr>
          </a:p>
          <a:p>
            <a:pPr marL="571500" indent="-571500">
              <a:buAutoNum type="arabicPeriod"/>
            </a:pPr>
            <a:r>
              <a:rPr lang="en-GB" sz="2800">
                <a:latin typeface="Poppins SemiBold"/>
                <a:cs typeface="Arial"/>
              </a:rPr>
              <a:t>Promises to make roads safer </a:t>
            </a:r>
            <a:endParaRPr lang="en-GB"/>
          </a:p>
          <a:p>
            <a:pPr marL="571500" indent="-571500">
              <a:buAutoNum type="arabicPeriod"/>
            </a:pPr>
            <a:endParaRPr lang="en-GB" sz="2800">
              <a:latin typeface="Poppins SemiBold"/>
              <a:cs typeface="Arial"/>
            </a:endParaRPr>
          </a:p>
          <a:p>
            <a:pPr marL="571500" indent="-571500">
              <a:buAutoNum type="arabicPeriod"/>
            </a:pPr>
            <a:r>
              <a:rPr lang="en-GB" sz="2800">
                <a:latin typeface="Poppins SemiBold"/>
                <a:cs typeface="Arial"/>
              </a:rPr>
              <a:t>Thinks it is important that everyone takes turns and listens to each other</a:t>
            </a:r>
            <a:endParaRPr lang="en-GB"/>
          </a:p>
          <a:p>
            <a:pPr marL="571500" indent="-571500">
              <a:buAutoNum type="arabicPeriod"/>
            </a:pPr>
            <a:endParaRPr lang="en-GB"/>
          </a:p>
        </p:txBody>
      </p:sp>
      <p:pic>
        <p:nvPicPr>
          <p:cNvPr id="15" name="Graphic 9" descr="Grapes with solid fill">
            <a:extLst>
              <a:ext uri="{FF2B5EF4-FFF2-40B4-BE49-F238E27FC236}">
                <a16:creationId xmlns:a16="http://schemas.microsoft.com/office/drawing/2014/main" id="{00EF381D-0745-1134-7B22-2FB408B88D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39653" y="1175714"/>
            <a:ext cx="1111719" cy="1077260"/>
          </a:xfrm>
          <a:prstGeom prst="rect">
            <a:avLst/>
          </a:prstGeom>
        </p:spPr>
      </p:pic>
      <p:sp>
        <p:nvSpPr>
          <p:cNvPr id="16" name="TextBox 11">
            <a:extLst>
              <a:ext uri="{FF2B5EF4-FFF2-40B4-BE49-F238E27FC236}">
                <a16:creationId xmlns:a16="http://schemas.microsoft.com/office/drawing/2014/main" id="{261C7B21-09C2-1337-F459-25FFFE1ADDDE}"/>
              </a:ext>
            </a:extLst>
          </p:cNvPr>
          <p:cNvSpPr txBox="1"/>
          <p:nvPr/>
        </p:nvSpPr>
        <p:spPr>
          <a:xfrm>
            <a:off x="774442" y="1479765"/>
            <a:ext cx="6455432"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latin typeface="Arial"/>
                <a:cs typeface="Arial"/>
              </a:rPr>
              <a:t>Mr. Grape</a:t>
            </a:r>
          </a:p>
        </p:txBody>
      </p:sp>
    </p:spTree>
    <p:extLst>
      <p:ext uri="{BB962C8B-B14F-4D97-AF65-F5344CB8AC3E}">
        <p14:creationId xmlns:p14="http://schemas.microsoft.com/office/powerpoint/2010/main" val="3766567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1DEB8-3DBC-37A1-1318-53556F3B5A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BD1826-F872-330E-9F59-BAAE5C30B596}"/>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F1169C0C-7960-B657-DF9A-BDFD0C33AF43}"/>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3:</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How do elections work?</a:t>
            </a:r>
            <a:endParaRPr lang="en-US"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86E5E4C2-2DA0-A8A9-D4E1-A9EFF06C5DFA}"/>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A20DDD01-47D2-33E8-CC4D-AFDD6806FBC5}"/>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pic>
        <p:nvPicPr>
          <p:cNvPr id="6" name="Picture 5" descr="A white notebook with black spirals&#10;&#10;AI-generated content may be incorrect.">
            <a:extLst>
              <a:ext uri="{FF2B5EF4-FFF2-40B4-BE49-F238E27FC236}">
                <a16:creationId xmlns:a16="http://schemas.microsoft.com/office/drawing/2014/main" id="{8B45D2D8-0C60-87B5-3AF2-A68DF45F08A0}"/>
              </a:ext>
            </a:extLst>
          </p:cNvPr>
          <p:cNvPicPr>
            <a:picLocks noChangeAspect="1"/>
          </p:cNvPicPr>
          <p:nvPr/>
        </p:nvPicPr>
        <p:blipFill>
          <a:blip r:embed="rId6"/>
          <a:srcRect l="30044" t="8856" r="30368" b="12072"/>
          <a:stretch>
            <a:fillRect/>
          </a:stretch>
        </p:blipFill>
        <p:spPr>
          <a:xfrm flipH="1">
            <a:off x="15545" y="1301894"/>
            <a:ext cx="4893738" cy="5348736"/>
          </a:xfrm>
          <a:prstGeom prst="rect">
            <a:avLst/>
          </a:prstGeom>
        </p:spPr>
      </p:pic>
      <p:sp>
        <p:nvSpPr>
          <p:cNvPr id="12" name="TextBox 12">
            <a:extLst>
              <a:ext uri="{FF2B5EF4-FFF2-40B4-BE49-F238E27FC236}">
                <a16:creationId xmlns:a16="http://schemas.microsoft.com/office/drawing/2014/main" id="{05CAC08B-D93C-C7CB-2810-BE885805A231}"/>
              </a:ext>
            </a:extLst>
          </p:cNvPr>
          <p:cNvSpPr txBox="1"/>
          <p:nvPr/>
        </p:nvSpPr>
        <p:spPr>
          <a:xfrm>
            <a:off x="624446" y="1662791"/>
            <a:ext cx="3361943" cy="489364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latin typeface="Poppins SemiBold"/>
                <a:cs typeface="Arial"/>
              </a:rPr>
              <a:t>Ms. Pineapple</a:t>
            </a:r>
          </a:p>
          <a:p>
            <a:pPr marL="571500" indent="-571500">
              <a:buAutoNum type="arabicPeriod"/>
            </a:pPr>
            <a:r>
              <a:rPr lang="en-GB" sz="2400">
                <a:latin typeface="Poppins SemiBold"/>
                <a:cs typeface="Arial"/>
              </a:rPr>
              <a:t>Make playgrounds safe </a:t>
            </a:r>
            <a:endParaRPr lang="en-GB" sz="2400">
              <a:latin typeface="Aptos" panose="020B0004020202020204"/>
              <a:cs typeface="Poppins SemiBold"/>
            </a:endParaRPr>
          </a:p>
          <a:p>
            <a:pPr marL="571500" indent="-571500">
              <a:buAutoNum type="arabicPeriod"/>
            </a:pPr>
            <a:r>
              <a:rPr lang="en-GB" sz="2400">
                <a:latin typeface="Poppins SemiBold"/>
                <a:cs typeface="Poppins SemiBold"/>
              </a:rPr>
              <a:t>Parks tidy</a:t>
            </a:r>
            <a:endParaRPr lang="en-GB" sz="2400">
              <a:latin typeface="Aptos" panose="020B0004020202020204"/>
              <a:cs typeface="Poppins SemiBold"/>
            </a:endParaRPr>
          </a:p>
          <a:p>
            <a:pPr marL="571500" indent="-571500">
              <a:buAutoNum type="arabicPeriod"/>
            </a:pPr>
            <a:r>
              <a:rPr lang="en-GB" sz="2400">
                <a:latin typeface="Poppins SemiBold"/>
                <a:cs typeface="Poppins SemiBold"/>
              </a:rPr>
              <a:t>Do your best in school</a:t>
            </a:r>
          </a:p>
          <a:p>
            <a:pPr marL="571500" indent="-571500">
              <a:buAutoNum type="arabicPeriod"/>
            </a:pPr>
            <a:endParaRPr lang="en-GB" sz="2400">
              <a:latin typeface="Poppins SemiBold"/>
              <a:cs typeface="Poppins SemiBold"/>
            </a:endParaRPr>
          </a:p>
          <a:p>
            <a:r>
              <a:rPr lang="en-GB" sz="2400">
                <a:latin typeface="Poppins SemiBold"/>
                <a:cs typeface="Poppins SemiBold"/>
              </a:rPr>
              <a:t>Mr. Grape</a:t>
            </a:r>
          </a:p>
          <a:p>
            <a:pPr marL="514350" indent="-514350">
              <a:buAutoNum type="arabicPeriod"/>
            </a:pPr>
            <a:r>
              <a:rPr lang="en-GB" sz="2400">
                <a:latin typeface="Poppins SemiBold"/>
                <a:cs typeface="Poppins SemiBold"/>
              </a:rPr>
              <a:t>Improve libraries</a:t>
            </a:r>
          </a:p>
          <a:p>
            <a:pPr marL="514350" indent="-514350">
              <a:buAutoNum type="arabicPeriod"/>
            </a:pPr>
            <a:r>
              <a:rPr lang="en-GB" sz="2400">
                <a:latin typeface="Poppins SemiBold"/>
                <a:cs typeface="Poppins SemiBold"/>
              </a:rPr>
              <a:t>Roads safer</a:t>
            </a:r>
          </a:p>
          <a:p>
            <a:pPr marL="514350" indent="-514350">
              <a:buAutoNum type="arabicPeriod"/>
            </a:pPr>
            <a:r>
              <a:rPr lang="en-GB" sz="2400">
                <a:latin typeface="Poppins SemiBold"/>
                <a:cs typeface="Poppins SemiBold"/>
              </a:rPr>
              <a:t>Take turns and listen</a:t>
            </a:r>
          </a:p>
        </p:txBody>
      </p:sp>
      <p:sp>
        <p:nvSpPr>
          <p:cNvPr id="22" name="TextBox 12">
            <a:extLst>
              <a:ext uri="{FF2B5EF4-FFF2-40B4-BE49-F238E27FC236}">
                <a16:creationId xmlns:a16="http://schemas.microsoft.com/office/drawing/2014/main" id="{085EA880-B0AC-17C1-18B7-1F688E425C3F}"/>
              </a:ext>
            </a:extLst>
          </p:cNvPr>
          <p:cNvSpPr txBox="1"/>
          <p:nvPr/>
        </p:nvSpPr>
        <p:spPr>
          <a:xfrm>
            <a:off x="5224211" y="1774584"/>
            <a:ext cx="6603788" cy="44012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a:latin typeface="Arial"/>
                <a:cs typeface="Arial"/>
              </a:rPr>
              <a:t>Which things do you think are important?</a:t>
            </a:r>
          </a:p>
          <a:p>
            <a:pPr algn="ctr"/>
            <a:endParaRPr lang="en-GB" sz="4000" b="1">
              <a:latin typeface="Arial"/>
              <a:cs typeface="Arial"/>
            </a:endParaRPr>
          </a:p>
          <a:p>
            <a:pPr algn="ctr"/>
            <a:r>
              <a:rPr lang="en-GB" sz="4000">
                <a:latin typeface="Arial"/>
                <a:cs typeface="Arial"/>
              </a:rPr>
              <a:t>Pick 3 things that you think are the most important and give 3 reasons why. </a:t>
            </a:r>
          </a:p>
          <a:p>
            <a:pPr algn="ctr"/>
            <a:endParaRPr lang="en-GB" sz="4000">
              <a:latin typeface="Arial"/>
              <a:cs typeface="Arial"/>
            </a:endParaRPr>
          </a:p>
        </p:txBody>
      </p:sp>
      <p:grpSp>
        <p:nvGrpSpPr>
          <p:cNvPr id="4" name="Group 3">
            <a:extLst>
              <a:ext uri="{FF2B5EF4-FFF2-40B4-BE49-F238E27FC236}">
                <a16:creationId xmlns:a16="http://schemas.microsoft.com/office/drawing/2014/main" id="{C32D8F52-506B-32AB-41CF-6342B42B2A1C}"/>
              </a:ext>
            </a:extLst>
          </p:cNvPr>
          <p:cNvGrpSpPr/>
          <p:nvPr/>
        </p:nvGrpSpPr>
        <p:grpSpPr>
          <a:xfrm>
            <a:off x="5237111" y="1651469"/>
            <a:ext cx="6598620" cy="4878276"/>
            <a:chOff x="5237111" y="1651469"/>
            <a:chExt cx="6598620" cy="4878276"/>
          </a:xfrm>
        </p:grpSpPr>
        <p:sp>
          <p:nvSpPr>
            <p:cNvPr id="24" name="Rectangle: Rounded Corners 23">
              <a:extLst>
                <a:ext uri="{FF2B5EF4-FFF2-40B4-BE49-F238E27FC236}">
                  <a16:creationId xmlns:a16="http://schemas.microsoft.com/office/drawing/2014/main" id="{551AB6B6-A31D-BA2B-FBB8-EA92B402E74D}"/>
                </a:ext>
              </a:extLst>
            </p:cNvPr>
            <p:cNvSpPr/>
            <p:nvPr/>
          </p:nvSpPr>
          <p:spPr>
            <a:xfrm>
              <a:off x="5237111" y="1651469"/>
              <a:ext cx="6598620" cy="4878276"/>
            </a:xfrm>
            <a:prstGeom prst="roundRect">
              <a:avLst/>
            </a:prstGeom>
            <a:solidFill>
              <a:schemeClr val="bg1"/>
            </a:solid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3600" b="1">
                <a:solidFill>
                  <a:schemeClr val="tx1"/>
                </a:solidFill>
                <a:latin typeface="Arial"/>
                <a:cs typeface="Arial"/>
              </a:endParaRPr>
            </a:p>
          </p:txBody>
        </p:sp>
        <p:sp>
          <p:nvSpPr>
            <p:cNvPr id="2" name="TextBox 1">
              <a:extLst>
                <a:ext uri="{FF2B5EF4-FFF2-40B4-BE49-F238E27FC236}">
                  <a16:creationId xmlns:a16="http://schemas.microsoft.com/office/drawing/2014/main" id="{D74A651C-E29C-F1DF-D30E-D430563E6B1A}"/>
                </a:ext>
              </a:extLst>
            </p:cNvPr>
            <p:cNvSpPr txBox="1"/>
            <p:nvPr/>
          </p:nvSpPr>
          <p:spPr>
            <a:xfrm>
              <a:off x="5756893" y="1851208"/>
              <a:ext cx="3335549" cy="452431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baseline="0">
                  <a:latin typeface="Arial"/>
                  <a:ea typeface="Segoe UI"/>
                  <a:cs typeface="Segoe UI"/>
                </a:rPr>
                <a:t>Just like you, Alba’s adult </a:t>
              </a:r>
              <a:r>
                <a:rPr lang="en-GB" sz="3600" b="1">
                  <a:latin typeface="Arial"/>
                  <a:ea typeface="Segoe UI"/>
                  <a:cs typeface="Segoe UI"/>
                </a:rPr>
                <a:t>figured out </a:t>
              </a:r>
              <a:r>
                <a:rPr lang="en-GB" sz="3600" b="1" baseline="0">
                  <a:latin typeface="Arial"/>
                  <a:ea typeface="Segoe UI"/>
                  <a:cs typeface="Segoe UI"/>
                </a:rPr>
                <a:t>what was important to </a:t>
              </a:r>
              <a:r>
                <a:rPr lang="en-GB" sz="3600" b="1">
                  <a:latin typeface="Arial"/>
                  <a:ea typeface="Segoe UI"/>
                  <a:cs typeface="Segoe UI"/>
                </a:rPr>
                <a:t>them and</a:t>
              </a:r>
              <a:r>
                <a:rPr lang="en-GB" sz="3600" b="1" baseline="0">
                  <a:latin typeface="Arial"/>
                  <a:ea typeface="Segoe UI"/>
                  <a:cs typeface="Segoe UI"/>
                </a:rPr>
                <a:t> then made their choice!</a:t>
              </a:r>
              <a:endParaRPr lang="en-GB"/>
            </a:p>
          </p:txBody>
        </p:sp>
        <p:pic>
          <p:nvPicPr>
            <p:cNvPr id="11" name="Picture 10" descr="A group of giraffes with long hair&#10;&#10;AI-generated content may be incorrect.">
              <a:extLst>
                <a:ext uri="{FF2B5EF4-FFF2-40B4-BE49-F238E27FC236}">
                  <a16:creationId xmlns:a16="http://schemas.microsoft.com/office/drawing/2014/main" id="{5FA669E7-2993-55B8-8A5F-5266BB9E080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283" t="8858" r="65534" b="6527"/>
            <a:stretch>
              <a:fillRect/>
            </a:stretch>
          </p:blipFill>
          <p:spPr>
            <a:xfrm>
              <a:off x="9153318" y="3787339"/>
              <a:ext cx="925111" cy="2568000"/>
            </a:xfrm>
            <a:prstGeom prst="rect">
              <a:avLst/>
            </a:prstGeom>
            <a:ln>
              <a:noFill/>
            </a:ln>
          </p:spPr>
        </p:pic>
        <p:pic>
          <p:nvPicPr>
            <p:cNvPr id="14" name="Picture 13" descr="A cartoon giraffe with a haircut&#10;&#10;AI-generated content may be incorrect.">
              <a:extLst>
                <a:ext uri="{FF2B5EF4-FFF2-40B4-BE49-F238E27FC236}">
                  <a16:creationId xmlns:a16="http://schemas.microsoft.com/office/drawing/2014/main" id="{DE9AE39F-1977-3419-E48C-7179BF697B8B}"/>
                </a:ext>
              </a:extLst>
            </p:cNvPr>
            <p:cNvPicPr>
              <a:picLocks noChangeAspect="1"/>
            </p:cNvPicPr>
            <p:nvPr/>
          </p:nvPicPr>
          <p:blipFill>
            <a:blip r:embed="rId9"/>
            <a:stretch>
              <a:fillRect/>
            </a:stretch>
          </p:blipFill>
          <p:spPr>
            <a:xfrm>
              <a:off x="9964805" y="1905123"/>
              <a:ext cx="1571847" cy="4456981"/>
            </a:xfrm>
            <a:prstGeom prst="rect">
              <a:avLst/>
            </a:prstGeom>
            <a:ln>
              <a:noFill/>
            </a:ln>
          </p:spPr>
        </p:pic>
      </p:grpSp>
    </p:spTree>
    <p:extLst>
      <p:ext uri="{BB962C8B-B14F-4D97-AF65-F5344CB8AC3E}">
        <p14:creationId xmlns:p14="http://schemas.microsoft.com/office/powerpoint/2010/main" val="238340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fltVal val="0"/>
                                          </p:val>
                                        </p:tav>
                                      </p:tavLst>
                                    </p:anim>
                                    <p:set>
                                      <p:cBhvr>
                                        <p:cTn id="8" dur="1" fill="hold">
                                          <p:stCondLst>
                                            <p:cond delay="499"/>
                                          </p:stCondLst>
                                        </p:cTn>
                                        <p:tgtEl>
                                          <p:spTgt spid="22"/>
                                        </p:tgtEl>
                                        <p:attrNameLst>
                                          <p:attrName>style.visibility</p:attrName>
                                        </p:attrNameLst>
                                      </p:cBhvr>
                                      <p:to>
                                        <p:strVal val="hidden"/>
                                      </p:to>
                                    </p:set>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DBE9-32BE-FFBB-3E8C-0011B078B6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97DF6F-BF53-5F7A-24C2-C8C03671522C}"/>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F21911EF-68AE-62CE-1B01-A57514A65FE1}"/>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The Big Democracy Challenge:</a:t>
            </a:r>
            <a:endParaRPr lang="en-US"/>
          </a:p>
          <a:p>
            <a:r>
              <a:rPr lang="en-GB" sz="3600" i="1">
                <a:solidFill>
                  <a:srgbClr val="000000"/>
                </a:solidFill>
                <a:latin typeface="Poppins SemiBold"/>
                <a:cs typeface="Poppins SemiBold"/>
              </a:rPr>
              <a:t>Be A Reporter!</a:t>
            </a:r>
            <a:endParaRPr lang="en-US" i="1"/>
          </a:p>
        </p:txBody>
      </p:sp>
      <p:pic>
        <p:nvPicPr>
          <p:cNvPr id="9" name="Picture 8" descr="A colorful star with a black background&#10;&#10;AI-generated content may be incorrect.">
            <a:extLst>
              <a:ext uri="{FF2B5EF4-FFF2-40B4-BE49-F238E27FC236}">
                <a16:creationId xmlns:a16="http://schemas.microsoft.com/office/drawing/2014/main" id="{66CBFE25-9D23-F1FC-36B9-D1FB3E8859BC}"/>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DA318EFC-3182-8C68-85C2-948DA9DE9F34}"/>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6DCE3A95-6A9F-E759-CF23-21F24731B8E7}"/>
              </a:ext>
            </a:extLst>
          </p:cNvPr>
          <p:cNvSpPr txBox="1"/>
          <p:nvPr/>
        </p:nvSpPr>
        <p:spPr>
          <a:xfrm>
            <a:off x="6318173" y="1471549"/>
            <a:ext cx="5658105" cy="526297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a:latin typeface="Arial"/>
                <a:cs typeface="Arial"/>
              </a:rPr>
              <a:t>You are a news reporter! Your job is to explain to others what happens in an election and how people choose who to vote for.</a:t>
            </a:r>
            <a:endParaRPr lang="en-US"/>
          </a:p>
          <a:p>
            <a:pPr algn="ctr"/>
            <a:endParaRPr lang="en-GB" sz="2800">
              <a:latin typeface="Arial"/>
              <a:cs typeface="Arial"/>
            </a:endParaRPr>
          </a:p>
          <a:p>
            <a:pPr algn="ctr"/>
            <a:r>
              <a:rPr lang="en-GB" sz="2800">
                <a:latin typeface="Arial"/>
                <a:cs typeface="Arial"/>
              </a:rPr>
              <a:t>Use the words: </a:t>
            </a:r>
          </a:p>
          <a:p>
            <a:pPr algn="ctr"/>
            <a:r>
              <a:rPr lang="en-GB" sz="2800" b="1">
                <a:latin typeface="Arial"/>
                <a:cs typeface="Arial"/>
              </a:rPr>
              <a:t>vote, ballot paper, candidate, polling station, election</a:t>
            </a:r>
          </a:p>
          <a:p>
            <a:pPr algn="ctr"/>
            <a:endParaRPr lang="en-GB" sz="2800" b="1">
              <a:latin typeface="Arial"/>
              <a:cs typeface="Arial"/>
            </a:endParaRPr>
          </a:p>
          <a:p>
            <a:pPr algn="ctr"/>
            <a:r>
              <a:rPr lang="en-GB" sz="2800">
                <a:latin typeface="Arial"/>
                <a:cs typeface="Arial"/>
              </a:rPr>
              <a:t>What happens on election days?</a:t>
            </a:r>
          </a:p>
          <a:p>
            <a:pPr algn="ctr"/>
            <a:r>
              <a:rPr lang="en-GB" sz="2800">
                <a:latin typeface="Arial"/>
                <a:cs typeface="Arial"/>
              </a:rPr>
              <a:t>How do people choose?</a:t>
            </a:r>
            <a:endParaRPr lang="en-GB" sz="2800"/>
          </a:p>
          <a:p>
            <a:pPr algn="ctr"/>
            <a:endParaRPr lang="en-GB" sz="2800">
              <a:latin typeface="Arial"/>
              <a:cs typeface="Arial"/>
            </a:endParaRPr>
          </a:p>
        </p:txBody>
      </p:sp>
      <p:pic>
        <p:nvPicPr>
          <p:cNvPr id="6" name="Picture 5" descr="A glass of water and a pen on a table&#10;&#10;AI-generated content may be incorrect.">
            <a:extLst>
              <a:ext uri="{FF2B5EF4-FFF2-40B4-BE49-F238E27FC236}">
                <a16:creationId xmlns:a16="http://schemas.microsoft.com/office/drawing/2014/main" id="{18B349E3-E9F5-4D2A-1D0F-B5E7D9204615}"/>
              </a:ext>
            </a:extLst>
          </p:cNvPr>
          <p:cNvPicPr>
            <a:picLocks noChangeAspect="1"/>
          </p:cNvPicPr>
          <p:nvPr/>
        </p:nvPicPr>
        <p:blipFill>
          <a:blip r:embed="rId6"/>
          <a:srcRect l="18171" t="-2" r="18287"/>
          <a:stretch>
            <a:fillRect/>
          </a:stretch>
        </p:blipFill>
        <p:spPr>
          <a:xfrm>
            <a:off x="437444" y="1467435"/>
            <a:ext cx="5715018" cy="5136568"/>
          </a:xfrm>
          <a:prstGeom prst="rect">
            <a:avLst/>
          </a:prstGeom>
        </p:spPr>
      </p:pic>
    </p:spTree>
    <p:extLst>
      <p:ext uri="{BB962C8B-B14F-4D97-AF65-F5344CB8AC3E}">
        <p14:creationId xmlns:p14="http://schemas.microsoft.com/office/powerpoint/2010/main" val="3716766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B4CEF-A4BD-712F-5D65-51DA67C1EB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C9CADB-713B-1E72-E2AB-7BC5E181F69E}"/>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53F3AD28-6A42-8368-80BF-D5375D6BDEA5}"/>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The Big Democracy Challenge:</a:t>
            </a:r>
            <a:endParaRPr lang="en-US"/>
          </a:p>
          <a:p>
            <a:r>
              <a:rPr lang="en-GB" sz="3600" i="1">
                <a:solidFill>
                  <a:srgbClr val="000000"/>
                </a:solidFill>
                <a:latin typeface="Poppins SemiBold"/>
                <a:cs typeface="Poppins SemiBold"/>
              </a:rPr>
              <a:t>Be A Reporter!</a:t>
            </a:r>
            <a:endParaRPr lang="en-US" i="1"/>
          </a:p>
        </p:txBody>
      </p:sp>
      <p:pic>
        <p:nvPicPr>
          <p:cNvPr id="9" name="Picture 8" descr="A colorful star with a black background&#10;&#10;AI-generated content may be incorrect.">
            <a:extLst>
              <a:ext uri="{FF2B5EF4-FFF2-40B4-BE49-F238E27FC236}">
                <a16:creationId xmlns:a16="http://schemas.microsoft.com/office/drawing/2014/main" id="{2A68778A-30DF-7249-2E7A-3179468D17CD}"/>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26B997D4-EA4E-1AE7-25E3-31FF22A055DA}"/>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pic>
        <p:nvPicPr>
          <p:cNvPr id="13" name="Picture 12" descr="A set of black arrows with numbers&#10;&#10;AI-generated content may be incorrect.">
            <a:extLst>
              <a:ext uri="{FF2B5EF4-FFF2-40B4-BE49-F238E27FC236}">
                <a16:creationId xmlns:a16="http://schemas.microsoft.com/office/drawing/2014/main" id="{6C19EB89-B4B2-66E4-0F3A-4DBC011E6D3F}"/>
              </a:ext>
            </a:extLst>
          </p:cNvPr>
          <p:cNvPicPr>
            <a:picLocks noChangeAspect="1"/>
          </p:cNvPicPr>
          <p:nvPr/>
        </p:nvPicPr>
        <p:blipFill>
          <a:blip r:embed="rId6"/>
          <a:srcRect l="25454" t="485" r="50130" b="50000"/>
          <a:stretch>
            <a:fillRect/>
          </a:stretch>
        </p:blipFill>
        <p:spPr>
          <a:xfrm>
            <a:off x="11102459" y="1106251"/>
            <a:ext cx="995137" cy="1076310"/>
          </a:xfrm>
          <a:prstGeom prst="rect">
            <a:avLst/>
          </a:prstGeom>
        </p:spPr>
      </p:pic>
      <p:pic>
        <p:nvPicPr>
          <p:cNvPr id="15" name="Picture 14" descr="A set of black arrows with numbers&#10;&#10;AI-generated content may be incorrect.">
            <a:extLst>
              <a:ext uri="{FF2B5EF4-FFF2-40B4-BE49-F238E27FC236}">
                <a16:creationId xmlns:a16="http://schemas.microsoft.com/office/drawing/2014/main" id="{1F1C56A3-443D-0453-3199-D96E72CCCA27}"/>
              </a:ext>
            </a:extLst>
          </p:cNvPr>
          <p:cNvPicPr>
            <a:picLocks noChangeAspect="1"/>
          </p:cNvPicPr>
          <p:nvPr/>
        </p:nvPicPr>
        <p:blipFill>
          <a:blip r:embed="rId6"/>
          <a:srcRect l="25454" t="485" r="50130" b="50000"/>
          <a:stretch>
            <a:fillRect/>
          </a:stretch>
        </p:blipFill>
        <p:spPr>
          <a:xfrm>
            <a:off x="11098748" y="1102540"/>
            <a:ext cx="995137" cy="1076310"/>
          </a:xfrm>
          <a:prstGeom prst="rect">
            <a:avLst/>
          </a:prstGeom>
        </p:spPr>
      </p:pic>
      <p:sp>
        <p:nvSpPr>
          <p:cNvPr id="19" name="Rectangle: Rounded Corners 18">
            <a:extLst>
              <a:ext uri="{FF2B5EF4-FFF2-40B4-BE49-F238E27FC236}">
                <a16:creationId xmlns:a16="http://schemas.microsoft.com/office/drawing/2014/main" id="{84A450EF-9781-4DC7-EB57-83001E2E373B}"/>
              </a:ext>
            </a:extLst>
          </p:cNvPr>
          <p:cNvSpPr/>
          <p:nvPr/>
        </p:nvSpPr>
        <p:spPr>
          <a:xfrm>
            <a:off x="7942280" y="2183476"/>
            <a:ext cx="3925047" cy="3653765"/>
          </a:xfrm>
          <a:prstGeom prst="wedgeRoundRectCallou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rgbClr val="000000"/>
                </a:solidFill>
                <a:latin typeface="Arial"/>
                <a:cs typeface="Arial"/>
              </a:rPr>
              <a:t>Use this template letter to write your script. </a:t>
            </a:r>
          </a:p>
          <a:p>
            <a:pPr algn="ctr"/>
            <a:endParaRPr lang="en-GB" sz="2400" b="1">
              <a:solidFill>
                <a:srgbClr val="000000"/>
              </a:solidFill>
              <a:latin typeface="Arial"/>
              <a:cs typeface="Arial"/>
            </a:endParaRPr>
          </a:p>
          <a:p>
            <a:pPr algn="ctr"/>
            <a:r>
              <a:rPr lang="en-GB" sz="2400" b="1">
                <a:solidFill>
                  <a:srgbClr val="000000"/>
                </a:solidFill>
                <a:latin typeface="Arial"/>
                <a:cs typeface="Arial"/>
              </a:rPr>
              <a:t>Don't forget to use the words</a:t>
            </a:r>
          </a:p>
          <a:p>
            <a:pPr algn="ctr"/>
            <a:r>
              <a:rPr lang="en-GB" sz="2400" b="1" i="1">
                <a:solidFill>
                  <a:srgbClr val="000000"/>
                </a:solidFill>
                <a:latin typeface="Arial"/>
                <a:cs typeface="Arial"/>
              </a:rPr>
              <a:t>vote, ballot paper, candidate, polling station, election</a:t>
            </a:r>
            <a:endParaRPr lang="en-GB" sz="2400" i="1"/>
          </a:p>
        </p:txBody>
      </p:sp>
      <p:sp>
        <p:nvSpPr>
          <p:cNvPr id="21" name="Rectangle 20">
            <a:extLst>
              <a:ext uri="{FF2B5EF4-FFF2-40B4-BE49-F238E27FC236}">
                <a16:creationId xmlns:a16="http://schemas.microsoft.com/office/drawing/2014/main" id="{F9428902-C178-D74E-4219-E6A7E3AD4221}"/>
              </a:ext>
            </a:extLst>
          </p:cNvPr>
          <p:cNvSpPr/>
          <p:nvPr/>
        </p:nvSpPr>
        <p:spPr>
          <a:xfrm>
            <a:off x="256362" y="1275262"/>
            <a:ext cx="7317548" cy="5402648"/>
          </a:xfrm>
          <a:prstGeom prst="rect">
            <a:avLst/>
          </a:prstGeom>
          <a:ln w="57150">
            <a:solidFill>
              <a:srgbClr val="4FC5B9"/>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p:txBody>
      </p:sp>
      <p:sp>
        <p:nvSpPr>
          <p:cNvPr id="23" name="Content Placeholder 2">
            <a:extLst>
              <a:ext uri="{FF2B5EF4-FFF2-40B4-BE49-F238E27FC236}">
                <a16:creationId xmlns:a16="http://schemas.microsoft.com/office/drawing/2014/main" id="{A6D74F21-CA56-81A3-8DE9-C98B4A5E0787}"/>
              </a:ext>
            </a:extLst>
          </p:cNvPr>
          <p:cNvSpPr txBox="1">
            <a:spLocks/>
          </p:cNvSpPr>
          <p:nvPr/>
        </p:nvSpPr>
        <p:spPr>
          <a:xfrm>
            <a:off x="335042" y="1317991"/>
            <a:ext cx="7225069" cy="542462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i="1">
                <a:latin typeface="Arial"/>
                <a:ea typeface="+mn-lt"/>
                <a:cs typeface="Arial"/>
              </a:rPr>
              <a:t>Hello! This is reporter ___________ speaking.</a:t>
            </a:r>
            <a:br>
              <a:rPr lang="en-GB" i="1">
                <a:latin typeface="Arial"/>
                <a:ea typeface="+mn-lt"/>
                <a:cs typeface="+mn-lt"/>
              </a:rPr>
            </a:br>
            <a:endParaRPr lang="en-GB" i="1">
              <a:latin typeface="Arial"/>
              <a:ea typeface="+mn-lt"/>
              <a:cs typeface="Arial"/>
            </a:endParaRPr>
          </a:p>
          <a:p>
            <a:pPr>
              <a:buNone/>
            </a:pPr>
            <a:r>
              <a:rPr lang="en-GB" i="1">
                <a:latin typeface="Arial"/>
                <a:ea typeface="+mn-lt"/>
                <a:cs typeface="Arial"/>
              </a:rPr>
              <a:t>Today we learned about voting. </a:t>
            </a:r>
          </a:p>
          <a:p>
            <a:pPr>
              <a:buNone/>
            </a:pPr>
            <a:r>
              <a:rPr lang="en-GB" i="1">
                <a:latin typeface="Arial"/>
                <a:ea typeface="+mn-lt"/>
                <a:cs typeface="Arial"/>
              </a:rPr>
              <a:t>I’m here to tell you about what happens on voting day.</a:t>
            </a:r>
          </a:p>
          <a:p>
            <a:pPr>
              <a:buNone/>
            </a:pPr>
            <a:endParaRPr lang="en-GB" i="1">
              <a:latin typeface="Arial"/>
              <a:ea typeface="+mn-lt"/>
              <a:cs typeface="Arial"/>
            </a:endParaRPr>
          </a:p>
          <a:p>
            <a:pPr>
              <a:buNone/>
            </a:pPr>
            <a:r>
              <a:rPr lang="en-GB" i="1">
                <a:latin typeface="Arial"/>
                <a:ea typeface="+mn-lt"/>
                <a:cs typeface="Arial"/>
              </a:rPr>
              <a:t>First, people go to the...</a:t>
            </a:r>
          </a:p>
          <a:p>
            <a:pPr>
              <a:buNone/>
            </a:pPr>
            <a:r>
              <a:rPr lang="en-GB" i="1">
                <a:latin typeface="Arial"/>
                <a:ea typeface="+mn-lt"/>
                <a:cs typeface="Arial"/>
              </a:rPr>
              <a:t>Then...</a:t>
            </a:r>
          </a:p>
          <a:p>
            <a:pPr>
              <a:buNone/>
            </a:pPr>
            <a:endParaRPr lang="en-GB" i="1">
              <a:latin typeface="Arial"/>
              <a:ea typeface="+mn-lt"/>
              <a:cs typeface="Arial"/>
            </a:endParaRPr>
          </a:p>
          <a:p>
            <a:pPr>
              <a:buNone/>
            </a:pPr>
            <a:r>
              <a:rPr lang="en-GB" i="1">
                <a:latin typeface="Arial"/>
                <a:ea typeface="+mn-lt"/>
                <a:cs typeface="Arial"/>
              </a:rPr>
              <a:t>When people vote, they choose between...</a:t>
            </a:r>
          </a:p>
          <a:p>
            <a:pPr>
              <a:buNone/>
            </a:pPr>
            <a:r>
              <a:rPr lang="en-GB" i="1">
                <a:latin typeface="Arial"/>
                <a:ea typeface="+mn-lt"/>
                <a:cs typeface="Arial"/>
              </a:rPr>
              <a:t>Today, Ms. Pineapple wanted...</a:t>
            </a:r>
          </a:p>
          <a:p>
            <a:pPr>
              <a:buNone/>
            </a:pPr>
            <a:r>
              <a:rPr lang="en-GB" i="1">
                <a:latin typeface="Arial"/>
                <a:ea typeface="+mn-lt"/>
                <a:cs typeface="Arial"/>
              </a:rPr>
              <a:t>Mr. Grape wanted...</a:t>
            </a:r>
          </a:p>
          <a:p>
            <a:pPr>
              <a:buNone/>
            </a:pPr>
            <a:r>
              <a:rPr lang="en-GB" i="1">
                <a:latin typeface="Arial"/>
                <a:ea typeface="+mn-lt"/>
                <a:cs typeface="Arial"/>
              </a:rPr>
              <a:t>Voters choose by looking at...</a:t>
            </a:r>
          </a:p>
          <a:p>
            <a:pPr>
              <a:buNone/>
            </a:pPr>
            <a:endParaRPr lang="en-GB" i="1">
              <a:latin typeface="Arial"/>
              <a:ea typeface="+mn-lt"/>
              <a:cs typeface="Arial"/>
            </a:endParaRPr>
          </a:p>
          <a:p>
            <a:pPr>
              <a:buNone/>
            </a:pPr>
            <a:r>
              <a:rPr lang="en-GB" i="1">
                <a:latin typeface="Arial"/>
                <a:ea typeface="+mn-lt"/>
                <a:cs typeface="Arial"/>
              </a:rPr>
              <a:t>That's the end of my report.</a:t>
            </a:r>
          </a:p>
          <a:p>
            <a:pPr>
              <a:buNone/>
            </a:pPr>
            <a:r>
              <a:rPr lang="en-GB" i="1">
                <a:latin typeface="Arial"/>
                <a:ea typeface="+mn-lt"/>
                <a:cs typeface="Arial"/>
              </a:rPr>
              <a:t>Back to the studio!</a:t>
            </a:r>
            <a:endParaRPr lang="en-GB" i="1">
              <a:latin typeface="Arial"/>
            </a:endParaRPr>
          </a:p>
        </p:txBody>
      </p:sp>
      <p:pic>
        <p:nvPicPr>
          <p:cNvPr id="2" name="Picture 1" descr="Cartoon of an elephant&#10;&#10;AI-generated content may be incorrect.">
            <a:extLst>
              <a:ext uri="{FF2B5EF4-FFF2-40B4-BE49-F238E27FC236}">
                <a16:creationId xmlns:a16="http://schemas.microsoft.com/office/drawing/2014/main" id="{75381350-65D8-AAB4-D059-11CBE50E57E5}"/>
              </a:ext>
            </a:extLst>
          </p:cNvPr>
          <p:cNvPicPr>
            <a:picLocks noChangeAspect="1"/>
          </p:cNvPicPr>
          <p:nvPr/>
        </p:nvPicPr>
        <p:blipFill>
          <a:blip r:embed="rId7"/>
          <a:srcRect l="-486" b="25040"/>
          <a:stretch>
            <a:fillRect/>
          </a:stretch>
        </p:blipFill>
        <p:spPr>
          <a:xfrm flipH="1">
            <a:off x="5570327" y="4714426"/>
            <a:ext cx="2977922" cy="2168258"/>
          </a:xfrm>
          <a:prstGeom prst="rect">
            <a:avLst/>
          </a:prstGeom>
        </p:spPr>
      </p:pic>
    </p:spTree>
    <p:extLst>
      <p:ext uri="{BB962C8B-B14F-4D97-AF65-F5344CB8AC3E}">
        <p14:creationId xmlns:p14="http://schemas.microsoft.com/office/powerpoint/2010/main" val="2436255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EB8B2-13D5-5B91-FC50-D7B16CFCD608}"/>
            </a:ext>
          </a:extLst>
        </p:cNvPr>
        <p:cNvGrpSpPr/>
        <p:nvPr/>
      </p:nvGrpSpPr>
      <p:grpSpPr>
        <a:xfrm>
          <a:off x="0" y="0"/>
          <a:ext cx="0" cy="0"/>
          <a:chOff x="0" y="0"/>
          <a:chExt cx="0" cy="0"/>
        </a:xfrm>
      </p:grpSpPr>
      <p:pic>
        <p:nvPicPr>
          <p:cNvPr id="5" name="Picture 4" descr="Group of young people huddling in gym">
            <a:extLst>
              <a:ext uri="{FF2B5EF4-FFF2-40B4-BE49-F238E27FC236}">
                <a16:creationId xmlns:a16="http://schemas.microsoft.com/office/drawing/2014/main" id="{D9E343A4-26DC-52EE-8974-5C718EE437A7}"/>
              </a:ext>
            </a:extLst>
          </p:cNvPr>
          <p:cNvPicPr>
            <a:picLocks noChangeAspect="1"/>
          </p:cNvPicPr>
          <p:nvPr/>
        </p:nvPicPr>
        <p:blipFill>
          <a:blip r:embed="rId3"/>
          <a:srcRect l="640" t="962" r="59168" b="-962"/>
          <a:stretch>
            <a:fillRect/>
          </a:stretch>
        </p:blipFill>
        <p:spPr>
          <a:xfrm>
            <a:off x="8035241" y="-16369"/>
            <a:ext cx="4160625" cy="6998797"/>
          </a:xfrm>
          <a:prstGeom prst="rect">
            <a:avLst/>
          </a:prstGeom>
        </p:spPr>
      </p:pic>
      <p:sp>
        <p:nvSpPr>
          <p:cNvPr id="7" name="Title 3">
            <a:extLst>
              <a:ext uri="{FF2B5EF4-FFF2-40B4-BE49-F238E27FC236}">
                <a16:creationId xmlns:a16="http://schemas.microsoft.com/office/drawing/2014/main" id="{81BDB8C4-592C-A0D3-882E-3A84B39C059D}"/>
              </a:ext>
            </a:extLst>
          </p:cNvPr>
          <p:cNvSpPr>
            <a:spLocks noGrp="1"/>
          </p:cNvSpPr>
          <p:nvPr/>
        </p:nvSpPr>
        <p:spPr>
          <a:xfrm>
            <a:off x="1338493" y="443550"/>
            <a:ext cx="5413675"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Reflections</a:t>
            </a:r>
          </a:p>
        </p:txBody>
      </p:sp>
      <p:pic>
        <p:nvPicPr>
          <p:cNvPr id="9" name="Picture 8" descr="A colorful star with a black background&#10;&#10;AI-generated content may be incorrect.">
            <a:extLst>
              <a:ext uri="{FF2B5EF4-FFF2-40B4-BE49-F238E27FC236}">
                <a16:creationId xmlns:a16="http://schemas.microsoft.com/office/drawing/2014/main" id="{8A6C3C2C-D13D-FBA4-7332-68EAD8374C98}"/>
              </a:ext>
            </a:extLst>
          </p:cNvPr>
          <p:cNvPicPr>
            <a:picLocks noChangeAspect="1"/>
          </p:cNvPicPr>
          <p:nvPr/>
        </p:nvPicPr>
        <p:blipFill>
          <a:blip r:embed="rId4"/>
          <a:stretch>
            <a:fillRect/>
          </a:stretch>
        </p:blipFill>
        <p:spPr>
          <a:xfrm>
            <a:off x="11166921" y="87814"/>
            <a:ext cx="935567" cy="1019175"/>
          </a:xfrm>
          <a:prstGeom prst="rect">
            <a:avLst/>
          </a:prstGeom>
        </p:spPr>
      </p:pic>
      <p:cxnSp>
        <p:nvCxnSpPr>
          <p:cNvPr id="12" name="Straight Arrow Connector 11">
            <a:extLst>
              <a:ext uri="{FF2B5EF4-FFF2-40B4-BE49-F238E27FC236}">
                <a16:creationId xmlns:a16="http://schemas.microsoft.com/office/drawing/2014/main" id="{E89F0DEB-BC7F-C563-E58F-263D16F763AE}"/>
              </a:ext>
            </a:extLst>
          </p:cNvPr>
          <p:cNvCxnSpPr/>
          <p:nvPr/>
        </p:nvCxnSpPr>
        <p:spPr>
          <a:xfrm>
            <a:off x="460617" y="1872982"/>
            <a:ext cx="7149361" cy="18435"/>
          </a:xfrm>
          <a:prstGeom prst="straightConnector1">
            <a:avLst/>
          </a:prstGeom>
          <a:ln>
            <a:solidFill>
              <a:srgbClr val="E60073"/>
            </a:solidFill>
          </a:ln>
        </p:spPr>
        <p:style>
          <a:lnRef idx="2">
            <a:schemeClr val="accent1"/>
          </a:lnRef>
          <a:fillRef idx="0">
            <a:schemeClr val="accent1"/>
          </a:fillRef>
          <a:effectRef idx="1">
            <a:schemeClr val="accent1"/>
          </a:effectRef>
          <a:fontRef idx="minor">
            <a:schemeClr val="tx1"/>
          </a:fontRef>
        </p:style>
      </p:cxnSp>
      <p:pic>
        <p:nvPicPr>
          <p:cNvPr id="13" name="Graphic 12" descr="Bullseye with solid fill">
            <a:extLst>
              <a:ext uri="{FF2B5EF4-FFF2-40B4-BE49-F238E27FC236}">
                <a16:creationId xmlns:a16="http://schemas.microsoft.com/office/drawing/2014/main" id="{713A60C6-3B00-D3F9-8B48-BF900E4231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671" y="624349"/>
            <a:ext cx="914400" cy="914400"/>
          </a:xfrm>
          <a:prstGeom prst="rect">
            <a:avLst/>
          </a:prstGeom>
        </p:spPr>
      </p:pic>
      <p:sp>
        <p:nvSpPr>
          <p:cNvPr id="3" name="Content Placeholder 2">
            <a:extLst>
              <a:ext uri="{FF2B5EF4-FFF2-40B4-BE49-F238E27FC236}">
                <a16:creationId xmlns:a16="http://schemas.microsoft.com/office/drawing/2014/main" id="{586A6C1E-3F01-4F5C-5C1B-F82F97A0BC09}"/>
              </a:ext>
            </a:extLst>
          </p:cNvPr>
          <p:cNvSpPr txBox="1">
            <a:spLocks/>
          </p:cNvSpPr>
          <p:nvPr/>
        </p:nvSpPr>
        <p:spPr>
          <a:xfrm>
            <a:off x="446626" y="1968316"/>
            <a:ext cx="7398126" cy="44098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rgbClr val="E60073"/>
                </a:solidFill>
                <a:latin typeface="Arial"/>
                <a:cs typeface="Arial"/>
              </a:rPr>
              <a:t>LINK: </a:t>
            </a:r>
            <a:r>
              <a:rPr lang="en-GB">
                <a:solidFill>
                  <a:srgbClr val="4FC5B9"/>
                </a:solidFill>
                <a:latin typeface="Arial"/>
                <a:cs typeface="Arial"/>
                <a:hlinkClick r:id="rId7">
                  <a:extLst>
                    <a:ext uri="{A12FA001-AC4F-418D-AE19-62706E023703}">
                      <ahyp:hlinkClr xmlns:ahyp="http://schemas.microsoft.com/office/drawing/2018/hyperlinkcolor" val="tx"/>
                    </a:ext>
                  </a:extLst>
                </a:hlinkClick>
              </a:rPr>
              <a:t>Complete a quick class reflection.</a:t>
            </a:r>
          </a:p>
          <a:p>
            <a:r>
              <a:rPr lang="en-GB">
                <a:latin typeface="Arial"/>
                <a:cs typeface="Arial"/>
              </a:rPr>
              <a:t>It takes less than 5 minutes.</a:t>
            </a:r>
          </a:p>
          <a:p>
            <a:r>
              <a:rPr lang="en-GB">
                <a:latin typeface="Arial"/>
                <a:cs typeface="Arial"/>
              </a:rPr>
              <a:t>Answer honestly: there are no right or wrong answers.</a:t>
            </a:r>
          </a:p>
          <a:p>
            <a:pPr marL="0" indent="0">
              <a:buNone/>
            </a:pPr>
            <a:r>
              <a:rPr lang="en-GB">
                <a:latin typeface="Arial"/>
                <a:cs typeface="Arial"/>
              </a:rPr>
              <a:t>This helps us understand what you learned and how you feel about taking action in your community.</a:t>
            </a:r>
          </a:p>
          <a:p>
            <a:pPr marL="0" indent="0">
              <a:lnSpc>
                <a:spcPct val="70000"/>
              </a:lnSpc>
              <a:buNone/>
            </a:pPr>
            <a:endParaRPr lang="en-GB" b="1">
              <a:latin typeface="Arial"/>
              <a:cs typeface="Arial"/>
            </a:endParaRPr>
          </a:p>
          <a:p>
            <a:pPr marL="0" indent="0">
              <a:buNone/>
            </a:pPr>
            <a:endParaRPr lang="en-GB">
              <a:latin typeface="Arial"/>
              <a:cs typeface="Arial"/>
            </a:endParaRPr>
          </a:p>
        </p:txBody>
      </p:sp>
      <p:sp>
        <p:nvSpPr>
          <p:cNvPr id="2" name="TextBox 13">
            <a:extLst>
              <a:ext uri="{FF2B5EF4-FFF2-40B4-BE49-F238E27FC236}">
                <a16:creationId xmlns:a16="http://schemas.microsoft.com/office/drawing/2014/main" id="{A45B3C02-85F7-2EC9-AA9F-01DFBCAEFB90}"/>
              </a:ext>
            </a:extLst>
          </p:cNvPr>
          <p:cNvSpPr txBox="1"/>
          <p:nvPr/>
        </p:nvSpPr>
        <p:spPr>
          <a:xfrm>
            <a:off x="1339645" y="1361639"/>
            <a:ext cx="777977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latin typeface="Arial"/>
              </a:rPr>
              <a:t>Now at the end of the lesson</a:t>
            </a:r>
            <a:r>
              <a:rPr lang="en-GB" sz="2400">
                <a:latin typeface="Arial"/>
                <a:cs typeface="Arial"/>
              </a:rPr>
              <a:t>...</a:t>
            </a:r>
            <a:r>
              <a:rPr sz="2400">
                <a:latin typeface="Arial"/>
                <a:ea typeface="Arial"/>
                <a:cs typeface="Arial"/>
              </a:rPr>
              <a:t>​</a:t>
            </a:r>
            <a:endParaRPr lang="en-GB" sz="2400"/>
          </a:p>
          <a:p>
            <a:pPr algn="ctr"/>
            <a:endParaRPr lang="en-GB" sz="1600"/>
          </a:p>
        </p:txBody>
      </p:sp>
      <p:pic>
        <p:nvPicPr>
          <p:cNvPr id="6" name="Picture 5" descr="Primary KS1.png">
            <a:extLst>
              <a:ext uri="{FF2B5EF4-FFF2-40B4-BE49-F238E27FC236}">
                <a16:creationId xmlns:a16="http://schemas.microsoft.com/office/drawing/2014/main" id="{FB831826-4BB9-1079-EF04-B071BBDECE19}"/>
              </a:ext>
            </a:extLst>
          </p:cNvPr>
          <p:cNvPicPr>
            <a:picLocks noChangeAspect="1"/>
          </p:cNvPicPr>
          <p:nvPr/>
        </p:nvPicPr>
        <p:blipFill>
          <a:blip r:embed="rId8"/>
          <a:stretch>
            <a:fillRect/>
          </a:stretch>
        </p:blipFill>
        <p:spPr>
          <a:xfrm>
            <a:off x="5871331" y="4776712"/>
            <a:ext cx="1985433" cy="2058004"/>
          </a:xfrm>
          <a:prstGeom prst="rect">
            <a:avLst/>
          </a:prstGeom>
        </p:spPr>
      </p:pic>
    </p:spTree>
    <p:extLst>
      <p:ext uri="{BB962C8B-B14F-4D97-AF65-F5344CB8AC3E}">
        <p14:creationId xmlns:p14="http://schemas.microsoft.com/office/powerpoint/2010/main" val="3816643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BFF5E-D779-3AEE-8BFB-47C82478323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81FE95AA-0347-6D6B-D2A2-1B9D282ED7EA}"/>
              </a:ext>
            </a:extLst>
          </p:cNvPr>
          <p:cNvSpPr/>
          <p:nvPr/>
        </p:nvSpPr>
        <p:spPr>
          <a:xfrm>
            <a:off x="4299497" y="1576487"/>
            <a:ext cx="7486222" cy="503271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a:p>
        </p:txBody>
      </p:sp>
      <p:pic>
        <p:nvPicPr>
          <p:cNvPr id="20" name="Picture 19" descr="A close up of a red square&#10;&#10;AI-generated content may be incorrect.">
            <a:extLst>
              <a:ext uri="{FF2B5EF4-FFF2-40B4-BE49-F238E27FC236}">
                <a16:creationId xmlns:a16="http://schemas.microsoft.com/office/drawing/2014/main" id="{CC839F7F-B29D-4728-E32C-242CEE0418C8}"/>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D8ADC615-B704-9D01-00AC-56D17E7E66ED}"/>
              </a:ext>
            </a:extLst>
          </p:cNvPr>
          <p:cNvSpPr>
            <a:spLocks noGrp="1"/>
          </p:cNvSpPr>
          <p:nvPr/>
        </p:nvSpPr>
        <p:spPr>
          <a:xfrm>
            <a:off x="1289332" y="-10851"/>
            <a:ext cx="10833707"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After The Session</a:t>
            </a:r>
            <a:endParaRPr lang="en-US" sz="3600"/>
          </a:p>
        </p:txBody>
      </p:sp>
      <p:sp>
        <p:nvSpPr>
          <p:cNvPr id="30" name="Title 3">
            <a:extLst>
              <a:ext uri="{FF2B5EF4-FFF2-40B4-BE49-F238E27FC236}">
                <a16:creationId xmlns:a16="http://schemas.microsoft.com/office/drawing/2014/main" id="{68E2126E-CA85-F417-877B-C4F6F2FDD79A}"/>
              </a:ext>
            </a:extLst>
          </p:cNvPr>
          <p:cNvSpPr>
            <a:spLocks noGrp="1"/>
          </p:cNvSpPr>
          <p:nvPr/>
        </p:nvSpPr>
        <p:spPr>
          <a:xfrm>
            <a:off x="573527" y="5715093"/>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Citizenship</a:t>
            </a:r>
            <a:endParaRPr lang="en-US"/>
          </a:p>
        </p:txBody>
      </p:sp>
      <p:sp>
        <p:nvSpPr>
          <p:cNvPr id="31" name="Title 3">
            <a:extLst>
              <a:ext uri="{FF2B5EF4-FFF2-40B4-BE49-F238E27FC236}">
                <a16:creationId xmlns:a16="http://schemas.microsoft.com/office/drawing/2014/main" id="{3E91FA39-CF41-D143-CC84-8BE9094E4B82}"/>
              </a:ext>
            </a:extLst>
          </p:cNvPr>
          <p:cNvSpPr>
            <a:spLocks noGrp="1"/>
          </p:cNvSpPr>
          <p:nvPr/>
        </p:nvSpPr>
        <p:spPr>
          <a:xfrm>
            <a:off x="2027676" y="5653709"/>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PSHE</a:t>
            </a:r>
            <a:endParaRPr lang="en-US"/>
          </a:p>
        </p:txBody>
      </p:sp>
      <p:sp>
        <p:nvSpPr>
          <p:cNvPr id="32" name="Title 3">
            <a:extLst>
              <a:ext uri="{FF2B5EF4-FFF2-40B4-BE49-F238E27FC236}">
                <a16:creationId xmlns:a16="http://schemas.microsoft.com/office/drawing/2014/main" id="{8A54B0D1-7444-B576-9B4C-A32CB348AB25}"/>
              </a:ext>
            </a:extLst>
          </p:cNvPr>
          <p:cNvSpPr>
            <a:spLocks noGrp="1"/>
          </p:cNvSpPr>
          <p:nvPr/>
        </p:nvSpPr>
        <p:spPr>
          <a:xfrm>
            <a:off x="1477342" y="4288458"/>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RE</a:t>
            </a:r>
            <a:endParaRPr lang="en-GB" sz="1100"/>
          </a:p>
        </p:txBody>
      </p:sp>
      <p:sp>
        <p:nvSpPr>
          <p:cNvPr id="35" name="Title 3">
            <a:extLst>
              <a:ext uri="{FF2B5EF4-FFF2-40B4-BE49-F238E27FC236}">
                <a16:creationId xmlns:a16="http://schemas.microsoft.com/office/drawing/2014/main" id="{53618B2B-D69B-0EC6-0FF1-3934F689322F}"/>
              </a:ext>
            </a:extLst>
          </p:cNvPr>
          <p:cNvSpPr>
            <a:spLocks noGrp="1"/>
          </p:cNvSpPr>
          <p:nvPr/>
        </p:nvSpPr>
        <p:spPr>
          <a:xfrm>
            <a:off x="460555" y="1764848"/>
            <a:ext cx="3179292" cy="1287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1600">
                <a:solidFill>
                  <a:srgbClr val="000000"/>
                </a:solidFill>
                <a:latin typeface="Arial"/>
                <a:cs typeface="Poppins SemiBold"/>
              </a:rPr>
              <a:t>We have heard what your students think during the lesson, now tell us how you found it as a teacher:</a:t>
            </a:r>
            <a:endParaRPr lang="en-US" sz="1600">
              <a:latin typeface="Arial"/>
            </a:endParaRPr>
          </a:p>
        </p:txBody>
      </p:sp>
      <p:pic>
        <p:nvPicPr>
          <p:cNvPr id="9" name="Picture 8" descr="A colorful star with a black background&#10;&#10;AI-generated content may be incorrect.">
            <a:extLst>
              <a:ext uri="{FF2B5EF4-FFF2-40B4-BE49-F238E27FC236}">
                <a16:creationId xmlns:a16="http://schemas.microsoft.com/office/drawing/2014/main" id="{E98D2EA3-E3A4-3286-6402-018B49520838}"/>
              </a:ext>
            </a:extLst>
          </p:cNvPr>
          <p:cNvPicPr>
            <a:picLocks noChangeAspect="1"/>
          </p:cNvPicPr>
          <p:nvPr/>
        </p:nvPicPr>
        <p:blipFill>
          <a:blip r:embed="rId4"/>
          <a:stretch>
            <a:fillRect/>
          </a:stretch>
        </p:blipFill>
        <p:spPr>
          <a:xfrm>
            <a:off x="11166921" y="87814"/>
            <a:ext cx="935567" cy="1019175"/>
          </a:xfrm>
          <a:prstGeom prst="rect">
            <a:avLst/>
          </a:prstGeom>
        </p:spPr>
      </p:pic>
      <p:sp>
        <p:nvSpPr>
          <p:cNvPr id="3" name="Rectangle 2">
            <a:extLst>
              <a:ext uri="{FF2B5EF4-FFF2-40B4-BE49-F238E27FC236}">
                <a16:creationId xmlns:a16="http://schemas.microsoft.com/office/drawing/2014/main" id="{8B4D00BC-B43F-A200-3C1A-A579773D79E9}"/>
              </a:ext>
            </a:extLst>
          </p:cNvPr>
          <p:cNvSpPr/>
          <p:nvPr/>
        </p:nvSpPr>
        <p:spPr>
          <a:xfrm>
            <a:off x="264776" y="1578078"/>
            <a:ext cx="3487512" cy="250386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1C5035D0-1EE2-A30F-B0EE-A02080376A66}"/>
              </a:ext>
            </a:extLst>
          </p:cNvPr>
          <p:cNvSpPr/>
          <p:nvPr/>
        </p:nvSpPr>
        <p:spPr>
          <a:xfrm>
            <a:off x="564777" y="1311371"/>
            <a:ext cx="2979481"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Your Thoughts...</a:t>
            </a:r>
            <a:endParaRPr lang="en-US"/>
          </a:p>
        </p:txBody>
      </p:sp>
      <p:pic>
        <p:nvPicPr>
          <p:cNvPr id="4" name="Picture 3" descr="A white line drawing of a ballot box&#10;&#10;AI-generated content may be incorrect.">
            <a:extLst>
              <a:ext uri="{FF2B5EF4-FFF2-40B4-BE49-F238E27FC236}">
                <a16:creationId xmlns:a16="http://schemas.microsoft.com/office/drawing/2014/main" id="{9467FA63-1AA6-D25D-847E-FA401EA71390}"/>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5" name="TextBox 14">
            <a:extLst>
              <a:ext uri="{FF2B5EF4-FFF2-40B4-BE49-F238E27FC236}">
                <a16:creationId xmlns:a16="http://schemas.microsoft.com/office/drawing/2014/main" id="{44DC0574-2CA5-0012-5F72-C660810C81DD}"/>
              </a:ext>
            </a:extLst>
          </p:cNvPr>
          <p:cNvSpPr txBox="1"/>
          <p:nvPr/>
        </p:nvSpPr>
        <p:spPr>
          <a:xfrm>
            <a:off x="1911085" y="2982094"/>
            <a:ext cx="162443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solidFill>
                  <a:srgbClr val="F1613F"/>
                </a:solidFill>
                <a:latin typeface="Poppins SemiBold"/>
                <a:ea typeface="+mn-lt"/>
                <a:cs typeface="+mn-lt"/>
                <a:hlinkClick r:id="rId6">
                  <a:extLst>
                    <a:ext uri="{A12FA001-AC4F-418D-AE19-62706E023703}">
                      <ahyp:hlinkClr xmlns:ahyp="http://schemas.microsoft.com/office/drawing/2018/hyperlinkcolor" val="tx"/>
                    </a:ext>
                  </a:extLst>
                </a:hlinkClick>
              </a:rPr>
              <a:t>www.surveymonkey.com/r/TWPXHQY</a:t>
            </a:r>
            <a:endParaRPr lang="en-US" sz="1600" b="1">
              <a:solidFill>
                <a:srgbClr val="F1613F"/>
              </a:solidFill>
              <a:latin typeface="Poppins SemiBold"/>
              <a:cs typeface="Poppins SemiBold"/>
              <a:hlinkClick r:id="" action="ppaction://noaction">
                <a:extLst>
                  <a:ext uri="{A12FA001-AC4F-418D-AE19-62706E023703}">
                    <ahyp:hlinkClr xmlns:ahyp="http://schemas.microsoft.com/office/drawing/2018/hyperlinkcolor" val="tx"/>
                  </a:ext>
                </a:extLst>
              </a:hlinkClick>
            </a:endParaRPr>
          </a:p>
        </p:txBody>
      </p:sp>
      <p:pic>
        <p:nvPicPr>
          <p:cNvPr id="21" name="Picture 20" descr="Primary Teacher.png">
            <a:extLst>
              <a:ext uri="{FF2B5EF4-FFF2-40B4-BE49-F238E27FC236}">
                <a16:creationId xmlns:a16="http://schemas.microsoft.com/office/drawing/2014/main" id="{6BCC8CD5-F187-89BB-1931-66255EA683EA}"/>
              </a:ext>
            </a:extLst>
          </p:cNvPr>
          <p:cNvPicPr>
            <a:picLocks noChangeAspect="1"/>
          </p:cNvPicPr>
          <p:nvPr/>
        </p:nvPicPr>
        <p:blipFill>
          <a:blip r:embed="rId7"/>
          <a:srcRect l="225" t="1686" r="3361" b="9460"/>
          <a:stretch>
            <a:fillRect/>
          </a:stretch>
        </p:blipFill>
        <p:spPr>
          <a:xfrm>
            <a:off x="619698" y="2912159"/>
            <a:ext cx="1087029" cy="971133"/>
          </a:xfrm>
          <a:prstGeom prst="rect">
            <a:avLst/>
          </a:prstGeom>
        </p:spPr>
      </p:pic>
      <p:sp>
        <p:nvSpPr>
          <p:cNvPr id="24" name="Rectangle: Rounded Corners 23">
            <a:extLst>
              <a:ext uri="{FF2B5EF4-FFF2-40B4-BE49-F238E27FC236}">
                <a16:creationId xmlns:a16="http://schemas.microsoft.com/office/drawing/2014/main" id="{345A30B3-45C9-14F5-46F2-F1851CBC2A4F}"/>
              </a:ext>
            </a:extLst>
          </p:cNvPr>
          <p:cNvSpPr/>
          <p:nvPr/>
        </p:nvSpPr>
        <p:spPr>
          <a:xfrm>
            <a:off x="4571361" y="1312040"/>
            <a:ext cx="5756259"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a:solidFill>
                  <a:schemeClr val="tx1"/>
                </a:solidFill>
                <a:latin typeface="Poppins SemiBold"/>
                <a:cs typeface="Arial"/>
              </a:rPr>
              <a:t>Take Citizenship Beyond the Classroom!</a:t>
            </a:r>
          </a:p>
        </p:txBody>
      </p:sp>
      <p:sp>
        <p:nvSpPr>
          <p:cNvPr id="26" name="TextBox 7">
            <a:extLst>
              <a:ext uri="{FF2B5EF4-FFF2-40B4-BE49-F238E27FC236}">
                <a16:creationId xmlns:a16="http://schemas.microsoft.com/office/drawing/2014/main" id="{24863CA8-75E2-2F25-F235-30D3E8AE2433}"/>
              </a:ext>
            </a:extLst>
          </p:cNvPr>
          <p:cNvSpPr txBox="1"/>
          <p:nvPr/>
        </p:nvSpPr>
        <p:spPr>
          <a:xfrm>
            <a:off x="4456388" y="5891440"/>
            <a:ext cx="407505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u="sng" strike="noStrike" baseline="0">
                <a:solidFill>
                  <a:srgbClr val="E60073"/>
                </a:solidFill>
                <a:latin typeface="Poppins SemiBold"/>
                <a:ea typeface="Segoe UI"/>
                <a:cs typeface="Segoe UI"/>
                <a:hlinkClick r:id="rId8">
                  <a:extLst>
                    <a:ext uri="{A12FA001-AC4F-418D-AE19-62706E023703}">
                      <ahyp:hlinkClr xmlns:ahyp="http://schemas.microsoft.com/office/drawing/2018/hyperlinkcolor" val="tx"/>
                    </a:ext>
                  </a:extLst>
                </a:hlinkClick>
              </a:rPr>
              <a:t>www.youngcitizens.org/</a:t>
            </a:r>
            <a:r>
              <a:rPr lang="en-GB" sz="1600" b="1" u="sng">
                <a:solidFill>
                  <a:srgbClr val="E60073"/>
                </a:solidFill>
                <a:latin typeface="Poppins SemiBold"/>
                <a:ea typeface="Segoe UI"/>
                <a:cs typeface="Segoe UI"/>
                <a:hlinkClick r:id="rId8">
                  <a:extLst>
                    <a:ext uri="{A12FA001-AC4F-418D-AE19-62706E023703}">
                      <ahyp:hlinkClr xmlns:ahyp="http://schemas.microsoft.com/office/drawing/2018/hyperlinkcolor" val="tx"/>
                    </a:ext>
                  </a:extLst>
                </a:hlinkClick>
              </a:rPr>
              <a:t>programmes/make-a-difference-challenge/</a:t>
            </a:r>
            <a:endParaRPr lang="en-GB" sz="1600" b="1" u="sng">
              <a:solidFill>
                <a:srgbClr val="E60073"/>
              </a:solidFill>
              <a:latin typeface="Poppins SemiBold"/>
              <a:cs typeface="Segoe UI"/>
              <a:hlinkClick r:id="rId8">
                <a:extLst>
                  <a:ext uri="{A12FA001-AC4F-418D-AE19-62706E023703}">
                    <ahyp:hlinkClr xmlns:ahyp="http://schemas.microsoft.com/office/drawing/2018/hyperlinkcolor" val="tx"/>
                  </a:ext>
                </a:extLst>
              </a:hlinkClick>
            </a:endParaRPr>
          </a:p>
        </p:txBody>
      </p:sp>
      <p:sp>
        <p:nvSpPr>
          <p:cNvPr id="27" name="Title 3">
            <a:extLst>
              <a:ext uri="{FF2B5EF4-FFF2-40B4-BE49-F238E27FC236}">
                <a16:creationId xmlns:a16="http://schemas.microsoft.com/office/drawing/2014/main" id="{8D34B85B-78E7-9FA4-7D8D-F066EB29FD67}"/>
              </a:ext>
            </a:extLst>
          </p:cNvPr>
          <p:cNvSpPr>
            <a:spLocks noGrp="1"/>
          </p:cNvSpPr>
          <p:nvPr/>
        </p:nvSpPr>
        <p:spPr>
          <a:xfrm>
            <a:off x="4567605" y="1952399"/>
            <a:ext cx="3179292" cy="1287007"/>
          </a:xfrm>
          <a:prstGeom prst="rect">
            <a:avLst/>
          </a:prstGeom>
        </p:spPr>
        <p:txBody>
          <a:bodyPr vert="horz" lIns="91440" tIns="45720" rIns="91440" bIns="45720" rtlCol="0" anchor="ctr">
            <a:noAutofit/>
          </a:bodyPr>
          <a:lstStyle>
            <a:defPPr>
              <a:defRPr lang="en-GB"/>
            </a:defPPr>
            <a:lvl1pPr marL="0"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1600">
              <a:solidFill>
                <a:srgbClr val="000000"/>
              </a:solidFill>
              <a:latin typeface="Arial"/>
            </a:endParaRPr>
          </a:p>
        </p:txBody>
      </p:sp>
      <p:sp>
        <p:nvSpPr>
          <p:cNvPr id="28" name="Title 3">
            <a:extLst>
              <a:ext uri="{FF2B5EF4-FFF2-40B4-BE49-F238E27FC236}">
                <a16:creationId xmlns:a16="http://schemas.microsoft.com/office/drawing/2014/main" id="{E2B26A1C-BA83-1D40-5C7E-D611C43D0AD6}"/>
              </a:ext>
            </a:extLst>
          </p:cNvPr>
          <p:cNvSpPr>
            <a:spLocks noGrp="1"/>
          </p:cNvSpPr>
          <p:nvPr/>
        </p:nvSpPr>
        <p:spPr>
          <a:xfrm>
            <a:off x="4322216" y="2404433"/>
            <a:ext cx="4225427" cy="3650497"/>
          </a:xfrm>
          <a:prstGeom prst="rect">
            <a:avLst/>
          </a:prstGeom>
        </p:spPr>
        <p:txBody>
          <a:bodyPr vert="horz" lIns="91440" tIns="45720" rIns="91440" bIns="45720" rtlCol="0" anchor="ctr">
            <a:noAutofit/>
          </a:bodyPr>
          <a:lstStyle>
            <a:defPPr>
              <a:defRPr lang="en-GB"/>
            </a:defPPr>
            <a:lvl1pPr marL="0"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solidFill>
                  <a:schemeClr val="tx1"/>
                </a:solidFill>
                <a:latin typeface="Arial"/>
                <a:cs typeface="Segoe UI"/>
              </a:rPr>
              <a:t>Give your pupils the chance to lead real change with our </a:t>
            </a:r>
            <a:r>
              <a:rPr lang="en-GB" sz="1600" b="1">
                <a:solidFill>
                  <a:schemeClr val="tx1"/>
                </a:solidFill>
                <a:latin typeface="Arial"/>
                <a:cs typeface="Segoe UI"/>
              </a:rPr>
              <a:t>Make a Difference Challenge 2026. </a:t>
            </a:r>
            <a:br>
              <a:rPr lang="en-GB" sz="1600">
                <a:latin typeface="Arial"/>
                <a:cs typeface="Segoe UI"/>
              </a:rPr>
            </a:br>
            <a:br>
              <a:rPr lang="en-GB" sz="1600">
                <a:latin typeface="Arial"/>
                <a:cs typeface="Segoe UI"/>
              </a:rPr>
            </a:br>
            <a:r>
              <a:rPr lang="en-GB" sz="1600">
                <a:solidFill>
                  <a:schemeClr val="tx1"/>
                </a:solidFill>
                <a:latin typeface="Arial"/>
                <a:cs typeface="Segoe UI"/>
              </a:rPr>
              <a:t>This immersive programme is designed for primary schools, turning learning into action. </a:t>
            </a:r>
            <a:br>
              <a:rPr lang="en-GB" sz="1600">
                <a:latin typeface="Arial"/>
                <a:cs typeface="Segoe UI"/>
              </a:rPr>
            </a:br>
            <a:br>
              <a:rPr lang="en-GB" sz="1600">
                <a:latin typeface="Arial"/>
                <a:cs typeface="Segoe UI"/>
              </a:rPr>
            </a:br>
            <a:r>
              <a:rPr lang="en-GB" sz="1600">
                <a:solidFill>
                  <a:schemeClr val="tx1"/>
                </a:solidFill>
                <a:latin typeface="Arial"/>
                <a:cs typeface="Segoe UI"/>
              </a:rPr>
              <a:t>Here’s what happens:</a:t>
            </a:r>
            <a:endParaRPr lang="en-US">
              <a:solidFill>
                <a:schemeClr val="tx1"/>
              </a:solidFill>
            </a:endParaRPr>
          </a:p>
          <a:p>
            <a:pPr algn="ctr"/>
            <a:r>
              <a:rPr lang="en-GB" sz="1600" b="1">
                <a:solidFill>
                  <a:schemeClr val="tx1"/>
                </a:solidFill>
                <a:latin typeface="Arial"/>
                <a:cs typeface="Arial"/>
              </a:rPr>
              <a:t>Spark Change:</a:t>
            </a:r>
            <a:r>
              <a:rPr lang="en-GB" sz="1600">
                <a:solidFill>
                  <a:schemeClr val="tx1"/>
                </a:solidFill>
                <a:latin typeface="Arial"/>
                <a:cs typeface="Arial"/>
              </a:rPr>
              <a:t> Pupils choose an issue they care about.</a:t>
            </a:r>
            <a:br>
              <a:rPr lang="en-GB" sz="1600">
                <a:latin typeface="Arial"/>
                <a:cs typeface="Arial"/>
              </a:rPr>
            </a:br>
            <a:r>
              <a:rPr lang="en-GB" sz="1600" b="1">
                <a:solidFill>
                  <a:schemeClr val="tx1"/>
                </a:solidFill>
                <a:latin typeface="Arial"/>
                <a:cs typeface="Arial"/>
              </a:rPr>
              <a:t>Plan It, Do It:</a:t>
            </a:r>
            <a:r>
              <a:rPr lang="en-GB" sz="1600">
                <a:solidFill>
                  <a:schemeClr val="tx1"/>
                </a:solidFill>
                <a:latin typeface="Arial"/>
                <a:cs typeface="Arial"/>
              </a:rPr>
              <a:t> They design and deliver their own social action project.</a:t>
            </a:r>
            <a:endParaRPr lang="en-GB">
              <a:solidFill>
                <a:schemeClr val="tx1"/>
              </a:solidFill>
            </a:endParaRPr>
          </a:p>
          <a:p>
            <a:pPr algn="ctr"/>
            <a:r>
              <a:rPr lang="en-GB" sz="1600" b="1">
                <a:solidFill>
                  <a:schemeClr val="tx1"/>
                </a:solidFill>
                <a:latin typeface="Arial"/>
                <a:cs typeface="Arial"/>
              </a:rPr>
              <a:t>Shout About It: </a:t>
            </a:r>
            <a:r>
              <a:rPr lang="en-GB" sz="1600">
                <a:solidFill>
                  <a:schemeClr val="tx1"/>
                </a:solidFill>
                <a:latin typeface="Arial"/>
                <a:cs typeface="Arial"/>
              </a:rPr>
              <a:t>Celebrate their impact at a regional showcase this July.</a:t>
            </a:r>
            <a:br>
              <a:rPr lang="en-GB" sz="1600">
                <a:latin typeface="Arial"/>
                <a:cs typeface="Arial"/>
              </a:rPr>
            </a:br>
            <a:br>
              <a:rPr lang="en-GB" sz="1600">
                <a:latin typeface="Arial"/>
                <a:cs typeface="Arial"/>
              </a:rPr>
            </a:br>
            <a:r>
              <a:rPr lang="en-GB" sz="1600" b="1">
                <a:solidFill>
                  <a:schemeClr val="tx1"/>
                </a:solidFill>
                <a:latin typeface="Arial"/>
                <a:cs typeface="Arial"/>
              </a:rPr>
              <a:t>Secure your place:</a:t>
            </a:r>
          </a:p>
          <a:p>
            <a:pPr algn="ctr"/>
            <a:endParaRPr lang="en-GB" sz="1600">
              <a:solidFill>
                <a:schemeClr val="tx1"/>
              </a:solidFill>
              <a:latin typeface="Arial"/>
              <a:cs typeface="Segoe UI"/>
            </a:endParaRPr>
          </a:p>
          <a:p>
            <a:pPr algn="ctr"/>
            <a:endParaRPr lang="en-GB" sz="1600">
              <a:solidFill>
                <a:schemeClr val="tx1"/>
              </a:solidFill>
              <a:latin typeface="Arial"/>
            </a:endParaRPr>
          </a:p>
        </p:txBody>
      </p:sp>
      <p:pic>
        <p:nvPicPr>
          <p:cNvPr id="29" name="Picture 28" descr="A group of children holding signs&#10;&#10;AI-generated content may be incorrect.">
            <a:extLst>
              <a:ext uri="{FF2B5EF4-FFF2-40B4-BE49-F238E27FC236}">
                <a16:creationId xmlns:a16="http://schemas.microsoft.com/office/drawing/2014/main" id="{E6B0835A-AFE7-0E9A-5049-29ECC9678392}"/>
              </a:ext>
            </a:extLst>
          </p:cNvPr>
          <p:cNvPicPr>
            <a:picLocks noChangeAspect="1"/>
          </p:cNvPicPr>
          <p:nvPr/>
        </p:nvPicPr>
        <p:blipFill>
          <a:blip r:embed="rId9"/>
          <a:stretch>
            <a:fillRect/>
          </a:stretch>
        </p:blipFill>
        <p:spPr>
          <a:xfrm>
            <a:off x="8756785" y="2040612"/>
            <a:ext cx="2879621" cy="4378270"/>
          </a:xfrm>
          <a:prstGeom prst="rect">
            <a:avLst/>
          </a:prstGeom>
        </p:spPr>
      </p:pic>
      <p:sp>
        <p:nvSpPr>
          <p:cNvPr id="2" name="Title 3">
            <a:extLst>
              <a:ext uri="{FF2B5EF4-FFF2-40B4-BE49-F238E27FC236}">
                <a16:creationId xmlns:a16="http://schemas.microsoft.com/office/drawing/2014/main" id="{516B42DD-1919-3E12-FC18-177738B8A0AF}"/>
              </a:ext>
            </a:extLst>
          </p:cNvPr>
          <p:cNvSpPr>
            <a:spLocks noGrp="1"/>
          </p:cNvSpPr>
          <p:nvPr/>
        </p:nvSpPr>
        <p:spPr>
          <a:xfrm>
            <a:off x="372208" y="4680326"/>
            <a:ext cx="3179292" cy="1287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1600">
                <a:solidFill>
                  <a:srgbClr val="000000"/>
                </a:solidFill>
                <a:latin typeface="Arial"/>
                <a:cs typeface="Arial"/>
              </a:rPr>
              <a:t>The Electoral Commission also provides resources to support educators:</a:t>
            </a:r>
            <a:endParaRPr lang="en-US"/>
          </a:p>
        </p:txBody>
      </p:sp>
      <p:sp>
        <p:nvSpPr>
          <p:cNvPr id="5" name="Rectangle 4">
            <a:extLst>
              <a:ext uri="{FF2B5EF4-FFF2-40B4-BE49-F238E27FC236}">
                <a16:creationId xmlns:a16="http://schemas.microsoft.com/office/drawing/2014/main" id="{B20DEB37-B547-07FE-D196-FD07084FC7DE}"/>
              </a:ext>
            </a:extLst>
          </p:cNvPr>
          <p:cNvSpPr/>
          <p:nvPr/>
        </p:nvSpPr>
        <p:spPr>
          <a:xfrm>
            <a:off x="253733" y="4548773"/>
            <a:ext cx="3498555" cy="20842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9EB6DFA-C8E3-069E-E9F1-9D5E1F1222BD}"/>
              </a:ext>
            </a:extLst>
          </p:cNvPr>
          <p:cNvSpPr/>
          <p:nvPr/>
        </p:nvSpPr>
        <p:spPr>
          <a:xfrm>
            <a:off x="520603" y="4271023"/>
            <a:ext cx="2979481"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Did You Know?</a:t>
            </a:r>
            <a:endParaRPr lang="en-US"/>
          </a:p>
        </p:txBody>
      </p:sp>
      <p:sp>
        <p:nvSpPr>
          <p:cNvPr id="8" name="TextBox 7">
            <a:extLst>
              <a:ext uri="{FF2B5EF4-FFF2-40B4-BE49-F238E27FC236}">
                <a16:creationId xmlns:a16="http://schemas.microsoft.com/office/drawing/2014/main" id="{4D46F08D-5F32-94AD-3ECD-0C48C2E85F1F}"/>
              </a:ext>
            </a:extLst>
          </p:cNvPr>
          <p:cNvSpPr txBox="1"/>
          <p:nvPr/>
        </p:nvSpPr>
        <p:spPr>
          <a:xfrm>
            <a:off x="508564" y="5665661"/>
            <a:ext cx="30159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solidFill>
                  <a:srgbClr val="4FC5B9"/>
                </a:solidFill>
                <a:latin typeface="Poppins SemiBold"/>
                <a:ea typeface="+mn-lt"/>
                <a:cs typeface="Poppins SemiBold"/>
                <a:hlinkClick r:id="rId10">
                  <a:extLst>
                    <a:ext uri="{A12FA001-AC4F-418D-AE19-62706E023703}">
                      <ahyp:hlinkClr xmlns:ahyp="http://schemas.microsoft.com/office/drawing/2018/hyperlinkcolor" val="tx"/>
                    </a:ext>
                  </a:extLst>
                </a:hlinkClick>
              </a:rPr>
              <a:t>www.electoralcommission.org.uk/resources/resources-educators</a:t>
            </a:r>
            <a:r>
              <a:rPr lang="en-GB" sz="1600" b="1">
                <a:solidFill>
                  <a:srgbClr val="4FC5B9"/>
                </a:solidFill>
                <a:latin typeface="Poppins SemiBold"/>
                <a:ea typeface="+mn-lt"/>
                <a:cs typeface="Poppins SemiBold"/>
              </a:rPr>
              <a:t>   </a:t>
            </a:r>
            <a:endParaRPr lang="en-US" sz="1600">
              <a:solidFill>
                <a:srgbClr val="4FC5B9"/>
              </a:solidFill>
            </a:endParaRPr>
          </a:p>
        </p:txBody>
      </p:sp>
    </p:spTree>
    <p:extLst>
      <p:ext uri="{BB962C8B-B14F-4D97-AF65-F5344CB8AC3E}">
        <p14:creationId xmlns:p14="http://schemas.microsoft.com/office/powerpoint/2010/main" val="3618451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9347-929C-E3DF-C254-AC38DB656D08}"/>
            </a:ext>
          </a:extLst>
        </p:cNvPr>
        <p:cNvGrpSpPr/>
        <p:nvPr/>
      </p:nvGrpSpPr>
      <p:grpSpPr>
        <a:xfrm>
          <a:off x="0" y="0"/>
          <a:ext cx="0" cy="0"/>
          <a:chOff x="0" y="0"/>
          <a:chExt cx="0" cy="0"/>
        </a:xfrm>
      </p:grpSpPr>
      <p:pic>
        <p:nvPicPr>
          <p:cNvPr id="24" name="Content Placeholder 5" descr="A set of black arrows with numbers&#10;&#10;AI-generated content may be incorrect.">
            <a:extLst>
              <a:ext uri="{FF2B5EF4-FFF2-40B4-BE49-F238E27FC236}">
                <a16:creationId xmlns:a16="http://schemas.microsoft.com/office/drawing/2014/main" id="{326C6351-2780-67E0-5768-7CFCFFBB2832}"/>
              </a:ext>
            </a:extLst>
          </p:cNvPr>
          <p:cNvPicPr>
            <a:picLocks noChangeAspect="1"/>
          </p:cNvPicPr>
          <p:nvPr/>
        </p:nvPicPr>
        <p:blipFill>
          <a:blip r:embed="rId3"/>
          <a:srcRect l="-349" t="3797" r="74913" b="50633"/>
          <a:stretch>
            <a:fillRect/>
          </a:stretch>
        </p:blipFill>
        <p:spPr>
          <a:xfrm>
            <a:off x="7066184" y="1930968"/>
            <a:ext cx="773224" cy="764347"/>
          </a:xfrm>
          <a:prstGeom prst="rect">
            <a:avLst/>
          </a:prstGeom>
        </p:spPr>
      </p:pic>
      <p:sp>
        <p:nvSpPr>
          <p:cNvPr id="18" name="TextBox 17">
            <a:extLst>
              <a:ext uri="{FF2B5EF4-FFF2-40B4-BE49-F238E27FC236}">
                <a16:creationId xmlns:a16="http://schemas.microsoft.com/office/drawing/2014/main" id="{B29AB36D-0FDA-2B68-55BF-FA11B94079CB}"/>
              </a:ext>
            </a:extLst>
          </p:cNvPr>
          <p:cNvSpPr txBox="1"/>
          <p:nvPr/>
        </p:nvSpPr>
        <p:spPr>
          <a:xfrm>
            <a:off x="8380271" y="1895115"/>
            <a:ext cx="3410188"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latin typeface="Arial"/>
                <a:cs typeface="Arial"/>
              </a:rPr>
              <a:t>How do elections work?</a:t>
            </a:r>
            <a:endParaRPr lang="en-US" dirty="0">
              <a:latin typeface="Aptos"/>
              <a:cs typeface="Arial"/>
            </a:endParaRPr>
          </a:p>
          <a:p>
            <a:endParaRPr lang="en-GB" sz="1400" b="1">
              <a:latin typeface="Arial"/>
              <a:cs typeface="Arial"/>
            </a:endParaRPr>
          </a:p>
          <a:p>
            <a:endParaRPr lang="en-GB" sz="1200" b="1" dirty="0">
              <a:latin typeface="Arial"/>
              <a:cs typeface="Arial"/>
            </a:endParaRPr>
          </a:p>
          <a:p>
            <a:r>
              <a:rPr lang="en-GB" sz="1200" b="1" dirty="0">
                <a:latin typeface="Arial"/>
                <a:cs typeface="Arial"/>
              </a:rPr>
              <a:t>Slide 17</a:t>
            </a:r>
            <a:endParaRPr lang="en-US" sz="1200" dirty="0">
              <a:latin typeface="Arial"/>
              <a:cs typeface="Arial"/>
            </a:endParaRPr>
          </a:p>
          <a:p>
            <a:r>
              <a:rPr lang="en-GB" sz="1200" dirty="0">
                <a:latin typeface="Arial"/>
                <a:cs typeface="Arial"/>
              </a:rPr>
              <a:t>Explain that the Go Givers' vote is a </a:t>
            </a:r>
          </a:p>
          <a:p>
            <a:r>
              <a:rPr lang="en-GB" sz="1200" dirty="0">
                <a:latin typeface="Arial"/>
                <a:cs typeface="Arial"/>
              </a:rPr>
              <a:t>small version of our General Election – the big vote we use to choose our country's leaders. Follow the slide to introduce related vocabulary.</a:t>
            </a:r>
          </a:p>
          <a:p>
            <a:endParaRPr lang="en-GB" sz="1200">
              <a:latin typeface="Arial"/>
              <a:cs typeface="Arial"/>
            </a:endParaRPr>
          </a:p>
          <a:p>
            <a:r>
              <a:rPr lang="en-GB" sz="1200" b="1" dirty="0">
                <a:latin typeface="Arial"/>
                <a:cs typeface="Arial"/>
              </a:rPr>
              <a:t>Slide 18</a:t>
            </a:r>
          </a:p>
          <a:p>
            <a:r>
              <a:rPr lang="en-GB" sz="1200" dirty="0">
                <a:latin typeface="Arial"/>
                <a:cs typeface="Arial"/>
              </a:rPr>
              <a:t>Relate Alba's experience of the election back to the school council voting in Activity 2. </a:t>
            </a:r>
          </a:p>
          <a:p>
            <a:endParaRPr lang="en-GB" sz="1200" b="1">
              <a:latin typeface="Arial"/>
              <a:cs typeface="Arial"/>
            </a:endParaRPr>
          </a:p>
          <a:p>
            <a:r>
              <a:rPr lang="en-GB" sz="1200" b="1" dirty="0">
                <a:latin typeface="Arial"/>
                <a:cs typeface="Arial"/>
              </a:rPr>
              <a:t>Slides 19 – 21</a:t>
            </a:r>
          </a:p>
          <a:p>
            <a:r>
              <a:rPr lang="en-GB" sz="1200" dirty="0">
                <a:latin typeface="Arial"/>
                <a:cs typeface="Arial"/>
              </a:rPr>
              <a:t>Discuss what the candidates' priorities are. First, support the children to focus on noticing the differences rather than judging them. Then, use the prompts on Slide 21 to help the children relate the candidates' priorities to their own.</a:t>
            </a:r>
          </a:p>
          <a:p>
            <a:endParaRPr lang="en-GB" sz="1200">
              <a:latin typeface="Arial"/>
              <a:cs typeface="Arial"/>
            </a:endParaRPr>
          </a:p>
          <a:p>
            <a:r>
              <a:rPr lang="en-GB" sz="1200" b="1" dirty="0">
                <a:latin typeface="Arial"/>
                <a:cs typeface="Arial"/>
              </a:rPr>
              <a:t>Slides 22 – 24</a:t>
            </a:r>
          </a:p>
          <a:p>
            <a:r>
              <a:rPr lang="en-GB" sz="1200" dirty="0">
                <a:latin typeface="Arial"/>
                <a:cs typeface="Arial"/>
              </a:rPr>
              <a:t>Follow the prompts to finish the lesson by completing the challenge and consolidating the children's learning. Reflect as a class on your experience using the link on Slide 24.</a:t>
            </a:r>
          </a:p>
        </p:txBody>
      </p:sp>
      <p:sp>
        <p:nvSpPr>
          <p:cNvPr id="55" name="Rectangle 54">
            <a:extLst>
              <a:ext uri="{FF2B5EF4-FFF2-40B4-BE49-F238E27FC236}">
                <a16:creationId xmlns:a16="http://schemas.microsoft.com/office/drawing/2014/main" id="{4F33096C-E09D-EB66-EDD0-A9A92546B314}"/>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7F0F28F3-9AE7-B8CA-A659-4895CA9DC575}"/>
              </a:ext>
            </a:extLst>
          </p:cNvPr>
          <p:cNvSpPr/>
          <p:nvPr/>
        </p:nvSpPr>
        <p:spPr>
          <a:xfrm>
            <a:off x="8584732" y="1312040"/>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Activity 3</a:t>
            </a:r>
            <a:endParaRPr lang="en-US">
              <a:solidFill>
                <a:schemeClr val="tx1"/>
              </a:solidFill>
            </a:endParaRPr>
          </a:p>
        </p:txBody>
      </p:sp>
      <p:sp>
        <p:nvSpPr>
          <p:cNvPr id="49" name="Rectangle 48">
            <a:extLst>
              <a:ext uri="{FF2B5EF4-FFF2-40B4-BE49-F238E27FC236}">
                <a16:creationId xmlns:a16="http://schemas.microsoft.com/office/drawing/2014/main" id="{EF15608A-0491-D65A-9AFC-EC67F054F98E}"/>
              </a:ext>
            </a:extLst>
          </p:cNvPr>
          <p:cNvSpPr/>
          <p:nvPr/>
        </p:nvSpPr>
        <p:spPr>
          <a:xfrm>
            <a:off x="4277410"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9F46B2B0-AF57-3537-CA47-96A8E374581E}"/>
              </a:ext>
            </a:extLst>
          </p:cNvPr>
          <p:cNvSpPr/>
          <p:nvPr/>
        </p:nvSpPr>
        <p:spPr>
          <a:xfrm>
            <a:off x="4575104" y="1312040"/>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Activity 2</a:t>
            </a:r>
            <a:endParaRPr lang="en-US">
              <a:solidFill>
                <a:schemeClr val="tx1"/>
              </a:solidFill>
            </a:endParaRPr>
          </a:p>
        </p:txBody>
      </p:sp>
      <p:sp>
        <p:nvSpPr>
          <p:cNvPr id="53" name="TextBox 52">
            <a:extLst>
              <a:ext uri="{FF2B5EF4-FFF2-40B4-BE49-F238E27FC236}">
                <a16:creationId xmlns:a16="http://schemas.microsoft.com/office/drawing/2014/main" id="{5C2D9BF5-8883-4715-3918-AD91715E35E9}"/>
              </a:ext>
            </a:extLst>
          </p:cNvPr>
          <p:cNvSpPr txBox="1"/>
          <p:nvPr/>
        </p:nvSpPr>
        <p:spPr>
          <a:xfrm>
            <a:off x="4287626" y="1917755"/>
            <a:ext cx="3592817"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latin typeface="Arial"/>
                <a:cs typeface="Arial"/>
              </a:rPr>
              <a:t>Who should represent us?</a:t>
            </a:r>
            <a:endParaRPr lang="en-US" dirty="0"/>
          </a:p>
          <a:p>
            <a:endParaRPr lang="en-GB" sz="1200">
              <a:latin typeface="Arial"/>
              <a:ea typeface="+mn-lt"/>
              <a:cs typeface="Arial"/>
            </a:endParaRPr>
          </a:p>
          <a:p>
            <a:endParaRPr lang="en-GB" sz="1200" b="1" dirty="0">
              <a:latin typeface="Arial"/>
              <a:cs typeface="Arial"/>
            </a:endParaRPr>
          </a:p>
          <a:p>
            <a:r>
              <a:rPr lang="en-GB" sz="1200" b="1" dirty="0">
                <a:latin typeface="Arial"/>
                <a:cs typeface="Arial"/>
              </a:rPr>
              <a:t>Slide 14</a:t>
            </a:r>
            <a:endParaRPr lang="en-GB" dirty="0"/>
          </a:p>
          <a:p>
            <a:r>
              <a:rPr lang="en-GB" sz="1200" dirty="0">
                <a:latin typeface="Arial"/>
                <a:cs typeface="Arial"/>
              </a:rPr>
              <a:t>Use this slide only if your school does not</a:t>
            </a:r>
          </a:p>
          <a:p>
            <a:r>
              <a:rPr lang="en-GB" sz="1200" dirty="0">
                <a:latin typeface="Arial"/>
                <a:cs typeface="Arial"/>
              </a:rPr>
              <a:t>operate a school council, or similar body.</a:t>
            </a:r>
            <a:endParaRPr lang="en-GB" dirty="0">
              <a:latin typeface="Aptos" panose="020B0004020202020204"/>
              <a:cs typeface="Arial"/>
            </a:endParaRPr>
          </a:p>
          <a:p>
            <a:endParaRPr lang="en-GB" sz="1200" b="1">
              <a:latin typeface="Arial"/>
              <a:cs typeface="Arial"/>
            </a:endParaRPr>
          </a:p>
          <a:p>
            <a:r>
              <a:rPr lang="en-GB" sz="1200" b="1" dirty="0">
                <a:latin typeface="Arial"/>
                <a:cs typeface="Arial"/>
              </a:rPr>
              <a:t>Slides 15 - 16</a:t>
            </a:r>
          </a:p>
          <a:p>
            <a:r>
              <a:rPr lang="en-GB" sz="1200" dirty="0">
                <a:latin typeface="Arial"/>
                <a:cs typeface="Arial"/>
              </a:rPr>
              <a:t>Follow the Go Givers as they decide how to cast their vote for the school council.</a:t>
            </a:r>
          </a:p>
          <a:p>
            <a:endParaRPr lang="en-GB" sz="1200">
              <a:latin typeface="Arial"/>
              <a:cs typeface="Arial"/>
            </a:endParaRPr>
          </a:p>
          <a:p>
            <a:r>
              <a:rPr lang="en-GB" sz="1200" dirty="0">
                <a:latin typeface="Arial"/>
                <a:cs typeface="Arial"/>
              </a:rPr>
              <a:t>Use the slides to help children think about the kinds of information voting might be based on and what considerations might be helpful. </a:t>
            </a:r>
            <a:endParaRPr lang="en-GB" dirty="0"/>
          </a:p>
          <a:p>
            <a:endParaRPr lang="en-GB" sz="1200">
              <a:latin typeface="Arial"/>
              <a:cs typeface="Arial"/>
            </a:endParaRPr>
          </a:p>
          <a:p>
            <a:r>
              <a:rPr lang="en-GB" sz="1200" dirty="0">
                <a:latin typeface="Arial"/>
                <a:cs typeface="Arial"/>
              </a:rPr>
              <a:t>Consolidate the children's thoughts using the writing prompt on Slide 16.</a:t>
            </a:r>
          </a:p>
          <a:p>
            <a:endParaRPr lang="en-GB" sz="1200">
              <a:solidFill>
                <a:srgbClr val="FF0000"/>
              </a:solidFill>
              <a:latin typeface="Arial"/>
              <a:cs typeface="Arial"/>
            </a:endParaRPr>
          </a:p>
          <a:p>
            <a:endParaRPr lang="en-GB" sz="1200">
              <a:solidFill>
                <a:srgbClr val="FF0000"/>
              </a:solidFill>
              <a:latin typeface="Arial"/>
              <a:cs typeface="Arial"/>
            </a:endParaRPr>
          </a:p>
        </p:txBody>
      </p:sp>
      <p:sp>
        <p:nvSpPr>
          <p:cNvPr id="42" name="TextBox 41">
            <a:extLst>
              <a:ext uri="{FF2B5EF4-FFF2-40B4-BE49-F238E27FC236}">
                <a16:creationId xmlns:a16="http://schemas.microsoft.com/office/drawing/2014/main" id="{61DF9776-7DEF-EE6A-A7FC-CCDC817BA77D}"/>
              </a:ext>
            </a:extLst>
          </p:cNvPr>
          <p:cNvSpPr txBox="1"/>
          <p:nvPr/>
        </p:nvSpPr>
        <p:spPr>
          <a:xfrm>
            <a:off x="331978" y="1934214"/>
            <a:ext cx="3366335"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What is a vote?</a:t>
            </a:r>
            <a:endParaRPr lang="en-US" sz="1400">
              <a:latin typeface="Arial"/>
              <a:cs typeface="Arial"/>
            </a:endParaRPr>
          </a:p>
          <a:p>
            <a:endParaRPr lang="en-GB" sz="1200">
              <a:latin typeface="Arial"/>
              <a:cs typeface="Arial"/>
            </a:endParaRPr>
          </a:p>
          <a:p>
            <a:endParaRPr lang="en-GB" sz="1200" b="1">
              <a:latin typeface="Arial"/>
              <a:cs typeface="Arial"/>
            </a:endParaRPr>
          </a:p>
          <a:p>
            <a:r>
              <a:rPr lang="en-GB" sz="1200" b="1">
                <a:latin typeface="Arial"/>
                <a:cs typeface="Arial"/>
              </a:rPr>
              <a:t>Slide 6, 7</a:t>
            </a:r>
            <a:endParaRPr lang="en-GB" sz="1200">
              <a:latin typeface="Arial"/>
              <a:cs typeface="Arial"/>
            </a:endParaRPr>
          </a:p>
          <a:p>
            <a:r>
              <a:rPr lang="en-GB" sz="1200">
                <a:latin typeface="Arial"/>
                <a:cs typeface="Arial"/>
              </a:rPr>
              <a:t>Introduce the lesson using the starter prompts on the 'Making a choice' slide.</a:t>
            </a:r>
            <a:endParaRPr lang="en-US" sz="1200">
              <a:latin typeface="Arial"/>
              <a:cs typeface="Arial"/>
            </a:endParaRPr>
          </a:p>
          <a:p>
            <a:endParaRPr lang="en-GB" sz="1200">
              <a:latin typeface="Arial"/>
              <a:cs typeface="Arial"/>
            </a:endParaRPr>
          </a:p>
          <a:p>
            <a:r>
              <a:rPr lang="en-GB" sz="1200" b="1">
                <a:latin typeface="Arial"/>
                <a:cs typeface="Arial"/>
              </a:rPr>
              <a:t>Slide 8</a:t>
            </a:r>
            <a:endParaRPr lang="en-US" sz="1200">
              <a:latin typeface="Arial"/>
              <a:cs typeface="Arial"/>
            </a:endParaRPr>
          </a:p>
          <a:p>
            <a:r>
              <a:rPr lang="en-GB" sz="1200">
                <a:latin typeface="Arial"/>
                <a:cs typeface="Arial"/>
              </a:rPr>
              <a:t>Introduce the learning objectives of the session.</a:t>
            </a:r>
            <a:endParaRPr lang="en-US" sz="1200">
              <a:latin typeface="Arial"/>
              <a:cs typeface="Arial"/>
            </a:endParaRPr>
          </a:p>
          <a:p>
            <a:endParaRPr lang="en-GB" sz="1200">
              <a:latin typeface="Arial"/>
              <a:cs typeface="Arial"/>
            </a:endParaRPr>
          </a:p>
          <a:p>
            <a:r>
              <a:rPr lang="en-GB" sz="1200" b="1">
                <a:latin typeface="Arial"/>
                <a:cs typeface="Arial"/>
              </a:rPr>
              <a:t>Slides 9-13</a:t>
            </a:r>
            <a:endParaRPr lang="en-GB" sz="1200">
              <a:latin typeface="Arial"/>
              <a:cs typeface="Arial"/>
            </a:endParaRPr>
          </a:p>
          <a:p>
            <a:r>
              <a:rPr lang="en-GB" sz="1200">
                <a:latin typeface="Arial"/>
                <a:cs typeface="Arial"/>
              </a:rPr>
              <a:t>Invite pupil feedback on what a vote is. Introduce and explain the definition using the prompts on the slide and in the teacher notes below each slide. </a:t>
            </a:r>
          </a:p>
          <a:p>
            <a:endParaRPr lang="en-GB" sz="1200">
              <a:latin typeface="Arial"/>
              <a:cs typeface="Arial"/>
            </a:endParaRPr>
          </a:p>
          <a:p>
            <a:r>
              <a:rPr lang="en-GB" sz="1200">
                <a:latin typeface="Arial"/>
                <a:cs typeface="Arial"/>
              </a:rPr>
              <a:t>Follow the Go Givers as they vote on a decision and use the talking prompts to invite  pupil feedback on the outcome.</a:t>
            </a:r>
            <a:endParaRPr lang="en-GB" sz="1200">
              <a:latin typeface="Aptos" panose="020B0004020202020204"/>
              <a:cs typeface="Arial"/>
            </a:endParaRPr>
          </a:p>
          <a:p>
            <a:endParaRPr lang="en-GB" sz="1200">
              <a:latin typeface="Arial"/>
              <a:cs typeface="Arial"/>
            </a:endParaRPr>
          </a:p>
          <a:p>
            <a:r>
              <a:rPr lang="en-GB" sz="1200">
                <a:latin typeface="Arial"/>
                <a:cs typeface="Arial"/>
              </a:rPr>
              <a:t>Encourage the children to contribute their ideas about whether the process was fair, using the prompts and notes on the slide.</a:t>
            </a:r>
            <a:endParaRPr lang="en-GB" sz="1200"/>
          </a:p>
          <a:p>
            <a:endParaRPr lang="en-GB" sz="1200">
              <a:solidFill>
                <a:srgbClr val="FF0000"/>
              </a:solidFill>
              <a:latin typeface="Arial"/>
              <a:cs typeface="Arial"/>
            </a:endParaRPr>
          </a:p>
        </p:txBody>
      </p:sp>
      <p:sp>
        <p:nvSpPr>
          <p:cNvPr id="44" name="Rectangle 43">
            <a:extLst>
              <a:ext uri="{FF2B5EF4-FFF2-40B4-BE49-F238E27FC236}">
                <a16:creationId xmlns:a16="http://schemas.microsoft.com/office/drawing/2014/main" id="{9B3FAED9-676D-0BE5-A1FC-A35CB5E282D1}"/>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50026A3-86DD-53DD-750C-3E8A05A9044C}"/>
              </a:ext>
            </a:extLst>
          </p:cNvPr>
          <p:cNvSpPr/>
          <p:nvPr/>
        </p:nvSpPr>
        <p:spPr>
          <a:xfrm>
            <a:off x="551862" y="1311371"/>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Activity 1</a:t>
            </a:r>
            <a:endParaRPr lang="en-US"/>
          </a:p>
        </p:txBody>
      </p:sp>
      <p:pic>
        <p:nvPicPr>
          <p:cNvPr id="20" name="Picture 19" descr="A close up of a red square&#10;&#10;AI-generated content may be incorrect.">
            <a:extLst>
              <a:ext uri="{FF2B5EF4-FFF2-40B4-BE49-F238E27FC236}">
                <a16:creationId xmlns:a16="http://schemas.microsoft.com/office/drawing/2014/main" id="{5E5D6162-68EF-1D8D-6CCA-E29FF309D407}"/>
              </a:ext>
            </a:extLst>
          </p:cNvPr>
          <p:cNvPicPr>
            <a:picLocks noChangeAspect="1"/>
          </p:cNvPicPr>
          <p:nvPr/>
        </p:nvPicPr>
        <p:blipFill>
          <a:blip r:embed="rId4"/>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8B279C3A-EDEC-A656-AF6F-CD02EA243D8E}"/>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Lesson Overview</a:t>
            </a:r>
            <a:endParaRPr lang="en-GB"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8A0A6798-B0BA-93A4-3439-BFCC5B568A7E}"/>
              </a:ext>
            </a:extLst>
          </p:cNvPr>
          <p:cNvPicPr>
            <a:picLocks noChangeAspect="1"/>
          </p:cNvPicPr>
          <p:nvPr/>
        </p:nvPicPr>
        <p:blipFill>
          <a:blip r:embed="rId5"/>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93BF1804-F5D6-5C36-6041-C904E8221F08}"/>
              </a:ext>
            </a:extLst>
          </p:cNvPr>
          <p:cNvPicPr>
            <a:picLocks noChangeAspect="1"/>
          </p:cNvPicPr>
          <p:nvPr/>
        </p:nvPicPr>
        <p:blipFill>
          <a:blip r:embed="rId6"/>
          <a:srcRect l="24199" t="667" r="54448" b="52667"/>
          <a:stretch>
            <a:fillRect/>
          </a:stretch>
        </p:blipFill>
        <p:spPr>
          <a:xfrm>
            <a:off x="241431" y="47072"/>
            <a:ext cx="762602" cy="992647"/>
          </a:xfrm>
          <a:prstGeom prst="rect">
            <a:avLst/>
          </a:prstGeom>
        </p:spPr>
      </p:pic>
      <p:sp>
        <p:nvSpPr>
          <p:cNvPr id="73" name="Arrow: Chevron 72">
            <a:extLst>
              <a:ext uri="{FF2B5EF4-FFF2-40B4-BE49-F238E27FC236}">
                <a16:creationId xmlns:a16="http://schemas.microsoft.com/office/drawing/2014/main" id="{D666050A-DEC1-2E1E-07EC-94DB7192A22C}"/>
              </a:ext>
            </a:extLst>
          </p:cNvPr>
          <p:cNvSpPr/>
          <p:nvPr/>
        </p:nvSpPr>
        <p:spPr>
          <a:xfrm>
            <a:off x="3718978" y="3696579"/>
            <a:ext cx="582981" cy="783167"/>
          </a:xfrm>
          <a:prstGeom prst="chevron">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hevron 12">
            <a:extLst>
              <a:ext uri="{FF2B5EF4-FFF2-40B4-BE49-F238E27FC236}">
                <a16:creationId xmlns:a16="http://schemas.microsoft.com/office/drawing/2014/main" id="{08A0B713-6452-E0BD-CC9B-ADC5871CC184}"/>
              </a:ext>
            </a:extLst>
          </p:cNvPr>
          <p:cNvSpPr/>
          <p:nvPr/>
        </p:nvSpPr>
        <p:spPr>
          <a:xfrm>
            <a:off x="7796522" y="3696577"/>
            <a:ext cx="582981" cy="783167"/>
          </a:xfrm>
          <a:prstGeom prst="chevron">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 name="Content Placeholder 5" descr="A set of black arrows with numbers&#10;&#10;AI-generated content may be incorrect.">
            <a:extLst>
              <a:ext uri="{FF2B5EF4-FFF2-40B4-BE49-F238E27FC236}">
                <a16:creationId xmlns:a16="http://schemas.microsoft.com/office/drawing/2014/main" id="{9D3E0D89-D846-92E7-AE76-D7DFA65F6383}"/>
              </a:ext>
            </a:extLst>
          </p:cNvPr>
          <p:cNvPicPr>
            <a:picLocks noChangeAspect="1"/>
          </p:cNvPicPr>
          <p:nvPr/>
        </p:nvPicPr>
        <p:blipFill>
          <a:blip r:embed="rId3"/>
          <a:srcRect l="49620" t="2293" r="25063" b="52293"/>
          <a:stretch>
            <a:fillRect/>
          </a:stretch>
        </p:blipFill>
        <p:spPr>
          <a:xfrm>
            <a:off x="2924210" y="1884786"/>
            <a:ext cx="769594" cy="761714"/>
          </a:xfrm>
          <a:prstGeom prst="rect">
            <a:avLst/>
          </a:prstGeom>
        </p:spPr>
      </p:pic>
      <p:pic>
        <p:nvPicPr>
          <p:cNvPr id="3" name="Content Placeholder 5" descr="A set of black arrows with numbers&#10;&#10;AI-generated content may be incorrect.">
            <a:extLst>
              <a:ext uri="{FF2B5EF4-FFF2-40B4-BE49-F238E27FC236}">
                <a16:creationId xmlns:a16="http://schemas.microsoft.com/office/drawing/2014/main" id="{8F091A7A-D431-9B54-B467-F4B97BD3E585}"/>
              </a:ext>
            </a:extLst>
          </p:cNvPr>
          <p:cNvPicPr>
            <a:picLocks noChangeAspect="1"/>
          </p:cNvPicPr>
          <p:nvPr/>
        </p:nvPicPr>
        <p:blipFill>
          <a:blip r:embed="rId3"/>
          <a:srcRect l="-253" t="50917" r="74937" b="3670"/>
          <a:stretch>
            <a:fillRect/>
          </a:stretch>
        </p:blipFill>
        <p:spPr>
          <a:xfrm>
            <a:off x="11036816" y="1884786"/>
            <a:ext cx="769578" cy="761695"/>
          </a:xfrm>
          <a:prstGeom prst="rect">
            <a:avLst/>
          </a:prstGeom>
        </p:spPr>
      </p:pic>
    </p:spTree>
    <p:extLst>
      <p:ext uri="{BB962C8B-B14F-4D97-AF65-F5344CB8AC3E}">
        <p14:creationId xmlns:p14="http://schemas.microsoft.com/office/powerpoint/2010/main" val="256690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58D4-1D06-E413-83E7-9F9BE11FF20D}"/>
            </a:ext>
          </a:extLst>
        </p:cNvPr>
        <p:cNvGrpSpPr/>
        <p:nvPr/>
      </p:nvGrpSpPr>
      <p:grpSpPr>
        <a:xfrm>
          <a:off x="0" y="0"/>
          <a:ext cx="0" cy="0"/>
          <a:chOff x="0" y="0"/>
          <a:chExt cx="0" cy="0"/>
        </a:xfrm>
      </p:grpSpPr>
      <p:sp>
        <p:nvSpPr>
          <p:cNvPr id="44" name="TextBox 43">
            <a:extLst>
              <a:ext uri="{FF2B5EF4-FFF2-40B4-BE49-F238E27FC236}">
                <a16:creationId xmlns:a16="http://schemas.microsoft.com/office/drawing/2014/main" id="{C60D527C-54BB-3D13-4927-D02B1C75D5D8}"/>
              </a:ext>
            </a:extLst>
          </p:cNvPr>
          <p:cNvSpPr txBox="1"/>
          <p:nvPr/>
        </p:nvSpPr>
        <p:spPr>
          <a:xfrm>
            <a:off x="4292039" y="1870526"/>
            <a:ext cx="3599665"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Arial"/>
                <a:cs typeface="Arial"/>
              </a:rPr>
              <a:t>Consider differentiating so EAL and SEND pupils can access the learning and express their ideas.</a:t>
            </a:r>
            <a:endParaRPr lang="en-US" sz="1200">
              <a:latin typeface="Arial"/>
              <a:cs typeface="Arial"/>
            </a:endParaRPr>
          </a:p>
          <a:p>
            <a:endParaRPr lang="en-GB" sz="1200" dirty="0">
              <a:latin typeface="Arial"/>
              <a:cs typeface="Arial"/>
            </a:endParaRPr>
          </a:p>
          <a:p>
            <a:r>
              <a:rPr lang="en-GB" sz="1200" dirty="0">
                <a:latin typeface="Arial"/>
                <a:cs typeface="Arial"/>
              </a:rPr>
              <a:t>Think about your pupils’ experiences and possible preconceptions around government and different political parties. How might these shape their understanding of democracy? </a:t>
            </a:r>
            <a:endParaRPr lang="en-US" sz="1200">
              <a:latin typeface="Arial"/>
              <a:cs typeface="Arial"/>
            </a:endParaRPr>
          </a:p>
          <a:p>
            <a:endParaRPr lang="en-GB" sz="1200" dirty="0">
              <a:latin typeface="Arial"/>
              <a:cs typeface="Arial"/>
            </a:endParaRPr>
          </a:p>
          <a:p>
            <a:r>
              <a:rPr lang="en-GB" sz="1200" dirty="0">
                <a:latin typeface="Arial"/>
                <a:cs typeface="Arial"/>
              </a:rPr>
              <a:t>Identify any topics that may come up that cause you to feel uncomfortable – acknowledge these to yourself and consider how you will equip yourself to handle these.</a:t>
            </a:r>
            <a:endParaRPr lang="en-US" sz="1200">
              <a:latin typeface="Arial"/>
              <a:cs typeface="Arial"/>
            </a:endParaRPr>
          </a:p>
          <a:p>
            <a:endParaRPr lang="en-GB" sz="1200" dirty="0">
              <a:latin typeface="Arial"/>
              <a:cs typeface="Arial"/>
            </a:endParaRPr>
          </a:p>
          <a:p>
            <a:r>
              <a:rPr lang="en-GB" sz="1200" dirty="0">
                <a:latin typeface="Arial"/>
                <a:cs typeface="Arial"/>
              </a:rPr>
              <a:t>Use familiar classroom routines to support discussion, such as your class agreement or strategies like "respectful disagreement", “right to pass” and “respectful listening.” Encourage pupils to share ideas using simple sentence starters, for example:</a:t>
            </a:r>
            <a:endParaRPr lang="en-US" sz="1200">
              <a:latin typeface="Arial"/>
              <a:cs typeface="Arial"/>
            </a:endParaRPr>
          </a:p>
          <a:p>
            <a:endParaRPr lang="en-GB" sz="1100" dirty="0">
              <a:latin typeface="Arial"/>
              <a:cs typeface="Arial"/>
            </a:endParaRPr>
          </a:p>
          <a:p>
            <a:pPr marL="285750" indent="-285750">
              <a:buFont typeface="Arial,Sans-Serif"/>
              <a:buChar char="•"/>
            </a:pPr>
            <a:r>
              <a:rPr lang="en-GB" sz="1100" i="1" dirty="0">
                <a:latin typeface="Arial"/>
                <a:cs typeface="Arial"/>
              </a:rPr>
              <a:t>I think…</a:t>
            </a:r>
            <a:endParaRPr lang="en-GB" sz="1100" dirty="0">
              <a:latin typeface="Arial"/>
              <a:cs typeface="Arial"/>
            </a:endParaRPr>
          </a:p>
          <a:p>
            <a:pPr marL="285750" indent="-285750">
              <a:buFont typeface="Arial,Sans-Serif"/>
              <a:buChar char="•"/>
            </a:pPr>
            <a:r>
              <a:rPr lang="en-GB" sz="1100" i="1" dirty="0">
                <a:latin typeface="Arial"/>
                <a:cs typeface="Arial"/>
              </a:rPr>
              <a:t>I agree because... I don’t agree because…</a:t>
            </a:r>
            <a:endParaRPr lang="en-GB" sz="1100" dirty="0">
              <a:latin typeface="Arial"/>
              <a:cs typeface="Arial"/>
            </a:endParaRPr>
          </a:p>
          <a:p>
            <a:pPr marL="285750" indent="-285750">
              <a:buFont typeface="Arial,Sans-Serif"/>
              <a:buChar char="•"/>
            </a:pPr>
            <a:r>
              <a:rPr lang="en-GB" sz="1100" i="1" dirty="0">
                <a:latin typeface="Arial"/>
                <a:cs typeface="Arial"/>
              </a:rPr>
              <a:t>I like that idea…</a:t>
            </a:r>
            <a:endParaRPr lang="en-GB" sz="1100" dirty="0">
              <a:latin typeface="Arial"/>
              <a:cs typeface="Arial"/>
            </a:endParaRPr>
          </a:p>
          <a:p>
            <a:pPr marL="285750" indent="-285750">
              <a:buFont typeface="Arial,Sans-Serif"/>
              <a:buChar char="•"/>
            </a:pPr>
            <a:r>
              <a:rPr lang="en-GB" sz="1100" i="1" dirty="0">
                <a:latin typeface="Arial"/>
                <a:cs typeface="Arial"/>
              </a:rPr>
              <a:t>My idea is…</a:t>
            </a:r>
            <a:endParaRPr lang="en-GB" sz="1100"/>
          </a:p>
          <a:p>
            <a:endParaRPr lang="en-GB" sz="1200" b="1" dirty="0">
              <a:latin typeface="Arial"/>
              <a:cs typeface="Arial"/>
            </a:endParaRPr>
          </a:p>
        </p:txBody>
      </p:sp>
      <p:sp>
        <p:nvSpPr>
          <p:cNvPr id="28" name="TextBox 27">
            <a:extLst>
              <a:ext uri="{FF2B5EF4-FFF2-40B4-BE49-F238E27FC236}">
                <a16:creationId xmlns:a16="http://schemas.microsoft.com/office/drawing/2014/main" id="{02B875BC-3598-3235-8124-1F4C60D93BE7}"/>
              </a:ext>
            </a:extLst>
          </p:cNvPr>
          <p:cNvSpPr txBox="1"/>
          <p:nvPr/>
        </p:nvSpPr>
        <p:spPr>
          <a:xfrm>
            <a:off x="335490" y="1921614"/>
            <a:ext cx="3444651"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a:cs typeface="Arial"/>
              </a:rPr>
              <a:t>This resource is designed to create a space where pupils can practice respectful discussion and begin to see the importance of democracy to their everyday lives.</a:t>
            </a:r>
            <a:endParaRPr lang="en-US" sz="1200">
              <a:latin typeface="Arial"/>
              <a:cs typeface="Arial"/>
            </a:endParaRPr>
          </a:p>
          <a:p>
            <a:endParaRPr lang="en-GB" sz="1200">
              <a:latin typeface="Arial"/>
              <a:cs typeface="Arial"/>
            </a:endParaRPr>
          </a:p>
          <a:p>
            <a:r>
              <a:rPr lang="en-GB" sz="1200">
                <a:latin typeface="Arial"/>
                <a:cs typeface="Arial"/>
              </a:rPr>
              <a:t>To ensure this topic feels relevant to your pupils, consider:</a:t>
            </a:r>
            <a:endParaRPr lang="en-US" sz="1200">
              <a:latin typeface="Arial"/>
              <a:cs typeface="Arial"/>
            </a:endParaRPr>
          </a:p>
          <a:p>
            <a:endParaRPr lang="en-GB" sz="1200">
              <a:latin typeface="Arial"/>
              <a:cs typeface="Arial"/>
            </a:endParaRPr>
          </a:p>
          <a:p>
            <a:pPr marL="285750" indent="-285750">
              <a:buFont typeface="Arial,Sans-Serif"/>
              <a:buChar char="•"/>
            </a:pPr>
            <a:r>
              <a:rPr lang="en-GB" sz="1200">
                <a:latin typeface="Arial"/>
                <a:cs typeface="Arial"/>
              </a:rPr>
              <a:t>Swapping in any Go Givers characters you think will feel particularly relatable for your class – all names and characters are included on Slide 9 to help you.</a:t>
            </a:r>
          </a:p>
          <a:p>
            <a:pPr marL="285750" indent="-285750">
              <a:buFont typeface="Arial,Sans-Serif"/>
              <a:buChar char="•"/>
            </a:pPr>
            <a:endParaRPr lang="en-GB" sz="1200">
              <a:latin typeface="Arial"/>
              <a:cs typeface="Arial"/>
            </a:endParaRPr>
          </a:p>
          <a:p>
            <a:pPr marL="285750" indent="-285750">
              <a:buFont typeface="Arial,Sans-Serif"/>
              <a:buChar char="•"/>
            </a:pPr>
            <a:r>
              <a:rPr lang="en-GB" sz="1200">
                <a:latin typeface="Arial"/>
                <a:cs typeface="Arial"/>
              </a:rPr>
              <a:t>Activity 2 uses the concept of voting for a school council. If your school uses a different term such as Pupil Parliament or Pupil Leaders, consider changing the wording to match. If your school does not operate a school council, use Slide 14 to introduce the concept. </a:t>
            </a:r>
          </a:p>
          <a:p>
            <a:pPr marL="285750" indent="-285750">
              <a:buFont typeface="Arial,Sans-Serif"/>
              <a:buChar char="•"/>
            </a:pPr>
            <a:endParaRPr lang="en-GB" sz="1200">
              <a:latin typeface="Arial"/>
              <a:cs typeface="Arial"/>
            </a:endParaRPr>
          </a:p>
          <a:p>
            <a:pPr marL="285750" indent="-285750">
              <a:buFont typeface="Arial,Sans-Serif"/>
              <a:buChar char="•"/>
            </a:pPr>
            <a:r>
              <a:rPr lang="en-GB" sz="1200">
                <a:latin typeface="Arial"/>
                <a:ea typeface="+mn-lt"/>
                <a:cs typeface="+mn-lt"/>
                <a:hlinkClick r:id="rId3"/>
              </a:rPr>
              <a:t>Find your MP - MPs and Lords - UK Parliament</a:t>
            </a:r>
            <a:r>
              <a:rPr lang="en-GB" sz="1200">
                <a:latin typeface="Arial"/>
                <a:ea typeface="+mn-lt"/>
                <a:cs typeface="Arial"/>
              </a:rPr>
              <a:t> </a:t>
            </a:r>
            <a:r>
              <a:rPr lang="en-GB" sz="1200">
                <a:latin typeface="Arial"/>
                <a:cs typeface="Arial"/>
              </a:rPr>
              <a:t>- consider using this before or during the lesson, to find out who your local MP is and show the class their picture.</a:t>
            </a:r>
          </a:p>
        </p:txBody>
      </p:sp>
      <p:sp>
        <p:nvSpPr>
          <p:cNvPr id="6" name="Rectangle 5">
            <a:extLst>
              <a:ext uri="{FF2B5EF4-FFF2-40B4-BE49-F238E27FC236}">
                <a16:creationId xmlns:a16="http://schemas.microsoft.com/office/drawing/2014/main" id="{8D982298-93A6-4AC2-580E-565E5307648F}"/>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4635B724-18DC-CEFC-7474-4C0827A877CC}"/>
              </a:ext>
            </a:extLst>
          </p:cNvPr>
          <p:cNvSpPr/>
          <p:nvPr/>
        </p:nvSpPr>
        <p:spPr>
          <a:xfrm>
            <a:off x="8584732"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Poppins SemiBold"/>
              </a:rPr>
              <a:t>Impartiality</a:t>
            </a:r>
            <a:endParaRPr lang="en-GB">
              <a:solidFill>
                <a:schemeClr val="tx1"/>
              </a:solidFill>
              <a:latin typeface="Poppins SemiBold"/>
              <a:cs typeface="Poppins SemiBold"/>
            </a:endParaRPr>
          </a:p>
        </p:txBody>
      </p:sp>
      <p:sp>
        <p:nvSpPr>
          <p:cNvPr id="12" name="Rectangle 11">
            <a:extLst>
              <a:ext uri="{FF2B5EF4-FFF2-40B4-BE49-F238E27FC236}">
                <a16:creationId xmlns:a16="http://schemas.microsoft.com/office/drawing/2014/main" id="{9C37D9E3-E170-8884-0041-608EB8611DB8}"/>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9431DF5-0546-2A80-9C53-2EE2EC168848}"/>
              </a:ext>
            </a:extLst>
          </p:cNvPr>
          <p:cNvSpPr/>
          <p:nvPr/>
        </p:nvSpPr>
        <p:spPr>
          <a:xfrm>
            <a:off x="4597191"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Poppins SemiBold"/>
              </a:rPr>
              <a:t>Preparation</a:t>
            </a:r>
            <a:endParaRPr lang="en-GB">
              <a:solidFill>
                <a:schemeClr val="tx1"/>
              </a:solidFill>
              <a:latin typeface="Poppins SemiBold"/>
              <a:cs typeface="Poppins SemiBold"/>
            </a:endParaRPr>
          </a:p>
        </p:txBody>
      </p:sp>
      <p:sp>
        <p:nvSpPr>
          <p:cNvPr id="21" name="Rectangle 20">
            <a:extLst>
              <a:ext uri="{FF2B5EF4-FFF2-40B4-BE49-F238E27FC236}">
                <a16:creationId xmlns:a16="http://schemas.microsoft.com/office/drawing/2014/main" id="{3A735448-BAC4-DABE-D050-9C9A9E7A0891}"/>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E025F14-8BC4-6893-1DBD-C118AA587DA0}"/>
              </a:ext>
            </a:extLst>
          </p:cNvPr>
          <p:cNvSpPr/>
          <p:nvPr/>
        </p:nvSpPr>
        <p:spPr>
          <a:xfrm>
            <a:off x="551862" y="1311371"/>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Local Relevance</a:t>
            </a:r>
          </a:p>
        </p:txBody>
      </p:sp>
      <p:pic>
        <p:nvPicPr>
          <p:cNvPr id="20" name="Picture 19" descr="A close up of a red square&#10;&#10;AI-generated content may be incorrect.">
            <a:extLst>
              <a:ext uri="{FF2B5EF4-FFF2-40B4-BE49-F238E27FC236}">
                <a16:creationId xmlns:a16="http://schemas.microsoft.com/office/drawing/2014/main" id="{B4A800AE-9DD7-75C4-6CC4-B0C4254B272F}"/>
              </a:ext>
            </a:extLst>
          </p:cNvPr>
          <p:cNvPicPr>
            <a:picLocks noChangeAspect="1"/>
          </p:cNvPicPr>
          <p:nvPr/>
        </p:nvPicPr>
        <p:blipFill>
          <a:blip r:embed="rId4"/>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66D6B214-0226-6070-95EE-BD8AE51A6C8A}"/>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Top Tips</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34E9FB47-A2B1-1DBA-3660-97B50601AD21}"/>
              </a:ext>
            </a:extLst>
          </p:cNvPr>
          <p:cNvPicPr>
            <a:picLocks noChangeAspect="1"/>
          </p:cNvPicPr>
          <p:nvPr/>
        </p:nvPicPr>
        <p:blipFill>
          <a:blip r:embed="rId5"/>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E15DB2D0-48C4-B51B-17E9-E44CEFF84AA7}"/>
              </a:ext>
            </a:extLst>
          </p:cNvPr>
          <p:cNvPicPr>
            <a:picLocks noChangeAspect="1"/>
          </p:cNvPicPr>
          <p:nvPr/>
        </p:nvPicPr>
        <p:blipFill>
          <a:blip r:embed="rId6"/>
          <a:srcRect l="24199" t="667" r="54448" b="52667"/>
          <a:stretch>
            <a:fillRect/>
          </a:stretch>
        </p:blipFill>
        <p:spPr>
          <a:xfrm>
            <a:off x="241431" y="47072"/>
            <a:ext cx="762602" cy="992647"/>
          </a:xfrm>
          <a:prstGeom prst="rect">
            <a:avLst/>
          </a:prstGeom>
        </p:spPr>
      </p:pic>
      <p:sp>
        <p:nvSpPr>
          <p:cNvPr id="34" name="TextBox 33">
            <a:extLst>
              <a:ext uri="{FF2B5EF4-FFF2-40B4-BE49-F238E27FC236}">
                <a16:creationId xmlns:a16="http://schemas.microsoft.com/office/drawing/2014/main" id="{7DA97413-5BA0-2B73-758C-07904A1B438D}"/>
              </a:ext>
            </a:extLst>
          </p:cNvPr>
          <p:cNvSpPr txBox="1"/>
          <p:nvPr/>
        </p:nvSpPr>
        <p:spPr>
          <a:xfrm>
            <a:off x="8340724" y="1916136"/>
            <a:ext cx="357165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a:cs typeface="Arial"/>
              </a:rPr>
              <a:t>Teaching about democracy can lead to conversations about different political views, various groups and communities and what is the “right” or “wrong” way to run the country. </a:t>
            </a:r>
            <a:endParaRPr lang="en-US" sz="1200">
              <a:latin typeface="Arial"/>
              <a:cs typeface="Arial"/>
            </a:endParaRPr>
          </a:p>
          <a:p>
            <a:endParaRPr lang="en-GB" sz="1200">
              <a:latin typeface="Arial"/>
              <a:cs typeface="Arial"/>
            </a:endParaRPr>
          </a:p>
          <a:p>
            <a:r>
              <a:rPr lang="en-GB" sz="1200">
                <a:latin typeface="Arial"/>
                <a:cs typeface="Arial"/>
              </a:rPr>
              <a:t>At this age, pupils may share strong opinions based on their experiences or things they’ve heard. </a:t>
            </a:r>
            <a:endParaRPr lang="en-US" sz="1200">
              <a:latin typeface="Arial"/>
              <a:cs typeface="Arial"/>
            </a:endParaRPr>
          </a:p>
          <a:p>
            <a:endParaRPr lang="en-GB" sz="1200">
              <a:latin typeface="Arial"/>
              <a:cs typeface="Arial"/>
            </a:endParaRPr>
          </a:p>
          <a:p>
            <a:r>
              <a:rPr lang="en-GB" sz="1200">
                <a:latin typeface="Arial"/>
                <a:cs typeface="Arial"/>
              </a:rPr>
              <a:t>This means that impartiality in the classroom is important - but </a:t>
            </a:r>
            <a:r>
              <a:rPr lang="en-GB" sz="1200" b="1">
                <a:latin typeface="Arial"/>
                <a:cs typeface="Arial"/>
              </a:rPr>
              <a:t>impartiality doesn't mean avoiding certain subjects </a:t>
            </a:r>
            <a:r>
              <a:rPr lang="en-GB" sz="1200">
                <a:latin typeface="Arial"/>
                <a:cs typeface="Arial"/>
              </a:rPr>
              <a:t>– even ones you have strong beliefs about. </a:t>
            </a:r>
            <a:endParaRPr lang="en-US" sz="1200">
              <a:latin typeface="Arial"/>
              <a:cs typeface="Arial"/>
            </a:endParaRPr>
          </a:p>
          <a:p>
            <a:endParaRPr lang="en-GB" sz="1200">
              <a:latin typeface="Arial"/>
              <a:cs typeface="Arial"/>
            </a:endParaRPr>
          </a:p>
          <a:p>
            <a:r>
              <a:rPr lang="en-GB" sz="1200">
                <a:latin typeface="Arial"/>
                <a:cs typeface="Arial"/>
              </a:rPr>
              <a:t>Impartiality </a:t>
            </a:r>
            <a:r>
              <a:rPr lang="en-GB" sz="1200" i="1">
                <a:latin typeface="Arial"/>
                <a:cs typeface="Arial"/>
              </a:rPr>
              <a:t>does </a:t>
            </a:r>
            <a:r>
              <a:rPr lang="en-GB" sz="1200">
                <a:latin typeface="Arial"/>
                <a:cs typeface="Arial"/>
              </a:rPr>
              <a:t>mean:</a:t>
            </a:r>
            <a:endParaRPr lang="en-US" sz="1200">
              <a:latin typeface="Arial"/>
              <a:cs typeface="Arial"/>
            </a:endParaRPr>
          </a:p>
          <a:p>
            <a:endParaRPr lang="en-GB" sz="1200">
              <a:latin typeface="Arial"/>
              <a:cs typeface="Arial"/>
            </a:endParaRPr>
          </a:p>
          <a:p>
            <a:pPr marL="285750" indent="-285750">
              <a:buFont typeface="Arial,Sans-Serif"/>
              <a:buChar char="•"/>
            </a:pPr>
            <a:r>
              <a:rPr lang="en-GB" sz="1200">
                <a:latin typeface="Arial"/>
                <a:cs typeface="Arial"/>
              </a:rPr>
              <a:t>Avoiding promoting partisan political views </a:t>
            </a:r>
          </a:p>
          <a:p>
            <a:pPr marL="285750" indent="-285750">
              <a:buFont typeface="Arial,Sans-Serif"/>
              <a:buChar char="•"/>
            </a:pPr>
            <a:r>
              <a:rPr lang="en-GB" sz="1200">
                <a:latin typeface="Arial"/>
                <a:cs typeface="Arial"/>
              </a:rPr>
              <a:t>Providing a balanced presentation of views  </a:t>
            </a:r>
          </a:p>
          <a:p>
            <a:pPr marL="285750" indent="-285750">
              <a:buFont typeface="Arial,Sans-Serif"/>
              <a:buChar char="•"/>
            </a:pPr>
            <a:r>
              <a:rPr lang="en-GB" sz="1200">
                <a:latin typeface="Arial"/>
                <a:cs typeface="Arial"/>
              </a:rPr>
              <a:t>Challenging extremist or discriminatory views </a:t>
            </a:r>
          </a:p>
          <a:p>
            <a:pPr marL="285750" indent="-285750">
              <a:buFont typeface="Arial,Sans-Serif"/>
              <a:buChar char="•"/>
            </a:pPr>
            <a:r>
              <a:rPr lang="en-GB" sz="1200">
                <a:latin typeface="Arial"/>
                <a:cs typeface="Arial"/>
              </a:rPr>
              <a:t>Addressing misinformation</a:t>
            </a:r>
            <a:endParaRPr lang="en-GB">
              <a:latin typeface="Aptos" panose="020B0004020202020204"/>
              <a:cs typeface="Arial"/>
            </a:endParaRPr>
          </a:p>
          <a:p>
            <a:pPr marL="285750" indent="-285750">
              <a:buFont typeface="Arial,Sans-Serif"/>
              <a:buChar char="•"/>
            </a:pPr>
            <a:r>
              <a:rPr lang="en-GB" sz="1200">
                <a:latin typeface="Arial"/>
                <a:cs typeface="Arial"/>
              </a:rPr>
              <a:t>Supporting students in distinguishing fact from opinion</a:t>
            </a:r>
            <a:endParaRPr lang="en-GB"/>
          </a:p>
        </p:txBody>
      </p:sp>
    </p:spTree>
    <p:extLst>
      <p:ext uri="{BB962C8B-B14F-4D97-AF65-F5344CB8AC3E}">
        <p14:creationId xmlns:p14="http://schemas.microsoft.com/office/powerpoint/2010/main" val="73524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D76D-F313-38C6-A442-05CB32AC18C6}"/>
            </a:ext>
          </a:extLst>
        </p:cNvPr>
        <p:cNvGrpSpPr/>
        <p:nvPr/>
      </p:nvGrpSpPr>
      <p:grpSpPr>
        <a:xfrm>
          <a:off x="0" y="0"/>
          <a:ext cx="0" cy="0"/>
          <a:chOff x="0" y="0"/>
          <a:chExt cx="0" cy="0"/>
        </a:xfrm>
      </p:grpSpPr>
      <p:pic>
        <p:nvPicPr>
          <p:cNvPr id="20" name="Picture 19" descr="A close up of a red square&#10;&#10;AI-generated content may be incorrect.">
            <a:extLst>
              <a:ext uri="{FF2B5EF4-FFF2-40B4-BE49-F238E27FC236}">
                <a16:creationId xmlns:a16="http://schemas.microsoft.com/office/drawing/2014/main" id="{92161D45-9928-A54C-162A-4B1BABD6DEDE}"/>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315D18C3-EA0D-868C-5273-65FF9EE3E6A9}"/>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Democracy 101</a:t>
            </a:r>
          </a:p>
        </p:txBody>
      </p:sp>
      <p:pic>
        <p:nvPicPr>
          <p:cNvPr id="9" name="Picture 8" descr="A colorful star with a black background&#10;&#10;AI-generated content may be incorrect.">
            <a:extLst>
              <a:ext uri="{FF2B5EF4-FFF2-40B4-BE49-F238E27FC236}">
                <a16:creationId xmlns:a16="http://schemas.microsoft.com/office/drawing/2014/main" id="{101BC1B0-A1D0-206D-F743-71EDC2CF08E5}"/>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DE25888D-096C-73FC-A419-9285BCBD2CA2}"/>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3" name="Rectangle 2">
            <a:extLst>
              <a:ext uri="{FF2B5EF4-FFF2-40B4-BE49-F238E27FC236}">
                <a16:creationId xmlns:a16="http://schemas.microsoft.com/office/drawing/2014/main" id="{40AB8205-E869-A24D-BB90-D53F74B29B9E}"/>
              </a:ext>
            </a:extLst>
          </p:cNvPr>
          <p:cNvSpPr/>
          <p:nvPr/>
        </p:nvSpPr>
        <p:spPr>
          <a:xfrm>
            <a:off x="242302" y="1641455"/>
            <a:ext cx="11634577" cy="2248360"/>
          </a:xfrm>
          <a:prstGeom prst="rect">
            <a:avLst/>
          </a:prstGeom>
          <a:no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endParaRPr lang="en-GB" sz="1400">
              <a:latin typeface="Arial"/>
              <a:cs typeface="Arial"/>
            </a:endParaRPr>
          </a:p>
          <a:p>
            <a:r>
              <a:rPr lang="en-GB" sz="1400">
                <a:latin typeface="Arial"/>
                <a:cs typeface="Arial"/>
              </a:rPr>
              <a:t>Democracy is one way of organising a system of government. In a democracy, political power is granted by the people, usually through elections in which citizens choose representatives to make decisions on their behalf.</a:t>
            </a:r>
            <a:endParaRPr lang="en-US" sz="1400">
              <a:latin typeface="Aptos" panose="02110004020202020204"/>
              <a:cs typeface="Arial"/>
            </a:endParaRPr>
          </a:p>
          <a:p>
            <a:endParaRPr lang="en-GB" sz="1400">
              <a:latin typeface="Arial"/>
              <a:cs typeface="Arial"/>
            </a:endParaRPr>
          </a:p>
          <a:p>
            <a:r>
              <a:rPr lang="en-GB" sz="1400">
                <a:latin typeface="Arial"/>
                <a:cs typeface="Arial"/>
              </a:rPr>
              <a:t>In democratic systems, voting gives citizens a role in shaping how the country is governed. </a:t>
            </a:r>
            <a:endParaRPr lang="en-GB" sz="1400">
              <a:latin typeface="Aptos" panose="02110004020202020204"/>
              <a:cs typeface="Arial"/>
            </a:endParaRPr>
          </a:p>
          <a:p>
            <a:endParaRPr lang="en-GB" sz="1400">
              <a:latin typeface="Arial"/>
              <a:cs typeface="Arial"/>
            </a:endParaRPr>
          </a:p>
          <a:p>
            <a:r>
              <a:rPr lang="en-GB" sz="1400">
                <a:latin typeface="Arial"/>
                <a:cs typeface="Arial"/>
              </a:rPr>
              <a:t>Through elections, people can:</a:t>
            </a:r>
            <a:endParaRPr lang="en-GB" sz="1400">
              <a:latin typeface="Aptos" panose="02110004020202020204"/>
              <a:cs typeface="Arial"/>
            </a:endParaRPr>
          </a:p>
          <a:p>
            <a:pPr marL="285750" indent="-285750">
              <a:buFont typeface="Arial"/>
              <a:buChar char="•"/>
            </a:pPr>
            <a:r>
              <a:rPr lang="en-GB" sz="1400">
                <a:latin typeface="Arial"/>
                <a:cs typeface="Arial"/>
              </a:rPr>
              <a:t>help decide who holds political authority;</a:t>
            </a:r>
            <a:endParaRPr lang="en-GB" sz="1400">
              <a:latin typeface="Aptos" panose="02110004020202020204"/>
              <a:cs typeface="Arial"/>
            </a:endParaRPr>
          </a:p>
          <a:p>
            <a:pPr marL="285750" indent="-285750">
              <a:buFont typeface="Arial"/>
              <a:buChar char="•"/>
            </a:pPr>
            <a:r>
              <a:rPr lang="en-GB" sz="1400">
                <a:latin typeface="Arial"/>
                <a:cs typeface="Arial"/>
              </a:rPr>
              <a:t>influence the laws, rules, and policies that affect their lives;</a:t>
            </a:r>
            <a:endParaRPr lang="en-GB" sz="1400">
              <a:latin typeface="Aptos" panose="02110004020202020204"/>
              <a:cs typeface="Arial"/>
            </a:endParaRPr>
          </a:p>
          <a:p>
            <a:pPr marL="285750" indent="-285750">
              <a:buFont typeface="Arial"/>
              <a:buChar char="•"/>
            </a:pPr>
            <a:r>
              <a:rPr lang="en-GB" sz="1400">
                <a:latin typeface="Arial"/>
                <a:cs typeface="Arial"/>
              </a:rPr>
              <a:t>replace leaders or representatives if they feel change is needed.</a:t>
            </a:r>
            <a:endParaRPr lang="en-GB" sz="1400">
              <a:latin typeface="Aptos" panose="02110004020202020204"/>
              <a:cs typeface="Arial"/>
            </a:endParaRPr>
          </a:p>
        </p:txBody>
      </p:sp>
      <p:sp>
        <p:nvSpPr>
          <p:cNvPr id="6" name="Rectangle: Rounded Corners 5">
            <a:extLst>
              <a:ext uri="{FF2B5EF4-FFF2-40B4-BE49-F238E27FC236}">
                <a16:creationId xmlns:a16="http://schemas.microsoft.com/office/drawing/2014/main" id="{2AA10BE8-CD21-F1BF-A097-B8DC5FA0CB76}"/>
              </a:ext>
            </a:extLst>
          </p:cNvPr>
          <p:cNvSpPr/>
          <p:nvPr/>
        </p:nvSpPr>
        <p:spPr>
          <a:xfrm>
            <a:off x="315715" y="1417492"/>
            <a:ext cx="4165766" cy="43659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What is democracy?</a:t>
            </a:r>
            <a:endParaRPr lang="en-US"/>
          </a:p>
        </p:txBody>
      </p:sp>
      <p:sp>
        <p:nvSpPr>
          <p:cNvPr id="2" name="Rectangle 1">
            <a:extLst>
              <a:ext uri="{FF2B5EF4-FFF2-40B4-BE49-F238E27FC236}">
                <a16:creationId xmlns:a16="http://schemas.microsoft.com/office/drawing/2014/main" id="{F235B90B-6A24-1B70-3129-A86DE302FF73}"/>
              </a:ext>
            </a:extLst>
          </p:cNvPr>
          <p:cNvSpPr/>
          <p:nvPr/>
        </p:nvSpPr>
        <p:spPr>
          <a:xfrm>
            <a:off x="239670" y="4256696"/>
            <a:ext cx="11640371" cy="2425535"/>
          </a:xfrm>
          <a:prstGeom prst="rect">
            <a:avLst/>
          </a:prstGeom>
          <a:no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endParaRPr lang="en-GB" sz="1400">
              <a:latin typeface="Arial"/>
              <a:cs typeface="Segoe UI"/>
            </a:endParaRPr>
          </a:p>
          <a:p>
            <a:endParaRPr lang="en-GB" sz="1400">
              <a:latin typeface="Arial"/>
              <a:cs typeface="Segoe UI"/>
            </a:endParaRPr>
          </a:p>
          <a:p>
            <a:r>
              <a:rPr lang="en-GB" sz="1400">
                <a:latin typeface="Arial"/>
                <a:cs typeface="Segoe UI"/>
              </a:rPr>
              <a:t>Elections are a method many democracies use to choose people who will represent the public. During an election, eligible voters select between candidates or parties, and the results determine who will take on political responsibilities. </a:t>
            </a:r>
            <a:r>
              <a:rPr lang="en-GB" sz="1400">
                <a:latin typeface="Arial"/>
                <a:cs typeface="Arial"/>
              </a:rPr>
              <a:t>Different elections in the UK work differently. For more information on how they work, please visit: </a:t>
            </a:r>
            <a:r>
              <a:rPr lang="en-GB" sz="1400">
                <a:latin typeface="Arial"/>
                <a:cs typeface="Arial"/>
                <a:hlinkClick r:id="rId6"/>
              </a:rPr>
              <a:t>How elections work | Electoral Commission</a:t>
            </a:r>
            <a:endParaRPr lang="en-GB" sz="1400">
              <a:latin typeface="Arial"/>
              <a:cs typeface="Arial"/>
            </a:endParaRPr>
          </a:p>
          <a:p>
            <a:endParaRPr lang="en-GB" sz="1400">
              <a:latin typeface="Arial"/>
              <a:cs typeface="Segoe UI"/>
            </a:endParaRPr>
          </a:p>
          <a:p>
            <a:r>
              <a:rPr lang="en-GB" sz="1400">
                <a:latin typeface="Arial"/>
                <a:cs typeface="Segoe UI"/>
              </a:rPr>
              <a:t>For elections to function effectively, they depend on certain principles, such as:</a:t>
            </a:r>
            <a:endParaRPr lang="en-US" sz="1400">
              <a:latin typeface="Arial"/>
              <a:cs typeface="Arial"/>
            </a:endParaRPr>
          </a:p>
          <a:p>
            <a:pPr marL="285750" indent="-285750">
              <a:buFont typeface="Arial"/>
              <a:buChar char="•"/>
            </a:pPr>
            <a:r>
              <a:rPr lang="en-GB" sz="1400">
                <a:latin typeface="Arial"/>
                <a:cs typeface="Segoe UI"/>
              </a:rPr>
              <a:t>people being able to vote freely, without intimidation;</a:t>
            </a:r>
            <a:endParaRPr lang="en-US" sz="1400">
              <a:latin typeface="Arial"/>
              <a:cs typeface="Arial"/>
            </a:endParaRPr>
          </a:p>
          <a:p>
            <a:pPr marL="285750" indent="-285750">
              <a:buFont typeface="Arial"/>
              <a:buChar char="•"/>
            </a:pPr>
            <a:r>
              <a:rPr lang="en-GB" sz="1400">
                <a:latin typeface="Arial"/>
                <a:cs typeface="Segoe UI"/>
              </a:rPr>
              <a:t>votes being counted accurately;</a:t>
            </a:r>
            <a:endParaRPr lang="en-US" sz="1400">
              <a:latin typeface="Arial"/>
              <a:cs typeface="Arial"/>
            </a:endParaRPr>
          </a:p>
          <a:p>
            <a:pPr marL="285750" indent="-285750">
              <a:buFont typeface="Arial"/>
              <a:buChar char="•"/>
            </a:pPr>
            <a:r>
              <a:rPr lang="en-GB" sz="1400">
                <a:latin typeface="Arial"/>
                <a:cs typeface="Segoe UI"/>
              </a:rPr>
              <a:t>elections being held regularly;</a:t>
            </a:r>
            <a:endParaRPr lang="en-US" sz="1400">
              <a:latin typeface="Arial"/>
              <a:cs typeface="Arial"/>
            </a:endParaRPr>
          </a:p>
          <a:p>
            <a:pPr marL="285750" indent="-285750">
              <a:buFont typeface="Arial"/>
              <a:buChar char="•"/>
            </a:pPr>
            <a:r>
              <a:rPr lang="en-GB" sz="1400">
                <a:latin typeface="Arial"/>
                <a:cs typeface="Segoe UI"/>
              </a:rPr>
              <a:t>voters having a genuine choice between candidates or parties;</a:t>
            </a:r>
            <a:endParaRPr lang="en-US" sz="1400">
              <a:latin typeface="Arial"/>
              <a:cs typeface="Arial"/>
            </a:endParaRPr>
          </a:p>
          <a:p>
            <a:pPr marL="285750" indent="-285750">
              <a:buFont typeface="Arial"/>
              <a:buChar char="•"/>
            </a:pPr>
            <a:r>
              <a:rPr lang="en-GB" sz="1400">
                <a:latin typeface="Arial"/>
                <a:cs typeface="Segoe UI"/>
              </a:rPr>
              <a:t>access to reliable information so people can make informed decisions.</a:t>
            </a:r>
            <a:endParaRPr lang="en-US" sz="1400">
              <a:latin typeface="Arial"/>
              <a:cs typeface="Arial"/>
            </a:endParaRPr>
          </a:p>
          <a:p>
            <a:endParaRPr lang="en-GB" sz="1400">
              <a:latin typeface="Arial"/>
              <a:ea typeface="+mn-lt"/>
              <a:cs typeface="+mn-lt"/>
            </a:endParaRPr>
          </a:p>
        </p:txBody>
      </p:sp>
      <p:sp>
        <p:nvSpPr>
          <p:cNvPr id="4" name="Rectangle: Rounded Corners 3">
            <a:extLst>
              <a:ext uri="{FF2B5EF4-FFF2-40B4-BE49-F238E27FC236}">
                <a16:creationId xmlns:a16="http://schemas.microsoft.com/office/drawing/2014/main" id="{575B076C-932C-AECB-77CC-41240E208D96}"/>
              </a:ext>
            </a:extLst>
          </p:cNvPr>
          <p:cNvSpPr/>
          <p:nvPr/>
        </p:nvSpPr>
        <p:spPr>
          <a:xfrm>
            <a:off x="318892" y="4029399"/>
            <a:ext cx="4165766" cy="43659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What are elections?</a:t>
            </a:r>
            <a:endParaRPr lang="en-US"/>
          </a:p>
        </p:txBody>
      </p:sp>
    </p:spTree>
    <p:extLst>
      <p:ext uri="{BB962C8B-B14F-4D97-AF65-F5344CB8AC3E}">
        <p14:creationId xmlns:p14="http://schemas.microsoft.com/office/powerpoint/2010/main" val="2859629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3610F-7F29-3695-A5A2-66560BA549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A8E164-E0A3-9092-CD1E-8C68BB984EB6}"/>
              </a:ext>
            </a:extLst>
          </p:cNvPr>
          <p:cNvSpPr/>
          <p:nvPr/>
        </p:nvSpPr>
        <p:spPr>
          <a:xfrm>
            <a:off x="-3237" y="-3325"/>
            <a:ext cx="12190404" cy="6878000"/>
          </a:xfrm>
          <a:prstGeom prst="rect">
            <a:avLst/>
          </a:prstGeom>
          <a:gradFill flip="none" rotWithShape="1">
            <a:gsLst>
              <a:gs pos="0">
                <a:srgbClr val="FFF14F"/>
              </a:gs>
              <a:gs pos="41000">
                <a:srgbClr val="4FC5B9"/>
              </a:gs>
              <a:gs pos="66000">
                <a:srgbClr val="4FC5B9"/>
              </a:gs>
              <a:gs pos="100000">
                <a:srgbClr val="FFF14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0" name="Rectangle 9">
            <a:extLst>
              <a:ext uri="{FF2B5EF4-FFF2-40B4-BE49-F238E27FC236}">
                <a16:creationId xmlns:a16="http://schemas.microsoft.com/office/drawing/2014/main" id="{348525FC-BE84-5778-8D7D-217BDAC58D56}"/>
              </a:ext>
            </a:extLst>
          </p:cNvPr>
          <p:cNvSpPr/>
          <p:nvPr/>
        </p:nvSpPr>
        <p:spPr>
          <a:xfrm>
            <a:off x="1102878" y="1049780"/>
            <a:ext cx="10073045" cy="5285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a:t>
            </a:r>
          </a:p>
        </p:txBody>
      </p:sp>
      <p:sp>
        <p:nvSpPr>
          <p:cNvPr id="16" name="Title 3">
            <a:extLst>
              <a:ext uri="{FF2B5EF4-FFF2-40B4-BE49-F238E27FC236}">
                <a16:creationId xmlns:a16="http://schemas.microsoft.com/office/drawing/2014/main" id="{1ADF1C5B-D92E-F08C-1225-BAF0E8F63ED0}"/>
              </a:ext>
            </a:extLst>
          </p:cNvPr>
          <p:cNvSpPr>
            <a:spLocks noGrp="1"/>
          </p:cNvSpPr>
          <p:nvPr/>
        </p:nvSpPr>
        <p:spPr>
          <a:xfrm>
            <a:off x="-16245" y="2517"/>
            <a:ext cx="12210870" cy="1054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3600">
                <a:solidFill>
                  <a:srgbClr val="000000"/>
                </a:solidFill>
                <a:latin typeface="Poppins SemiBold"/>
                <a:cs typeface="Poppins SemiBold"/>
              </a:rPr>
              <a:t>The Big Democracy Lesson</a:t>
            </a:r>
            <a:endParaRPr lang="en-US"/>
          </a:p>
        </p:txBody>
      </p:sp>
      <p:sp>
        <p:nvSpPr>
          <p:cNvPr id="18" name="Content Placeholder 2">
            <a:extLst>
              <a:ext uri="{FF2B5EF4-FFF2-40B4-BE49-F238E27FC236}">
                <a16:creationId xmlns:a16="http://schemas.microsoft.com/office/drawing/2014/main" id="{A99622BA-6468-05FA-6CFA-89049ECD2292}"/>
              </a:ext>
            </a:extLst>
          </p:cNvPr>
          <p:cNvSpPr>
            <a:spLocks noGrp="1"/>
          </p:cNvSpPr>
          <p:nvPr>
            <p:ph idx="1"/>
          </p:nvPr>
        </p:nvSpPr>
        <p:spPr>
          <a:xfrm>
            <a:off x="6139909" y="2363721"/>
            <a:ext cx="4537473" cy="4284597"/>
          </a:xfrm>
        </p:spPr>
        <p:txBody>
          <a:bodyPr vert="horz" lIns="91440" tIns="45720" rIns="91440" bIns="45720" rtlCol="0" anchor="t">
            <a:normAutofit/>
          </a:bodyPr>
          <a:lstStyle/>
          <a:p>
            <a:pPr marL="0" indent="0">
              <a:buNone/>
            </a:pPr>
            <a:r>
              <a:rPr lang="en-GB" sz="3200">
                <a:latin typeface="Arial"/>
                <a:cs typeface="Arial"/>
              </a:rPr>
              <a:t>What are they choosing between</a:t>
            </a:r>
            <a:r>
              <a:rPr lang="en-GB" sz="3200">
                <a:latin typeface="Arial"/>
                <a:ea typeface="+mn-lt"/>
                <a:cs typeface="Arial"/>
              </a:rPr>
              <a:t>?</a:t>
            </a:r>
            <a:endParaRPr lang="en-GB" sz="3200">
              <a:latin typeface="Arial"/>
              <a:cs typeface="Arial"/>
            </a:endParaRPr>
          </a:p>
          <a:p>
            <a:pPr marL="0" indent="0">
              <a:buNone/>
            </a:pPr>
            <a:endParaRPr lang="en-GB" sz="3200">
              <a:latin typeface="Arial"/>
              <a:cs typeface="Arial"/>
            </a:endParaRPr>
          </a:p>
          <a:p>
            <a:pPr marL="0" indent="0">
              <a:buNone/>
            </a:pPr>
            <a:r>
              <a:rPr lang="en-GB" sz="3200">
                <a:latin typeface="Arial"/>
                <a:cs typeface="Arial"/>
              </a:rPr>
              <a:t>Have you ever had to choose between two things you wanted?</a:t>
            </a:r>
          </a:p>
        </p:txBody>
      </p:sp>
      <p:sp>
        <p:nvSpPr>
          <p:cNvPr id="20" name="Title 3">
            <a:extLst>
              <a:ext uri="{FF2B5EF4-FFF2-40B4-BE49-F238E27FC236}">
                <a16:creationId xmlns:a16="http://schemas.microsoft.com/office/drawing/2014/main" id="{41299BB5-8370-A596-D011-F1D4178525F2}"/>
              </a:ext>
            </a:extLst>
          </p:cNvPr>
          <p:cNvSpPr>
            <a:spLocks noGrp="1"/>
          </p:cNvSpPr>
          <p:nvPr/>
        </p:nvSpPr>
        <p:spPr>
          <a:xfrm>
            <a:off x="6085410" y="1259253"/>
            <a:ext cx="4892945" cy="931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Making a choice</a:t>
            </a:r>
            <a:endParaRPr lang="en-US" sz="3200"/>
          </a:p>
        </p:txBody>
      </p:sp>
      <p:pic>
        <p:nvPicPr>
          <p:cNvPr id="9" name="Picture 8" descr="A colorful star with a black background&#10;&#10;AI-generated content may be incorrect.">
            <a:extLst>
              <a:ext uri="{FF2B5EF4-FFF2-40B4-BE49-F238E27FC236}">
                <a16:creationId xmlns:a16="http://schemas.microsoft.com/office/drawing/2014/main" id="{B62AD2EC-A5DF-CAC4-1B1A-B98431651336}"/>
              </a:ext>
            </a:extLst>
          </p:cNvPr>
          <p:cNvPicPr>
            <a:picLocks noChangeAspect="1"/>
          </p:cNvPicPr>
          <p:nvPr/>
        </p:nvPicPr>
        <p:blipFill>
          <a:blip r:embed="rId3"/>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6C22F8E3-7D53-6E8A-03C9-6AB17C8086FF}"/>
              </a:ext>
            </a:extLst>
          </p:cNvPr>
          <p:cNvPicPr>
            <a:picLocks noChangeAspect="1"/>
          </p:cNvPicPr>
          <p:nvPr/>
        </p:nvPicPr>
        <p:blipFill>
          <a:blip r:embed="rId4"/>
          <a:srcRect l="24199" t="667" r="54448" b="52667"/>
          <a:stretch>
            <a:fillRect/>
          </a:stretch>
        </p:blipFill>
        <p:spPr>
          <a:xfrm>
            <a:off x="241431" y="47072"/>
            <a:ext cx="762602" cy="992647"/>
          </a:xfrm>
          <a:prstGeom prst="rect">
            <a:avLst/>
          </a:prstGeom>
        </p:spPr>
      </p:pic>
      <p:pic>
        <p:nvPicPr>
          <p:cNvPr id="8" name="Picture 7" descr="A collage of a child in a toy store&#10;&#10;AI-generated content may be incorrect.">
            <a:extLst>
              <a:ext uri="{FF2B5EF4-FFF2-40B4-BE49-F238E27FC236}">
                <a16:creationId xmlns:a16="http://schemas.microsoft.com/office/drawing/2014/main" id="{B9754457-7F2F-7BC7-50E1-9588A1BC0831}"/>
              </a:ext>
            </a:extLst>
          </p:cNvPr>
          <p:cNvPicPr>
            <a:picLocks noChangeAspect="1"/>
          </p:cNvPicPr>
          <p:nvPr/>
        </p:nvPicPr>
        <p:blipFill>
          <a:blip r:embed="rId5"/>
          <a:srcRect l="57687" t="7335" r="-408" b="4890"/>
          <a:stretch>
            <a:fillRect/>
          </a:stretch>
        </p:blipFill>
        <p:spPr>
          <a:xfrm>
            <a:off x="1349222" y="1264977"/>
            <a:ext cx="4281237" cy="4878296"/>
          </a:xfrm>
          <a:prstGeom prst="rect">
            <a:avLst/>
          </a:prstGeom>
        </p:spPr>
      </p:pic>
    </p:spTree>
    <p:extLst>
      <p:ext uri="{BB962C8B-B14F-4D97-AF65-F5344CB8AC3E}">
        <p14:creationId xmlns:p14="http://schemas.microsoft.com/office/powerpoint/2010/main" val="1734131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55D51-6864-0BEA-947E-FA34E5BE27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AF1FCE5-5C6C-688C-4151-4251E3508973}"/>
              </a:ext>
            </a:extLst>
          </p:cNvPr>
          <p:cNvSpPr/>
          <p:nvPr/>
        </p:nvSpPr>
        <p:spPr>
          <a:xfrm>
            <a:off x="-3237" y="-3325"/>
            <a:ext cx="12190404" cy="6878000"/>
          </a:xfrm>
          <a:prstGeom prst="rect">
            <a:avLst/>
          </a:prstGeom>
          <a:gradFill flip="none" rotWithShape="1">
            <a:gsLst>
              <a:gs pos="0">
                <a:srgbClr val="FFF14F"/>
              </a:gs>
              <a:gs pos="41000">
                <a:srgbClr val="4FC5B9"/>
              </a:gs>
              <a:gs pos="66000">
                <a:srgbClr val="4FC5B9"/>
              </a:gs>
              <a:gs pos="100000">
                <a:srgbClr val="FFF14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2" name="Rectangle 11">
            <a:extLst>
              <a:ext uri="{FF2B5EF4-FFF2-40B4-BE49-F238E27FC236}">
                <a16:creationId xmlns:a16="http://schemas.microsoft.com/office/drawing/2014/main" id="{8AF8A748-A21A-0640-DA51-EA59ED31A4F0}"/>
              </a:ext>
            </a:extLst>
          </p:cNvPr>
          <p:cNvSpPr/>
          <p:nvPr/>
        </p:nvSpPr>
        <p:spPr>
          <a:xfrm>
            <a:off x="1102878" y="1049780"/>
            <a:ext cx="10073045" cy="5285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a:t>
            </a:r>
          </a:p>
        </p:txBody>
      </p:sp>
      <p:sp>
        <p:nvSpPr>
          <p:cNvPr id="15" name="Title 3">
            <a:extLst>
              <a:ext uri="{FF2B5EF4-FFF2-40B4-BE49-F238E27FC236}">
                <a16:creationId xmlns:a16="http://schemas.microsoft.com/office/drawing/2014/main" id="{66F81E30-944C-3177-69A0-FAAD6A63B599}"/>
              </a:ext>
            </a:extLst>
          </p:cNvPr>
          <p:cNvSpPr>
            <a:spLocks noGrp="1"/>
          </p:cNvSpPr>
          <p:nvPr/>
        </p:nvSpPr>
        <p:spPr>
          <a:xfrm>
            <a:off x="-16245" y="2517"/>
            <a:ext cx="12210870" cy="1054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3600">
                <a:solidFill>
                  <a:srgbClr val="000000"/>
                </a:solidFill>
                <a:latin typeface="Poppins SemiBold"/>
                <a:cs typeface="Poppins SemiBold"/>
              </a:rPr>
              <a:t>The Big Democracy Lesson</a:t>
            </a:r>
            <a:endParaRPr lang="en-US"/>
          </a:p>
        </p:txBody>
      </p:sp>
      <p:sp>
        <p:nvSpPr>
          <p:cNvPr id="19" name="Content Placeholder 2">
            <a:extLst>
              <a:ext uri="{FF2B5EF4-FFF2-40B4-BE49-F238E27FC236}">
                <a16:creationId xmlns:a16="http://schemas.microsoft.com/office/drawing/2014/main" id="{35AA1C45-24AC-4366-7607-56554AF99C6E}"/>
              </a:ext>
            </a:extLst>
          </p:cNvPr>
          <p:cNvSpPr>
            <a:spLocks noGrp="1"/>
          </p:cNvSpPr>
          <p:nvPr>
            <p:ph idx="1"/>
          </p:nvPr>
        </p:nvSpPr>
        <p:spPr>
          <a:xfrm>
            <a:off x="6667913" y="2993199"/>
            <a:ext cx="4559559" cy="3169207"/>
          </a:xfrm>
        </p:spPr>
        <p:txBody>
          <a:bodyPr vert="horz" lIns="91440" tIns="45720" rIns="91440" bIns="45720" rtlCol="0" anchor="t">
            <a:normAutofit lnSpcReduction="10000"/>
          </a:bodyPr>
          <a:lstStyle/>
          <a:p>
            <a:pPr marL="0" indent="0">
              <a:buNone/>
            </a:pPr>
            <a:r>
              <a:rPr lang="en-GB" sz="3200">
                <a:latin typeface="Arial"/>
                <a:cs typeface="Arial"/>
              </a:rPr>
              <a:t>What is happening in this picture</a:t>
            </a:r>
            <a:r>
              <a:rPr lang="en-GB" sz="3200">
                <a:latin typeface="Arial"/>
                <a:ea typeface="+mn-lt"/>
                <a:cs typeface="Arial"/>
              </a:rPr>
              <a:t>?</a:t>
            </a:r>
            <a:endParaRPr lang="en-GB" sz="3200">
              <a:latin typeface="Arial"/>
              <a:cs typeface="Arial"/>
            </a:endParaRPr>
          </a:p>
          <a:p>
            <a:pPr marL="0" indent="0">
              <a:buNone/>
            </a:pPr>
            <a:r>
              <a:rPr lang="en-GB" sz="3200">
                <a:latin typeface="Arial"/>
                <a:cs typeface="Arial"/>
              </a:rPr>
              <a:t>Why is this choice harder than the first one?</a:t>
            </a:r>
          </a:p>
          <a:p>
            <a:pPr marL="0" indent="0">
              <a:buNone/>
            </a:pPr>
            <a:r>
              <a:rPr lang="en-GB" sz="3200">
                <a:latin typeface="Arial"/>
                <a:cs typeface="Arial"/>
              </a:rPr>
              <a:t>How could they decide without fighting?</a:t>
            </a:r>
          </a:p>
        </p:txBody>
      </p:sp>
      <p:sp>
        <p:nvSpPr>
          <p:cNvPr id="21" name="Title 3">
            <a:extLst>
              <a:ext uri="{FF2B5EF4-FFF2-40B4-BE49-F238E27FC236}">
                <a16:creationId xmlns:a16="http://schemas.microsoft.com/office/drawing/2014/main" id="{139EC3D1-2A60-9B54-2188-B7B15EC34D3D}"/>
              </a:ext>
            </a:extLst>
          </p:cNvPr>
          <p:cNvSpPr>
            <a:spLocks noGrp="1"/>
          </p:cNvSpPr>
          <p:nvPr/>
        </p:nvSpPr>
        <p:spPr>
          <a:xfrm>
            <a:off x="6692800" y="1237167"/>
            <a:ext cx="4130946" cy="909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Making a choice</a:t>
            </a:r>
            <a:endParaRPr lang="en-US" sz="3200"/>
          </a:p>
        </p:txBody>
      </p:sp>
      <p:pic>
        <p:nvPicPr>
          <p:cNvPr id="4" name="Graphic 3" descr="Users with solid fill">
            <a:extLst>
              <a:ext uri="{FF2B5EF4-FFF2-40B4-BE49-F238E27FC236}">
                <a16:creationId xmlns:a16="http://schemas.microsoft.com/office/drawing/2014/main" id="{2C3463E3-EF4D-3AEF-FCED-BC0671A092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1893" y="2051177"/>
            <a:ext cx="897899" cy="926269"/>
          </a:xfrm>
          <a:prstGeom prst="rect">
            <a:avLst/>
          </a:prstGeom>
        </p:spPr>
      </p:pic>
      <p:pic>
        <p:nvPicPr>
          <p:cNvPr id="9" name="Picture 8" descr="A colorful star with a black background&#10;&#10;AI-generated content may be incorrect.">
            <a:extLst>
              <a:ext uri="{FF2B5EF4-FFF2-40B4-BE49-F238E27FC236}">
                <a16:creationId xmlns:a16="http://schemas.microsoft.com/office/drawing/2014/main" id="{2068D72A-F666-824D-72F3-3B8C1330E6AB}"/>
              </a:ext>
            </a:extLst>
          </p:cNvPr>
          <p:cNvPicPr>
            <a:picLocks noChangeAspect="1"/>
          </p:cNvPicPr>
          <p:nvPr/>
        </p:nvPicPr>
        <p:blipFill>
          <a:blip r:embed="rId5"/>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9EAF919D-16AF-3414-273E-F8845CCFAB0A}"/>
              </a:ext>
            </a:extLst>
          </p:cNvPr>
          <p:cNvPicPr>
            <a:picLocks noChangeAspect="1"/>
          </p:cNvPicPr>
          <p:nvPr/>
        </p:nvPicPr>
        <p:blipFill>
          <a:blip r:embed="rId6"/>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B681306E-B0CA-4339-446F-54CC995991B8}"/>
              </a:ext>
            </a:extLst>
          </p:cNvPr>
          <p:cNvSpPr txBox="1"/>
          <p:nvPr/>
        </p:nvSpPr>
        <p:spPr>
          <a:xfrm>
            <a:off x="7174608" y="2290543"/>
            <a:ext cx="4300989"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b="1">
                <a:latin typeface="Arial"/>
                <a:cs typeface="Arial"/>
              </a:rPr>
              <a:t>Think as a class</a:t>
            </a:r>
            <a:endParaRPr lang="en-US" sz="2800"/>
          </a:p>
        </p:txBody>
      </p:sp>
      <p:pic>
        <p:nvPicPr>
          <p:cNvPr id="13" name="Picture 12" descr="A collage of girls sitting on a couch&#10;&#10;AI-generated content may be incorrect.">
            <a:extLst>
              <a:ext uri="{FF2B5EF4-FFF2-40B4-BE49-F238E27FC236}">
                <a16:creationId xmlns:a16="http://schemas.microsoft.com/office/drawing/2014/main" id="{0227D8C5-7DEE-2759-EFFC-EC96CA12EDCA}"/>
              </a:ext>
            </a:extLst>
          </p:cNvPr>
          <p:cNvPicPr>
            <a:picLocks noChangeAspect="1"/>
          </p:cNvPicPr>
          <p:nvPr/>
        </p:nvPicPr>
        <p:blipFill>
          <a:blip r:embed="rId7"/>
          <a:srcRect l="56392" t="40806" r="6528" b="-323"/>
          <a:stretch>
            <a:fillRect/>
          </a:stretch>
        </p:blipFill>
        <p:spPr>
          <a:xfrm>
            <a:off x="1345335" y="1394239"/>
            <a:ext cx="5039947" cy="4600663"/>
          </a:xfrm>
          <a:prstGeom prst="rect">
            <a:avLst/>
          </a:prstGeom>
        </p:spPr>
      </p:pic>
    </p:spTree>
    <p:extLst>
      <p:ext uri="{BB962C8B-B14F-4D97-AF65-F5344CB8AC3E}">
        <p14:creationId xmlns:p14="http://schemas.microsoft.com/office/powerpoint/2010/main" val="1565426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3FE5-443E-5F29-3BF8-C20D975FF31D}"/>
            </a:ext>
          </a:extLst>
        </p:cNvPr>
        <p:cNvGrpSpPr/>
        <p:nvPr/>
      </p:nvGrpSpPr>
      <p:grpSpPr>
        <a:xfrm>
          <a:off x="0" y="0"/>
          <a:ext cx="0" cy="0"/>
          <a:chOff x="0" y="0"/>
          <a:chExt cx="0" cy="0"/>
        </a:xfrm>
      </p:grpSpPr>
      <p:pic>
        <p:nvPicPr>
          <p:cNvPr id="2" name="Picture 1" descr="Group of young people huddling in gym">
            <a:extLst>
              <a:ext uri="{FF2B5EF4-FFF2-40B4-BE49-F238E27FC236}">
                <a16:creationId xmlns:a16="http://schemas.microsoft.com/office/drawing/2014/main" id="{F92DEE1D-948D-6243-AB33-A2629515A25E}"/>
              </a:ext>
            </a:extLst>
          </p:cNvPr>
          <p:cNvPicPr>
            <a:picLocks noChangeAspect="1"/>
          </p:cNvPicPr>
          <p:nvPr/>
        </p:nvPicPr>
        <p:blipFill>
          <a:blip r:embed="rId3"/>
          <a:srcRect l="640" t="962" r="59168" b="-962"/>
          <a:stretch>
            <a:fillRect/>
          </a:stretch>
        </p:blipFill>
        <p:spPr>
          <a:xfrm>
            <a:off x="8035241" y="-16369"/>
            <a:ext cx="4160625" cy="6998797"/>
          </a:xfrm>
          <a:prstGeom prst="rect">
            <a:avLst/>
          </a:prstGeom>
        </p:spPr>
      </p:pic>
      <p:sp>
        <p:nvSpPr>
          <p:cNvPr id="7" name="Title 3">
            <a:extLst>
              <a:ext uri="{FF2B5EF4-FFF2-40B4-BE49-F238E27FC236}">
                <a16:creationId xmlns:a16="http://schemas.microsoft.com/office/drawing/2014/main" id="{56E8C855-6C19-C347-A1A3-F4B324FC2885}"/>
              </a:ext>
            </a:extLst>
          </p:cNvPr>
          <p:cNvSpPr>
            <a:spLocks noGrp="1"/>
          </p:cNvSpPr>
          <p:nvPr/>
        </p:nvSpPr>
        <p:spPr>
          <a:xfrm>
            <a:off x="1338493" y="443550"/>
            <a:ext cx="5413675"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Lesson Objectives</a:t>
            </a:r>
          </a:p>
        </p:txBody>
      </p:sp>
      <p:pic>
        <p:nvPicPr>
          <p:cNvPr id="9" name="Picture 8" descr="A colorful star with a black background&#10;&#10;AI-generated content may be incorrect.">
            <a:extLst>
              <a:ext uri="{FF2B5EF4-FFF2-40B4-BE49-F238E27FC236}">
                <a16:creationId xmlns:a16="http://schemas.microsoft.com/office/drawing/2014/main" id="{4421F739-A855-7AC4-6AB7-8776CB49D7B4}"/>
              </a:ext>
            </a:extLst>
          </p:cNvPr>
          <p:cNvPicPr>
            <a:picLocks noChangeAspect="1"/>
          </p:cNvPicPr>
          <p:nvPr/>
        </p:nvPicPr>
        <p:blipFill>
          <a:blip r:embed="rId4"/>
          <a:stretch>
            <a:fillRect/>
          </a:stretch>
        </p:blipFill>
        <p:spPr>
          <a:xfrm>
            <a:off x="11166921" y="87814"/>
            <a:ext cx="935567" cy="1019175"/>
          </a:xfrm>
          <a:prstGeom prst="rect">
            <a:avLst/>
          </a:prstGeom>
        </p:spPr>
      </p:pic>
      <p:sp>
        <p:nvSpPr>
          <p:cNvPr id="8" name="Content Placeholder 2">
            <a:extLst>
              <a:ext uri="{FF2B5EF4-FFF2-40B4-BE49-F238E27FC236}">
                <a16:creationId xmlns:a16="http://schemas.microsoft.com/office/drawing/2014/main" id="{8DB1EFEC-4A62-A294-DB12-4613ADCD5242}"/>
              </a:ext>
            </a:extLst>
          </p:cNvPr>
          <p:cNvSpPr>
            <a:spLocks noGrp="1"/>
          </p:cNvSpPr>
          <p:nvPr>
            <p:ph idx="1"/>
          </p:nvPr>
        </p:nvSpPr>
        <p:spPr>
          <a:xfrm>
            <a:off x="481781" y="2194335"/>
            <a:ext cx="7160344" cy="4093241"/>
          </a:xfrm>
        </p:spPr>
        <p:txBody>
          <a:bodyPr vert="horz" lIns="91440" tIns="45720" rIns="91440" bIns="45720" rtlCol="0" anchor="t">
            <a:normAutofit/>
          </a:bodyPr>
          <a:lstStyle/>
          <a:p>
            <a:r>
              <a:rPr lang="en-GB">
                <a:latin typeface="Arial"/>
                <a:cs typeface="Arial"/>
              </a:rPr>
              <a:t>Explain what a vote is</a:t>
            </a:r>
          </a:p>
          <a:p>
            <a:endParaRPr lang="en-GB">
              <a:latin typeface="Arial"/>
              <a:cs typeface="Arial"/>
            </a:endParaRPr>
          </a:p>
          <a:p>
            <a:r>
              <a:rPr lang="en-GB">
                <a:latin typeface="Arial"/>
                <a:cs typeface="Arial"/>
              </a:rPr>
              <a:t>Suggest ways to make votes fair</a:t>
            </a:r>
          </a:p>
          <a:p>
            <a:endParaRPr lang="en-GB">
              <a:latin typeface="Arial"/>
              <a:cs typeface="Arial"/>
            </a:endParaRPr>
          </a:p>
          <a:p>
            <a:r>
              <a:rPr lang="en-GB">
                <a:latin typeface="Arial"/>
                <a:cs typeface="Arial"/>
              </a:rPr>
              <a:t>Describe different ways we use voting in society</a:t>
            </a:r>
          </a:p>
        </p:txBody>
      </p:sp>
      <p:cxnSp>
        <p:nvCxnSpPr>
          <p:cNvPr id="12" name="Straight Arrow Connector 11">
            <a:extLst>
              <a:ext uri="{FF2B5EF4-FFF2-40B4-BE49-F238E27FC236}">
                <a16:creationId xmlns:a16="http://schemas.microsoft.com/office/drawing/2014/main" id="{3F375EC0-91E4-5A6C-EC0B-DC552D9CA230}"/>
              </a:ext>
            </a:extLst>
          </p:cNvPr>
          <p:cNvCxnSpPr/>
          <p:nvPr/>
        </p:nvCxnSpPr>
        <p:spPr>
          <a:xfrm>
            <a:off x="460617" y="1872982"/>
            <a:ext cx="7149361" cy="18435"/>
          </a:xfrm>
          <a:prstGeom prst="straightConnector1">
            <a:avLst/>
          </a:prstGeom>
          <a:ln>
            <a:solidFill>
              <a:srgbClr val="E60073"/>
            </a:solidFill>
          </a:ln>
        </p:spPr>
        <p:style>
          <a:lnRef idx="2">
            <a:schemeClr val="accent1"/>
          </a:lnRef>
          <a:fillRef idx="0">
            <a:schemeClr val="accent1"/>
          </a:fillRef>
          <a:effectRef idx="1">
            <a:schemeClr val="accent1"/>
          </a:effectRef>
          <a:fontRef idx="minor">
            <a:schemeClr val="tx1"/>
          </a:fontRef>
        </p:style>
      </p:cxnSp>
      <p:pic>
        <p:nvPicPr>
          <p:cNvPr id="13" name="Graphic 12" descr="Bullseye with solid fill">
            <a:extLst>
              <a:ext uri="{FF2B5EF4-FFF2-40B4-BE49-F238E27FC236}">
                <a16:creationId xmlns:a16="http://schemas.microsoft.com/office/drawing/2014/main" id="{EDD6FD6C-E9C1-B24C-310F-19D32A7B98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671" y="624349"/>
            <a:ext cx="914400" cy="914400"/>
          </a:xfrm>
          <a:prstGeom prst="rect">
            <a:avLst/>
          </a:prstGeom>
        </p:spPr>
      </p:pic>
      <p:sp>
        <p:nvSpPr>
          <p:cNvPr id="14" name="TextBox 13">
            <a:extLst>
              <a:ext uri="{FF2B5EF4-FFF2-40B4-BE49-F238E27FC236}">
                <a16:creationId xmlns:a16="http://schemas.microsoft.com/office/drawing/2014/main" id="{9A3E1ADE-EA7B-971B-BB3A-D205A6116A92}"/>
              </a:ext>
            </a:extLst>
          </p:cNvPr>
          <p:cNvSpPr txBox="1"/>
          <p:nvPr/>
        </p:nvSpPr>
        <p:spPr>
          <a:xfrm>
            <a:off x="1339645" y="1241323"/>
            <a:ext cx="77797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aseline="0">
                <a:latin typeface="Arial"/>
              </a:rPr>
              <a:t>By the end of the lesson, </a:t>
            </a:r>
            <a:r>
              <a:rPr lang="en-GB" sz="2400">
                <a:latin typeface="Arial"/>
              </a:rPr>
              <a:t>I will</a:t>
            </a:r>
            <a:r>
              <a:rPr lang="en-GB" sz="2400" baseline="0">
                <a:latin typeface="Arial"/>
              </a:rPr>
              <a:t> be able to</a:t>
            </a:r>
            <a:r>
              <a:rPr lang="en-GB" sz="2400">
                <a:latin typeface="Arial"/>
                <a:cs typeface="Arial"/>
              </a:rPr>
              <a:t>...</a:t>
            </a:r>
            <a:r>
              <a:rPr sz="2400">
                <a:latin typeface="Arial"/>
                <a:ea typeface="Arial"/>
                <a:cs typeface="Arial"/>
              </a:rPr>
              <a:t>​</a:t>
            </a:r>
            <a:endParaRPr lang="en-GB" sz="2400"/>
          </a:p>
          <a:p>
            <a:pPr algn="ctr"/>
            <a:endParaRPr lang="en-GB" sz="1600"/>
          </a:p>
        </p:txBody>
      </p:sp>
    </p:spTree>
    <p:extLst>
      <p:ext uri="{BB962C8B-B14F-4D97-AF65-F5344CB8AC3E}">
        <p14:creationId xmlns:p14="http://schemas.microsoft.com/office/powerpoint/2010/main" val="933580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F7EFE-014A-B614-AFA0-6AC1DCBCD511}"/>
            </a:ext>
          </a:extLst>
        </p:cNvPr>
        <p:cNvGrpSpPr/>
        <p:nvPr/>
      </p:nvGrpSpPr>
      <p:grpSpPr>
        <a:xfrm>
          <a:off x="0" y="0"/>
          <a:ext cx="0" cy="0"/>
          <a:chOff x="0" y="0"/>
          <a:chExt cx="0" cy="0"/>
        </a:xfrm>
      </p:grpSpPr>
      <p:pic>
        <p:nvPicPr>
          <p:cNvPr id="39" name="Picture 38" descr="A cartoon frog sitting in a wheelchair&#10;&#10;AI-generated content may be incorrect.">
            <a:extLst>
              <a:ext uri="{FF2B5EF4-FFF2-40B4-BE49-F238E27FC236}">
                <a16:creationId xmlns:a16="http://schemas.microsoft.com/office/drawing/2014/main" id="{A354EDB7-6688-7B3D-3D2F-CE75E405F048}"/>
              </a:ext>
            </a:extLst>
          </p:cNvPr>
          <p:cNvPicPr>
            <a:picLocks noChangeAspect="1"/>
          </p:cNvPicPr>
          <p:nvPr/>
        </p:nvPicPr>
        <p:blipFill>
          <a:blip r:embed="rId3"/>
          <a:stretch>
            <a:fillRect/>
          </a:stretch>
        </p:blipFill>
        <p:spPr>
          <a:xfrm>
            <a:off x="7502661" y="4903468"/>
            <a:ext cx="2024505" cy="1820501"/>
          </a:xfrm>
          <a:prstGeom prst="rect">
            <a:avLst/>
          </a:prstGeom>
        </p:spPr>
      </p:pic>
      <p:sp>
        <p:nvSpPr>
          <p:cNvPr id="51" name="Rectangle: Rounded Corners 50">
            <a:extLst>
              <a:ext uri="{FF2B5EF4-FFF2-40B4-BE49-F238E27FC236}">
                <a16:creationId xmlns:a16="http://schemas.microsoft.com/office/drawing/2014/main" id="{2A300877-C03B-ACB1-D666-B16A95C781EA}"/>
              </a:ext>
            </a:extLst>
          </p:cNvPr>
          <p:cNvSpPr/>
          <p:nvPr/>
        </p:nvSpPr>
        <p:spPr>
          <a:xfrm>
            <a:off x="7888088" y="4302805"/>
            <a:ext cx="1263735" cy="404180"/>
          </a:xfrm>
          <a:prstGeom prst="roundRect">
            <a:avLst/>
          </a:prstGeom>
          <a:no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tx1"/>
                </a:solidFill>
                <a:latin typeface="Arial"/>
                <a:cs typeface="Arial"/>
              </a:rPr>
              <a:t>Pete</a:t>
            </a:r>
            <a:endParaRPr lang="en-US"/>
          </a:p>
        </p:txBody>
      </p:sp>
      <p:pic>
        <p:nvPicPr>
          <p:cNvPr id="31" name="Picture 30" descr="A group of giraffes with long hair&#10;&#10;AI-generated content may be incorrect.">
            <a:extLst>
              <a:ext uri="{FF2B5EF4-FFF2-40B4-BE49-F238E27FC236}">
                <a16:creationId xmlns:a16="http://schemas.microsoft.com/office/drawing/2014/main" id="{04DD9638-BAB1-D74B-BFC1-EDEBAF6A90B1}"/>
              </a:ext>
            </a:extLst>
          </p:cNvPr>
          <p:cNvPicPr>
            <a:picLocks noChangeAspect="1"/>
          </p:cNvPicPr>
          <p:nvPr/>
        </p:nvPicPr>
        <p:blipFill>
          <a:blip r:embed="rId4"/>
          <a:srcRect l="-2655" t="-482" r="65816" b="6605"/>
          <a:stretch>
            <a:fillRect/>
          </a:stretch>
        </p:blipFill>
        <p:spPr>
          <a:xfrm>
            <a:off x="10442978" y="2210616"/>
            <a:ext cx="1607923" cy="4473674"/>
          </a:xfrm>
          <a:prstGeom prst="rect">
            <a:avLst/>
          </a:prstGeom>
        </p:spPr>
      </p:pic>
      <p:pic>
        <p:nvPicPr>
          <p:cNvPr id="32" name="Picture 31" descr="Cartoon of a goat wearing a dress&#10;&#10;AI-generated content may be incorrect.">
            <a:extLst>
              <a:ext uri="{FF2B5EF4-FFF2-40B4-BE49-F238E27FC236}">
                <a16:creationId xmlns:a16="http://schemas.microsoft.com/office/drawing/2014/main" id="{AD226511-9080-EAD0-5F74-46C305F6781A}"/>
              </a:ext>
            </a:extLst>
          </p:cNvPr>
          <p:cNvPicPr>
            <a:picLocks noChangeAspect="1"/>
          </p:cNvPicPr>
          <p:nvPr/>
        </p:nvPicPr>
        <p:blipFill>
          <a:blip r:embed="rId5"/>
          <a:stretch>
            <a:fillRect/>
          </a:stretch>
        </p:blipFill>
        <p:spPr>
          <a:xfrm>
            <a:off x="111104" y="4261319"/>
            <a:ext cx="1305126" cy="2389163"/>
          </a:xfrm>
          <a:prstGeom prst="rect">
            <a:avLst/>
          </a:prstGeom>
        </p:spPr>
      </p:pic>
      <p:pic>
        <p:nvPicPr>
          <p:cNvPr id="33" name="Picture 32" descr="A cartoon cat with a blue bandana and blue hat&#10;&#10;AI-generated content may be incorrect.">
            <a:extLst>
              <a:ext uri="{FF2B5EF4-FFF2-40B4-BE49-F238E27FC236}">
                <a16:creationId xmlns:a16="http://schemas.microsoft.com/office/drawing/2014/main" id="{D980528F-8781-48B3-7DC2-DD6282DC8198}"/>
              </a:ext>
            </a:extLst>
          </p:cNvPr>
          <p:cNvPicPr>
            <a:picLocks noChangeAspect="1"/>
          </p:cNvPicPr>
          <p:nvPr/>
        </p:nvPicPr>
        <p:blipFill>
          <a:blip r:embed="rId6"/>
          <a:stretch>
            <a:fillRect/>
          </a:stretch>
        </p:blipFill>
        <p:spPr>
          <a:xfrm flipH="1">
            <a:off x="6098935" y="5082195"/>
            <a:ext cx="1748815" cy="1642267"/>
          </a:xfrm>
          <a:prstGeom prst="rect">
            <a:avLst/>
          </a:prstGeom>
        </p:spPr>
      </p:pic>
      <p:pic>
        <p:nvPicPr>
          <p:cNvPr id="34" name="Picture 33" descr="Cartoon fox with hat and blue nose&#10;&#10;AI-generated content may be incorrect.">
            <a:extLst>
              <a:ext uri="{FF2B5EF4-FFF2-40B4-BE49-F238E27FC236}">
                <a16:creationId xmlns:a16="http://schemas.microsoft.com/office/drawing/2014/main" id="{592C5644-AFB5-0BD7-1331-7CBF9D312D3F}"/>
              </a:ext>
            </a:extLst>
          </p:cNvPr>
          <p:cNvPicPr>
            <a:picLocks noChangeAspect="1"/>
          </p:cNvPicPr>
          <p:nvPr/>
        </p:nvPicPr>
        <p:blipFill>
          <a:blip r:embed="rId7"/>
          <a:stretch>
            <a:fillRect/>
          </a:stretch>
        </p:blipFill>
        <p:spPr>
          <a:xfrm flipH="1">
            <a:off x="9550435" y="4382371"/>
            <a:ext cx="1304270" cy="2212061"/>
          </a:xfrm>
          <a:prstGeom prst="rect">
            <a:avLst/>
          </a:prstGeom>
        </p:spPr>
      </p:pic>
      <p:pic>
        <p:nvPicPr>
          <p:cNvPr id="36" name="Picture 35" descr="A cartoon of a cat&#10;&#10;AI-generated content may be incorrect.">
            <a:extLst>
              <a:ext uri="{FF2B5EF4-FFF2-40B4-BE49-F238E27FC236}">
                <a16:creationId xmlns:a16="http://schemas.microsoft.com/office/drawing/2014/main" id="{2E21BC22-1B6F-9237-BB5C-E9EA31462835}"/>
              </a:ext>
            </a:extLst>
          </p:cNvPr>
          <p:cNvPicPr>
            <a:picLocks noChangeAspect="1"/>
          </p:cNvPicPr>
          <p:nvPr/>
        </p:nvPicPr>
        <p:blipFill>
          <a:blip r:embed="rId8"/>
          <a:stretch>
            <a:fillRect/>
          </a:stretch>
        </p:blipFill>
        <p:spPr>
          <a:xfrm flipH="1">
            <a:off x="2790054" y="4301313"/>
            <a:ext cx="1630878" cy="2358120"/>
          </a:xfrm>
          <a:prstGeom prst="rect">
            <a:avLst/>
          </a:prstGeom>
        </p:spPr>
      </p:pic>
      <p:pic>
        <p:nvPicPr>
          <p:cNvPr id="37" name="Picture 36" descr="Cartoon of an elephant&#10;&#10;AI-generated content may be incorrect.">
            <a:extLst>
              <a:ext uri="{FF2B5EF4-FFF2-40B4-BE49-F238E27FC236}">
                <a16:creationId xmlns:a16="http://schemas.microsoft.com/office/drawing/2014/main" id="{7F4EE909-5391-FBCE-3E1D-8B895A203575}"/>
              </a:ext>
            </a:extLst>
          </p:cNvPr>
          <p:cNvPicPr>
            <a:picLocks noChangeAspect="1"/>
          </p:cNvPicPr>
          <p:nvPr/>
        </p:nvPicPr>
        <p:blipFill>
          <a:blip r:embed="rId9"/>
          <a:stretch>
            <a:fillRect/>
          </a:stretch>
        </p:blipFill>
        <p:spPr>
          <a:xfrm flipH="1">
            <a:off x="4415474" y="5149194"/>
            <a:ext cx="1577086" cy="1524149"/>
          </a:xfrm>
          <a:prstGeom prst="rect">
            <a:avLst/>
          </a:prstGeom>
        </p:spPr>
      </p:pic>
      <p:pic>
        <p:nvPicPr>
          <p:cNvPr id="38" name="Picture 37" descr="A cartoon of a child&#10;&#10;AI-generated content may be incorrect.">
            <a:extLst>
              <a:ext uri="{FF2B5EF4-FFF2-40B4-BE49-F238E27FC236}">
                <a16:creationId xmlns:a16="http://schemas.microsoft.com/office/drawing/2014/main" id="{9E8F4015-FF1B-D5BD-1830-2F476C4467B1}"/>
              </a:ext>
            </a:extLst>
          </p:cNvPr>
          <p:cNvPicPr>
            <a:picLocks noChangeAspect="1"/>
          </p:cNvPicPr>
          <p:nvPr/>
        </p:nvPicPr>
        <p:blipFill>
          <a:blip r:embed="rId10"/>
          <a:srcRect l="34690" r="36232" b="-1370"/>
          <a:stretch>
            <a:fillRect/>
          </a:stretch>
        </p:blipFill>
        <p:spPr>
          <a:xfrm>
            <a:off x="1357681" y="3321990"/>
            <a:ext cx="1705976" cy="3849382"/>
          </a:xfrm>
          <a:prstGeom prst="rect">
            <a:avLst/>
          </a:prstGeom>
        </p:spPr>
      </p:pic>
      <p:pic>
        <p:nvPicPr>
          <p:cNvPr id="3" name="Picture 2">
            <a:extLst>
              <a:ext uri="{FF2B5EF4-FFF2-40B4-BE49-F238E27FC236}">
                <a16:creationId xmlns:a16="http://schemas.microsoft.com/office/drawing/2014/main" id="{2973F208-20C5-320B-DCF6-3389BE58E690}"/>
              </a:ext>
            </a:extLst>
          </p:cNvPr>
          <p:cNvPicPr>
            <a:picLocks noChangeAspect="1"/>
          </p:cNvPicPr>
          <p:nvPr/>
        </p:nvPicPr>
        <p:blipFill>
          <a:blip r:embed="rId11"/>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CCA3C431-CECC-5B01-686C-D4E13C708E2F}"/>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a:t>
            </a:r>
            <a:endParaRPr lang="en-US" i="1"/>
          </a:p>
          <a:p>
            <a:r>
              <a:rPr lang="en-GB" sz="3600">
                <a:solidFill>
                  <a:srgbClr val="000000"/>
                </a:solidFill>
                <a:latin typeface="Poppins SemiBold"/>
                <a:cs typeface="Poppins SemiBold"/>
              </a:rPr>
              <a:t>What is a vote?</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B98F85E7-D0E8-1678-E126-E1C42D0A688E}"/>
              </a:ext>
            </a:extLst>
          </p:cNvPr>
          <p:cNvPicPr>
            <a:picLocks noChangeAspect="1"/>
          </p:cNvPicPr>
          <p:nvPr/>
        </p:nvPicPr>
        <p:blipFill>
          <a:blip r:embed="rId12"/>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00E6926D-1272-B452-E267-AD633B200E69}"/>
              </a:ext>
            </a:extLst>
          </p:cNvPr>
          <p:cNvPicPr>
            <a:picLocks noChangeAspect="1"/>
          </p:cNvPicPr>
          <p:nvPr/>
        </p:nvPicPr>
        <p:blipFill>
          <a:blip r:embed="rId13"/>
          <a:srcRect l="24199" t="667" r="54448" b="52667"/>
          <a:stretch>
            <a:fillRect/>
          </a:stretch>
        </p:blipFill>
        <p:spPr>
          <a:xfrm>
            <a:off x="241431" y="47072"/>
            <a:ext cx="762602" cy="992647"/>
          </a:xfrm>
          <a:prstGeom prst="rect">
            <a:avLst/>
          </a:prstGeom>
        </p:spPr>
      </p:pic>
      <p:sp>
        <p:nvSpPr>
          <p:cNvPr id="46" name="Rectangle: Rounded Corners 45">
            <a:extLst>
              <a:ext uri="{FF2B5EF4-FFF2-40B4-BE49-F238E27FC236}">
                <a16:creationId xmlns:a16="http://schemas.microsoft.com/office/drawing/2014/main" id="{E950B673-8D11-EEF8-C218-DD25242F8954}"/>
              </a:ext>
            </a:extLst>
          </p:cNvPr>
          <p:cNvSpPr/>
          <p:nvPr/>
        </p:nvSpPr>
        <p:spPr>
          <a:xfrm>
            <a:off x="1575425" y="3117513"/>
            <a:ext cx="1263735" cy="404180"/>
          </a:xfrm>
          <a:prstGeom prst="roundRect">
            <a:avLst/>
          </a:prstGeom>
          <a:no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tx1"/>
                </a:solidFill>
                <a:latin typeface="Arial"/>
                <a:cs typeface="Arial"/>
              </a:rPr>
              <a:t>Rio</a:t>
            </a:r>
            <a:endParaRPr lang="en-US">
              <a:solidFill>
                <a:schemeClr val="tx1"/>
              </a:solidFill>
            </a:endParaRPr>
          </a:p>
        </p:txBody>
      </p:sp>
      <p:sp>
        <p:nvSpPr>
          <p:cNvPr id="47" name="Rectangle: Rounded Corners 46">
            <a:extLst>
              <a:ext uri="{FF2B5EF4-FFF2-40B4-BE49-F238E27FC236}">
                <a16:creationId xmlns:a16="http://schemas.microsoft.com/office/drawing/2014/main" id="{1527D5E6-ED5C-FEE6-9F4B-020E41931D95}"/>
              </a:ext>
            </a:extLst>
          </p:cNvPr>
          <p:cNvSpPr/>
          <p:nvPr/>
        </p:nvSpPr>
        <p:spPr>
          <a:xfrm>
            <a:off x="2964741" y="3662772"/>
            <a:ext cx="1263735" cy="404180"/>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tx1"/>
                </a:solidFill>
                <a:latin typeface="Arial"/>
                <a:cs typeface="Arial"/>
              </a:rPr>
              <a:t>Jun</a:t>
            </a:r>
            <a:endParaRPr lang="en-US"/>
          </a:p>
        </p:txBody>
      </p:sp>
      <p:sp>
        <p:nvSpPr>
          <p:cNvPr id="48" name="Rectangle: Rounded Corners 47">
            <a:extLst>
              <a:ext uri="{FF2B5EF4-FFF2-40B4-BE49-F238E27FC236}">
                <a16:creationId xmlns:a16="http://schemas.microsoft.com/office/drawing/2014/main" id="{1F6EB673-FED8-5E3F-3DB4-2FC33378AF4F}"/>
              </a:ext>
            </a:extLst>
          </p:cNvPr>
          <p:cNvSpPr/>
          <p:nvPr/>
        </p:nvSpPr>
        <p:spPr>
          <a:xfrm>
            <a:off x="4573085" y="4498313"/>
            <a:ext cx="1263735" cy="404180"/>
          </a:xfrm>
          <a:prstGeom prst="roundRect">
            <a:avLst/>
          </a:prstGeom>
          <a:no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tx1"/>
                </a:solidFill>
                <a:latin typeface="Arial"/>
                <a:cs typeface="Arial"/>
              </a:rPr>
              <a:t>Mitali</a:t>
            </a:r>
          </a:p>
        </p:txBody>
      </p:sp>
      <p:sp>
        <p:nvSpPr>
          <p:cNvPr id="49" name="Rectangle: Rounded Corners 48">
            <a:extLst>
              <a:ext uri="{FF2B5EF4-FFF2-40B4-BE49-F238E27FC236}">
                <a16:creationId xmlns:a16="http://schemas.microsoft.com/office/drawing/2014/main" id="{FF58FC29-4538-D806-D95E-A6A446CF37B0}"/>
              </a:ext>
            </a:extLst>
          </p:cNvPr>
          <p:cNvSpPr/>
          <p:nvPr/>
        </p:nvSpPr>
        <p:spPr>
          <a:xfrm>
            <a:off x="9389649" y="3669531"/>
            <a:ext cx="1263735" cy="404180"/>
          </a:xfrm>
          <a:prstGeom prst="roundRect">
            <a:avLst/>
          </a:prstGeom>
          <a:no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tx1"/>
                </a:solidFill>
                <a:latin typeface="Arial"/>
                <a:cs typeface="Arial"/>
              </a:rPr>
              <a:t>Callum</a:t>
            </a:r>
            <a:endParaRPr lang="en-US"/>
          </a:p>
        </p:txBody>
      </p:sp>
      <p:grpSp>
        <p:nvGrpSpPr>
          <p:cNvPr id="11" name="Group 10">
            <a:extLst>
              <a:ext uri="{FF2B5EF4-FFF2-40B4-BE49-F238E27FC236}">
                <a16:creationId xmlns:a16="http://schemas.microsoft.com/office/drawing/2014/main" id="{80A70430-397F-61BE-1DFE-A7EB9D7D6F80}"/>
              </a:ext>
            </a:extLst>
          </p:cNvPr>
          <p:cNvGrpSpPr/>
          <p:nvPr/>
        </p:nvGrpSpPr>
        <p:grpSpPr>
          <a:xfrm>
            <a:off x="-6423" y="1169633"/>
            <a:ext cx="12197075" cy="3728670"/>
            <a:chOff x="-6423" y="1169633"/>
            <a:chExt cx="12197075" cy="3728670"/>
          </a:xfrm>
        </p:grpSpPr>
        <p:grpSp>
          <p:nvGrpSpPr>
            <p:cNvPr id="2" name="Group 1">
              <a:extLst>
                <a:ext uri="{FF2B5EF4-FFF2-40B4-BE49-F238E27FC236}">
                  <a16:creationId xmlns:a16="http://schemas.microsoft.com/office/drawing/2014/main" id="{83C091AE-BAF4-D350-7104-D7D5CB3C1D2E}"/>
                </a:ext>
              </a:extLst>
            </p:cNvPr>
            <p:cNvGrpSpPr/>
            <p:nvPr/>
          </p:nvGrpSpPr>
          <p:grpSpPr>
            <a:xfrm>
              <a:off x="-6423" y="1169633"/>
              <a:ext cx="12197075" cy="1320665"/>
              <a:chOff x="-6423" y="1169633"/>
              <a:chExt cx="12197075" cy="1320665"/>
            </a:xfrm>
          </p:grpSpPr>
          <p:sp>
            <p:nvSpPr>
              <p:cNvPr id="10" name="TextBox 12">
                <a:extLst>
                  <a:ext uri="{FF2B5EF4-FFF2-40B4-BE49-F238E27FC236}">
                    <a16:creationId xmlns:a16="http://schemas.microsoft.com/office/drawing/2014/main" id="{DC37A7B5-6293-E703-9111-05980C82B728}"/>
                  </a:ext>
                </a:extLst>
              </p:cNvPr>
              <p:cNvSpPr txBox="1"/>
              <p:nvPr/>
            </p:nvSpPr>
            <p:spPr>
              <a:xfrm>
                <a:off x="-6423" y="1289969"/>
                <a:ext cx="12197075"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The Go‑Givers want to choose a film. </a:t>
                </a:r>
                <a:br>
                  <a:rPr lang="en-GB" sz="3600">
                    <a:latin typeface="Arial"/>
                    <a:cs typeface="Arial"/>
                  </a:rPr>
                </a:br>
                <a:r>
                  <a:rPr lang="en-GB" sz="3600">
                    <a:latin typeface="Arial"/>
                    <a:cs typeface="Arial"/>
                  </a:rPr>
                  <a:t>They decide to </a:t>
                </a:r>
                <a:r>
                  <a:rPr lang="en-GB" sz="3600" b="1">
                    <a:latin typeface="Arial"/>
                    <a:cs typeface="Arial"/>
                  </a:rPr>
                  <a:t>vote</a:t>
                </a:r>
                <a:r>
                  <a:rPr lang="en-GB" sz="3600">
                    <a:latin typeface="Arial"/>
                    <a:cs typeface="Arial"/>
                  </a:rPr>
                  <a:t> so everyone gets a say.</a:t>
                </a:r>
              </a:p>
            </p:txBody>
          </p:sp>
          <p:pic>
            <p:nvPicPr>
              <p:cNvPr id="42" name="Graphic 41" descr="Popcorn with solid fill">
                <a:extLst>
                  <a:ext uri="{FF2B5EF4-FFF2-40B4-BE49-F238E27FC236}">
                    <a16:creationId xmlns:a16="http://schemas.microsoft.com/office/drawing/2014/main" id="{5F944275-F2D4-C23D-DBD6-22A746B5E0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849762" y="1287189"/>
                <a:ext cx="981918" cy="991564"/>
              </a:xfrm>
              <a:prstGeom prst="rect">
                <a:avLst/>
              </a:prstGeom>
            </p:spPr>
          </p:pic>
          <p:pic>
            <p:nvPicPr>
              <p:cNvPr id="43" name="Graphic 42" descr="3D glasses with solid fill">
                <a:extLst>
                  <a:ext uri="{FF2B5EF4-FFF2-40B4-BE49-F238E27FC236}">
                    <a16:creationId xmlns:a16="http://schemas.microsoft.com/office/drawing/2014/main" id="{CC5CB0E2-1BB0-A563-0B31-83BC970B6EE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6409" y="1169633"/>
                <a:ext cx="1145893" cy="1078374"/>
              </a:xfrm>
              <a:prstGeom prst="rect">
                <a:avLst/>
              </a:prstGeom>
            </p:spPr>
          </p:pic>
        </p:grpSp>
        <p:sp>
          <p:nvSpPr>
            <p:cNvPr id="45" name="Rectangle: Rounded Corners 44">
              <a:extLst>
                <a:ext uri="{FF2B5EF4-FFF2-40B4-BE49-F238E27FC236}">
                  <a16:creationId xmlns:a16="http://schemas.microsoft.com/office/drawing/2014/main" id="{A681D3D4-6EA4-F3C2-1A3C-F69B5C7D0AC2}"/>
                </a:ext>
              </a:extLst>
            </p:cNvPr>
            <p:cNvSpPr/>
            <p:nvPr/>
          </p:nvSpPr>
          <p:spPr>
            <a:xfrm>
              <a:off x="179257" y="3751415"/>
              <a:ext cx="1263735" cy="404180"/>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tx1"/>
                  </a:solidFill>
                  <a:latin typeface="Arial"/>
                  <a:cs typeface="Arial"/>
                </a:rPr>
                <a:t>Ahmeti</a:t>
              </a:r>
              <a:endParaRPr lang="en-US">
                <a:solidFill>
                  <a:schemeClr val="tx1"/>
                </a:solidFill>
              </a:endParaRPr>
            </a:p>
          </p:txBody>
        </p:sp>
        <p:sp>
          <p:nvSpPr>
            <p:cNvPr id="50" name="Rectangle: Rounded Corners 49">
              <a:extLst>
                <a:ext uri="{FF2B5EF4-FFF2-40B4-BE49-F238E27FC236}">
                  <a16:creationId xmlns:a16="http://schemas.microsoft.com/office/drawing/2014/main" id="{8748478A-B701-B7C8-FB33-5C9F77584923}"/>
                </a:ext>
              </a:extLst>
            </p:cNvPr>
            <p:cNvSpPr/>
            <p:nvPr/>
          </p:nvSpPr>
          <p:spPr>
            <a:xfrm>
              <a:off x="10683282" y="2285287"/>
              <a:ext cx="1263735" cy="404180"/>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tx1"/>
                  </a:solidFill>
                  <a:latin typeface="Arial"/>
                  <a:cs typeface="Arial"/>
                </a:rPr>
                <a:t>Alba</a:t>
              </a:r>
              <a:endParaRPr lang="en-US"/>
            </a:p>
          </p:txBody>
        </p:sp>
        <p:sp>
          <p:nvSpPr>
            <p:cNvPr id="52" name="Rectangle: Rounded Corners 51">
              <a:extLst>
                <a:ext uri="{FF2B5EF4-FFF2-40B4-BE49-F238E27FC236}">
                  <a16:creationId xmlns:a16="http://schemas.microsoft.com/office/drawing/2014/main" id="{C614A7FA-63C2-65D5-7628-48B00AC4FDAE}"/>
                </a:ext>
              </a:extLst>
            </p:cNvPr>
            <p:cNvSpPr/>
            <p:nvPr/>
          </p:nvSpPr>
          <p:spPr>
            <a:xfrm>
              <a:off x="6342775" y="4494123"/>
              <a:ext cx="1263735" cy="404180"/>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tx1"/>
                  </a:solidFill>
                  <a:latin typeface="Arial"/>
                  <a:cs typeface="Arial"/>
                </a:rPr>
                <a:t>Anna</a:t>
              </a:r>
              <a:endParaRPr lang="en-US">
                <a:solidFill>
                  <a:schemeClr val="tx1"/>
                </a:solidFill>
              </a:endParaRPr>
            </a:p>
          </p:txBody>
        </p:sp>
      </p:grpSp>
      <p:sp>
        <p:nvSpPr>
          <p:cNvPr id="15" name="Rectangle: Rounded Corners 14">
            <a:extLst>
              <a:ext uri="{FF2B5EF4-FFF2-40B4-BE49-F238E27FC236}">
                <a16:creationId xmlns:a16="http://schemas.microsoft.com/office/drawing/2014/main" id="{A7E6D0DE-EB99-70C5-7329-88D7562AD0B5}"/>
              </a:ext>
            </a:extLst>
          </p:cNvPr>
          <p:cNvSpPr/>
          <p:nvPr/>
        </p:nvSpPr>
        <p:spPr>
          <a:xfrm>
            <a:off x="627121" y="2821397"/>
            <a:ext cx="3204323" cy="1956948"/>
          </a:xfrm>
          <a:prstGeom prst="roundRect">
            <a:avLst/>
          </a:prstGeom>
          <a:solidFill>
            <a:srgbClr val="E60073"/>
          </a:solid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latin typeface="Arial"/>
                <a:cs typeface="Arial"/>
              </a:rPr>
              <a:t>What is a vote?</a:t>
            </a:r>
            <a:endParaRPr lang="en-US" sz="3600">
              <a:solidFill>
                <a:schemeClr val="tx1"/>
              </a:solidFill>
            </a:endParaRPr>
          </a:p>
        </p:txBody>
      </p:sp>
      <p:sp>
        <p:nvSpPr>
          <p:cNvPr id="17" name="Rectangle: Rounded Corners 16">
            <a:extLst>
              <a:ext uri="{FF2B5EF4-FFF2-40B4-BE49-F238E27FC236}">
                <a16:creationId xmlns:a16="http://schemas.microsoft.com/office/drawing/2014/main" id="{CAC1F538-2E99-3ABE-F998-6B707F9C5039}"/>
              </a:ext>
            </a:extLst>
          </p:cNvPr>
          <p:cNvSpPr/>
          <p:nvPr/>
        </p:nvSpPr>
        <p:spPr>
          <a:xfrm>
            <a:off x="4528937" y="2297980"/>
            <a:ext cx="7116205" cy="2994844"/>
          </a:xfrm>
          <a:prstGeom prst="roundRect">
            <a:avLst/>
          </a:prstGeom>
          <a:solidFill>
            <a:schemeClr val="bg1"/>
          </a:solid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latin typeface="Arial"/>
                <a:cs typeface="Arial"/>
              </a:rPr>
              <a:t>A vote is a way for everyone to choose something together. Each person picks the option they like best.</a:t>
            </a:r>
            <a:endParaRPr lang="en-US">
              <a:solidFill>
                <a:schemeClr val="tx1"/>
              </a:solidFill>
            </a:endParaRPr>
          </a:p>
        </p:txBody>
      </p:sp>
    </p:spTree>
    <p:extLst>
      <p:ext uri="{BB962C8B-B14F-4D97-AF65-F5344CB8AC3E}">
        <p14:creationId xmlns:p14="http://schemas.microsoft.com/office/powerpoint/2010/main" val="310621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6" grpId="0" animBg="1"/>
      <p:bldP spid="47" grpId="0" animBg="1"/>
      <p:bldP spid="48" grpId="0" animBg="1"/>
      <p:bldP spid="49" grpId="0" animBg="1"/>
      <p:bldP spid="15"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78cbfd63-0c0c-4a40-b6c2-91397a63e293" xsi:nil="true"/>
    <lcf76f155ced4ddcb4097134ff3c332f xmlns="78cbfd63-0c0c-4a40-b6c2-91397a63e293">
      <Terms xmlns="http://schemas.microsoft.com/office/infopath/2007/PartnerControls"/>
    </lcf76f155ced4ddcb4097134ff3c332f>
    <TaxCatchAll xmlns="5aa87c49-2c72-4e82-8118-859c387cbb8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1C7568EC5AA644A4E9847DAEDC84D0" ma:contentTypeVersion="17" ma:contentTypeDescription="Create a new document." ma:contentTypeScope="" ma:versionID="1f78bde4c7d37fe2d7e5c1d8eea90d27">
  <xsd:schema xmlns:xsd="http://www.w3.org/2001/XMLSchema" xmlns:xs="http://www.w3.org/2001/XMLSchema" xmlns:p="http://schemas.microsoft.com/office/2006/metadata/properties" xmlns:ns2="78cbfd63-0c0c-4a40-b6c2-91397a63e293" xmlns:ns3="5aa87c49-2c72-4e82-8118-859c387cbb83" targetNamespace="http://schemas.microsoft.com/office/2006/metadata/properties" ma:root="true" ma:fieldsID="6e19cee58e2f847130e1fef1f866857d" ns2:_="" ns3:_="">
    <xsd:import namespace="78cbfd63-0c0c-4a40-b6c2-91397a63e293"/>
    <xsd:import namespace="5aa87c49-2c72-4e82-8118-859c387cbb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bfd63-0c0c-4a40-b6c2-91397a63e2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a384c4c-9704-46bd-9fbe-cc5170dd740d"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_x0024_Resources_x003a_core_x002c_Signoff_Status">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a87c49-2c72-4e82-8118-859c387cbb8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0fec1b0-5220-4cae-8c34-67c9ade9cdf4}" ma:internalName="TaxCatchAll" ma:showField="CatchAllData" ma:web="5aa87c49-2c72-4e82-8118-859c387cbb8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6C33C4-C77B-4F73-9866-8848DA3C38EA}">
  <ds:schemaRefs>
    <ds:schemaRef ds:uri="5aa87c49-2c72-4e82-8118-859c387cbb83"/>
    <ds:schemaRef ds:uri="78cbfd63-0c0c-4a40-b6c2-91397a63e29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023A48A-1E0B-4F91-91D3-BF6D9E3503D5}">
  <ds:schemaRefs>
    <ds:schemaRef ds:uri="http://schemas.microsoft.com/sharepoint/v3/contenttype/forms"/>
  </ds:schemaRefs>
</ds:datastoreItem>
</file>

<file path=customXml/itemProps3.xml><?xml version="1.0" encoding="utf-8"?>
<ds:datastoreItem xmlns:ds="http://schemas.openxmlformats.org/officeDocument/2006/customXml" ds:itemID="{E7E6599E-C1E3-4652-97DB-9AC915F3DBA0}">
  <ds:schemaRefs>
    <ds:schemaRef ds:uri="5aa87c49-2c72-4e82-8118-859c387cbb83"/>
    <ds:schemaRef ds:uri="78cbfd63-0c0c-4a40-b6c2-91397a63e2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40</cp:revision>
  <dcterms:created xsi:type="dcterms:W3CDTF">2025-10-29T09:37:42Z</dcterms:created>
  <dcterms:modified xsi:type="dcterms:W3CDTF">2026-02-18T20:06:58Z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0x010100841C7568EC5AA644A4E9847DAEDC84D0</vt:lpwstr>
  </property>
  <property fmtid="{D5CDD505-2E9C-101B-9397-08002B2CF9AE}" pid="3" name="MediaServiceImageTags">
    <vt:lpwstr/>
  </property>
</Properties>
</file>