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6"/>
  </p:notesMasterIdLst>
  <p:sldIdLst>
    <p:sldId id="423" r:id="rId5"/>
    <p:sldId id="424" r:id="rId6"/>
    <p:sldId id="425" r:id="rId7"/>
    <p:sldId id="453" r:id="rId8"/>
    <p:sldId id="452" r:id="rId9"/>
    <p:sldId id="454" r:id="rId10"/>
    <p:sldId id="455" r:id="rId11"/>
    <p:sldId id="426" r:id="rId12"/>
    <p:sldId id="427" r:id="rId13"/>
    <p:sldId id="419" r:id="rId14"/>
    <p:sldId id="433" r:id="rId15"/>
    <p:sldId id="432" r:id="rId16"/>
    <p:sldId id="434" r:id="rId17"/>
    <p:sldId id="436" r:id="rId18"/>
    <p:sldId id="439" r:id="rId19"/>
    <p:sldId id="440" r:id="rId20"/>
    <p:sldId id="441" r:id="rId21"/>
    <p:sldId id="442" r:id="rId22"/>
    <p:sldId id="443" r:id="rId23"/>
    <p:sldId id="428" r:id="rId24"/>
    <p:sldId id="456" r:id="rId25"/>
  </p:sldIdLst>
  <p:sldSz cx="12192000" cy="6858000"/>
  <p:notesSz cx="6858000" cy="9144000"/>
  <p:embeddedFontLst>
    <p:embeddedFont>
      <p:font typeface="Poppins SemiBold" panose="00000700000000000000" pitchFamily="2" charset="0"/>
      <p:bold r:id="rId27"/>
      <p:boldItalic r:id="rId28"/>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Big Democracy Lesson" id="{68CF2CB0-8E47-4057-8A39-40344FB71AD1}">
          <p14:sldIdLst>
            <p14:sldId id="423"/>
          </p14:sldIdLst>
        </p14:section>
        <p14:section name="For Teachers" id="{018DE3FB-765F-4DFF-B45D-B5619935C5DE}">
          <p14:sldIdLst>
            <p14:sldId id="424"/>
            <p14:sldId id="425"/>
            <p14:sldId id="453"/>
            <p14:sldId id="452"/>
            <p14:sldId id="454"/>
            <p14:sldId id="455"/>
            <p14:sldId id="426"/>
            <p14:sldId id="427"/>
          </p14:sldIdLst>
        </p14:section>
        <p14:section name="For Students" id="{E434A2D6-E5A6-4CC6-BE6B-5C275C1697F2}">
          <p14:sldIdLst>
            <p14:sldId id="419"/>
            <p14:sldId id="433"/>
            <p14:sldId id="432"/>
            <p14:sldId id="434"/>
            <p14:sldId id="436"/>
            <p14:sldId id="439"/>
            <p14:sldId id="440"/>
            <p14:sldId id="441"/>
            <p14:sldId id="442"/>
            <p14:sldId id="443"/>
            <p14:sldId id="428"/>
          </p14:sldIdLst>
        </p14:section>
        <p14:section name="For Teachers" id="{E865F0AB-FEB0-4EB8-A886-E0E59594AFCA}">
          <p14:sldIdLst>
            <p14:sldId id="456"/>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75BC27-7E06-53B4-183C-A870E91F2CEF}" name="Oliver Walkden" initials="OW" userId="S::oliver.walkden@youngcitizens.org::d3219da8-9cb5-405b-a7c0-940d7d6350d3" providerId="AD"/>
  <p188:author id="{9D19FF5D-B26F-AC45-55F0-A16B209EC4E2}" name="Akasa Pradhan" initials="AP" userId="S::akasa.pradhan@youngcitizens.org::d286d8a6-a6f2-42d9-a5d6-8042858f1c72" providerId="AD"/>
  <p188:author id="{805C6066-833F-2DFD-5C6D-0AAA20648DC6}" name="Kirsty Robertson" initials="KR" userId="S::kirsty.robertson@youngcitizens.org::c675aafd-d242-4524-bf4c-51bf54a7d63f" providerId="AD"/>
  <p188:author id="{A2B36E69-DAA7-C39C-4B3F-53F9B23B7FB7}" name="Charlie Duckerin" initials="" userId="S::Charlie.Duckerin@youngcitizens.org::04058c8d-ebef-4ec3-aaaf-fb1af59988ea" providerId="AD"/>
  <p188:author id="{9AA67172-C31B-D427-7F3B-708B10183263}" name="Lisa Yates" initials="" userId="S::Lisa.Yates@youngcitizens.org::998e3b1b-6ef4-4467-a2a2-524d3c65665a" providerId="AD"/>
  <p188:author id="{B7F2FDAB-AAFC-BC10-658A-92C009767F04}" name="Charlie Duckerin" initials="CD" userId="S::charlie.duckerin@youngcitizens.org::04058c8d-ebef-4ec3-aaaf-fb1af59988ea" providerId="AD"/>
  <p188:author id="{E1E689C0-7808-6E89-6E9E-37561AA60811}" name="Lisa Yates" initials="LY" userId="S::lisa.yates@youngcitizens.org::998e3b1b-6ef4-4467-a2a2-524d3c65665a" providerId="AD"/>
  <p188:author id="{711E8EC1-52C6-BCAA-EF6A-FB2BCDA8641D}" name="Oliver Walkden" initials="" userId="S::Oliver.Walkden@youngcitizens.org::d3219da8-9cb5-405b-a7c0-940d7d6350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13F"/>
    <a:srgbClr val="E60073"/>
    <a:srgbClr val="4FC5B9"/>
    <a:srgbClr val="FFE814"/>
    <a:srgbClr val="FFFFFF"/>
    <a:srgbClr val="FFF150"/>
    <a:srgbClr val="000000"/>
    <a:srgbClr val="51C5B7"/>
    <a:srgbClr val="E34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35186E-45E7-D874-5BC9-6B3FBF458B84}" v="12" dt="2026-02-18T20:06:40.692"/>
    <p1510:client id="{F1A3C649-F3A3-798B-A43D-367532FEA48B}" v="94" dt="2026-02-17T13:43:28.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EDF69-6D56-4952-B69B-DAF176FEAE77}" type="datetimeFigureOut">
              <a:t>2/18/2026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FD070-D64A-42C9-B587-D69F75ED3F54}" type="slidenum">
              <a:t>‹#›</a:t>
            </a:fld>
            <a:endParaRPr lang="en-GB"/>
          </a:p>
        </p:txBody>
      </p:sp>
    </p:spTree>
    <p:extLst>
      <p:ext uri="{BB962C8B-B14F-4D97-AF65-F5344CB8AC3E}">
        <p14:creationId xmlns:p14="http://schemas.microsoft.com/office/powerpoint/2010/main" val="258805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youngcitizens.org/bigdemocracylesso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youngcitizens.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ssets.publishing.service.gov.uk/media/690b26c69456634d9795fde0/Schools_inspection_toolkit.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assets.publishing.service.gov.uk/media/5a758c9540f0b6397f35f469/SMSC_Guidance_Maintained_Schools.pdf" TargetMode="External"/><Relationship Id="rId5" Type="http://schemas.openxmlformats.org/officeDocument/2006/relationships/hyperlink" Target="https://assets.publishing.service.gov.uk/media/5a7de93840f0b62305b7f8ee/PRIMARY_national_curriculum_-_English_220714.pdf" TargetMode="External"/><Relationship Id="rId4" Type="http://schemas.openxmlformats.org/officeDocument/2006/relationships/hyperlink" Target="https://assets.publishing.service.gov.uk/media/5a75a83a40f0b67b3d5c8310/Programme_of_Study_KS1_and_2.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ea typeface="Calibri"/>
                <a:cs typeface="Calibri"/>
              </a:rPr>
              <a:t>The Big Democracy Lesson: Key Stage 2 Lesson Plan &amp; Slides</a:t>
            </a:r>
            <a:br>
              <a:rPr lang="en-GB" b="1">
                <a:ea typeface="Calibri"/>
                <a:cs typeface="+mn-lt"/>
              </a:rPr>
            </a:br>
            <a:endParaRPr lang="en-GB" b="1">
              <a:ea typeface="Calibri"/>
              <a:cs typeface="Calibri"/>
            </a:endParaRPr>
          </a:p>
          <a:p>
            <a:r>
              <a:rPr lang="en-GB"/>
              <a:t>For more Big Democracy Lesson resources and information, </a:t>
            </a:r>
            <a:r>
              <a:rPr lang="en-GB">
                <a:solidFill>
                  <a:srgbClr val="000000"/>
                </a:solidFill>
              </a:rPr>
              <a:t>please head to </a:t>
            </a:r>
            <a:r>
              <a:rPr lang="en-GB">
                <a:hlinkClick r:id="rId3"/>
              </a:rPr>
              <a:t>www.youngcitizens.org/bigdemocracylesson</a:t>
            </a:r>
            <a:r>
              <a:rPr lang="en-GB">
                <a:solidFill>
                  <a:srgbClr val="000000"/>
                </a:solidFill>
              </a:rPr>
              <a:t> </a:t>
            </a:r>
            <a:br>
              <a:rPr lang="en-GB">
                <a:ea typeface="Calibri"/>
                <a:cs typeface="+mn-lt"/>
              </a:rPr>
            </a:br>
            <a:endParaRPr lang="en-GB">
              <a:ea typeface="Calibri"/>
              <a:cs typeface="Calibri"/>
            </a:endParaRPr>
          </a:p>
          <a:p>
            <a:r>
              <a:rPr lang="en-GB"/>
              <a:t>To find out more information about Young Citizens and our mission, you can check our website at </a:t>
            </a:r>
            <a:r>
              <a:rPr lang="en-GB">
                <a:ea typeface="Calibri"/>
                <a:cs typeface="Calibri"/>
                <a:hlinkClick r:id="rId4"/>
              </a:rPr>
              <a:t>www</a:t>
            </a:r>
            <a:r>
              <a:rPr lang="en-GB">
                <a:hlinkClick r:id="rId4"/>
              </a:rPr>
              <a:t>.youngcitizens.org</a:t>
            </a:r>
            <a:endParaRPr lang="en-GB">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1</a:t>
            </a:fld>
            <a:endParaRPr lang="en-GB"/>
          </a:p>
        </p:txBody>
      </p:sp>
    </p:spTree>
    <p:extLst>
      <p:ext uri="{BB962C8B-B14F-4D97-AF65-F5344CB8AC3E}">
        <p14:creationId xmlns:p14="http://schemas.microsoft.com/office/powerpoint/2010/main" val="1072383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44B24-23C2-C645-43EB-6BA1132F1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031E8-B746-BF4E-1F53-F96C572F1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772959-A08F-5A13-5B9C-D8CD609222F8}"/>
              </a:ext>
            </a:extLst>
          </p:cNvPr>
          <p:cNvSpPr>
            <a:spLocks noGrp="1"/>
          </p:cNvSpPr>
          <p:nvPr>
            <p:ph type="body" idx="1"/>
          </p:nvPr>
        </p:nvSpPr>
        <p:spPr/>
        <p:txBody>
          <a:bodyPr/>
          <a:lstStyle/>
          <a:p>
            <a:r>
              <a:rPr lang="en-US" b="1"/>
              <a:t>Activity 1: How should we decide?</a:t>
            </a:r>
            <a:endParaRPr lang="en-US">
              <a:solidFill>
                <a:srgbClr val="444444"/>
              </a:solidFill>
            </a:endParaRPr>
          </a:p>
          <a:p>
            <a:r>
              <a:rPr lang="en-US" i="1">
                <a:ea typeface="Calibri"/>
                <a:cs typeface="Calibri"/>
              </a:rPr>
              <a:t>Spend 5 minutes on this slide.</a:t>
            </a:r>
            <a:endParaRPr lang="en-US" i="1"/>
          </a:p>
          <a:p>
            <a:r>
              <a:rPr lang="en-US"/>
              <a:t>Introduce the session by explaining that the class will explore how people make decisions together and why it matters.</a:t>
            </a:r>
            <a:br>
              <a:rPr lang="en-US">
                <a:cs typeface="+mn-lt"/>
              </a:rPr>
            </a:br>
            <a:br>
              <a:rPr lang="en-US">
                <a:cs typeface="+mn-lt"/>
              </a:rPr>
            </a:br>
            <a:r>
              <a:rPr lang="en-US"/>
              <a:t>Present one choice that you need to make (e.g., next class book, a fun activity, or what the next classroom display should be). Ideally this should be a decision that you actually do want the pupils to get involved in! </a:t>
            </a:r>
            <a:br>
              <a:rPr lang="en-US">
                <a:cs typeface="+mn-lt"/>
              </a:rPr>
            </a:br>
            <a:br>
              <a:rPr lang="en-US">
                <a:cs typeface="+mn-lt"/>
              </a:rPr>
            </a:br>
            <a:r>
              <a:rPr lang="en-US"/>
              <a:t>Method 1: Teacher decides. Announce your choice without consultation. Ask pupils: How did that feel? Why? Encourage honest responses. Highlight any feelings of frustration or exclusion.</a:t>
            </a:r>
            <a:br>
              <a:rPr lang="en-US">
                <a:cs typeface="+mn-lt"/>
              </a:rPr>
            </a:br>
            <a:br>
              <a:rPr lang="en-US">
                <a:cs typeface="+mn-lt"/>
              </a:rPr>
            </a:br>
            <a:r>
              <a:rPr lang="en-US"/>
              <a:t>Method 2: Choose a slip of paper at random to decide.  Ask: Does randomness feel fair? Why or why not? Help pupils notice that although randomness gives every option an equal chance, it still doesn’t let them express their views.</a:t>
            </a:r>
            <a:br>
              <a:rPr lang="en-US">
                <a:cs typeface="+mn-lt"/>
              </a:rPr>
            </a:br>
            <a:br>
              <a:rPr lang="en-US">
                <a:cs typeface="+mn-lt"/>
              </a:rPr>
            </a:br>
            <a:r>
              <a:rPr lang="en-US"/>
              <a:t>Method 3: Pupils raise hands for their preferred option. </a:t>
            </a:r>
            <a:r>
              <a:rPr lang="en-US" err="1"/>
              <a:t>Emphasise</a:t>
            </a:r>
            <a:r>
              <a:rPr lang="en-US"/>
              <a:t> that everyone gets a voice. Count votes clearly so pupils can see the decision being made.</a:t>
            </a:r>
            <a:endParaRPr lang="en-US">
              <a:ea typeface="Calibri"/>
              <a:cs typeface="+mn-lt"/>
            </a:endParaRPr>
          </a:p>
        </p:txBody>
      </p:sp>
      <p:sp>
        <p:nvSpPr>
          <p:cNvPr id="4" name="Slide Number Placeholder 3">
            <a:extLst>
              <a:ext uri="{FF2B5EF4-FFF2-40B4-BE49-F238E27FC236}">
                <a16:creationId xmlns:a16="http://schemas.microsoft.com/office/drawing/2014/main" id="{9845C33E-CC57-F989-BEAE-9C444A522CB8}"/>
              </a:ext>
            </a:extLst>
          </p:cNvPr>
          <p:cNvSpPr>
            <a:spLocks noGrp="1"/>
          </p:cNvSpPr>
          <p:nvPr>
            <p:ph type="sldNum" sz="quarter" idx="5"/>
          </p:nvPr>
        </p:nvSpPr>
        <p:spPr/>
        <p:txBody>
          <a:bodyPr/>
          <a:lstStyle/>
          <a:p>
            <a:fld id="{E3FFD070-D64A-42C9-B587-D69F75ED3F54}" type="slidenum">
              <a:rPr lang="en-GB"/>
              <a:t>10</a:t>
            </a:fld>
            <a:endParaRPr lang="en-GB"/>
          </a:p>
        </p:txBody>
      </p:sp>
    </p:spTree>
    <p:extLst>
      <p:ext uri="{BB962C8B-B14F-4D97-AF65-F5344CB8AC3E}">
        <p14:creationId xmlns:p14="http://schemas.microsoft.com/office/powerpoint/2010/main" val="3213100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7BECD-73AE-484C-4475-98CE71BFC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376A5-495E-A0F2-C789-3AA7091942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55F2D-AA2A-AB2E-4433-FB82B1802F54}"/>
              </a:ext>
            </a:extLst>
          </p:cNvPr>
          <p:cNvSpPr>
            <a:spLocks noGrp="1"/>
          </p:cNvSpPr>
          <p:nvPr>
            <p:ph type="body" idx="1"/>
          </p:nvPr>
        </p:nvSpPr>
        <p:spPr/>
        <p:txBody>
          <a:bodyPr/>
          <a:lstStyle/>
          <a:p>
            <a:r>
              <a:rPr lang="en-US" b="1"/>
              <a:t>Activity 1: How should we decide?</a:t>
            </a:r>
            <a:endParaRPr lang="en-US">
              <a:solidFill>
                <a:srgbClr val="444444"/>
              </a:solidFill>
            </a:endParaRPr>
          </a:p>
          <a:p>
            <a:r>
              <a:rPr lang="en-US" i="1">
                <a:ea typeface="Calibri"/>
                <a:cs typeface="Calibri"/>
              </a:rPr>
              <a:t>Spend 2 minutes on this slide.</a:t>
            </a:r>
          </a:p>
          <a:p>
            <a:r>
              <a:rPr lang="en-US"/>
              <a:t>Guide reflection: Which method felt fairest? Which gave everyone a chance to be heard?</a:t>
            </a:r>
            <a:br>
              <a:rPr lang="en-US">
                <a:cs typeface="+mn-lt"/>
              </a:rPr>
            </a:br>
            <a:br>
              <a:rPr lang="en-US">
                <a:cs typeface="+mn-lt"/>
              </a:rPr>
            </a:br>
            <a:r>
              <a:rPr lang="en-US"/>
              <a:t>Explain that they have just experienced different ways people make decisions, and that in society we use voting as part of a system called </a:t>
            </a:r>
            <a:r>
              <a:rPr lang="en-US" b="1"/>
              <a:t>democracy</a:t>
            </a:r>
            <a:r>
              <a:rPr lang="en-US"/>
              <a:t>: where people have a say in how things are run.</a:t>
            </a:r>
            <a:br>
              <a:rPr lang="en-US">
                <a:cs typeface="+mn-lt"/>
              </a:rPr>
            </a:br>
            <a:r>
              <a:rPr lang="en-US"/>
              <a:t>Link explicitly: “What we just did helps us understand how decisions are made fairly in a democracy.”</a:t>
            </a:r>
            <a:endParaRPr lang="en-US">
              <a:cs typeface="+mn-lt"/>
            </a:endParaRPr>
          </a:p>
        </p:txBody>
      </p:sp>
      <p:sp>
        <p:nvSpPr>
          <p:cNvPr id="4" name="Slide Number Placeholder 3">
            <a:extLst>
              <a:ext uri="{FF2B5EF4-FFF2-40B4-BE49-F238E27FC236}">
                <a16:creationId xmlns:a16="http://schemas.microsoft.com/office/drawing/2014/main" id="{54E3A4BB-01EC-DD7E-1CB1-713E61F9815B}"/>
              </a:ext>
            </a:extLst>
          </p:cNvPr>
          <p:cNvSpPr>
            <a:spLocks noGrp="1"/>
          </p:cNvSpPr>
          <p:nvPr>
            <p:ph type="sldNum" sz="quarter" idx="5"/>
          </p:nvPr>
        </p:nvSpPr>
        <p:spPr/>
        <p:txBody>
          <a:bodyPr/>
          <a:lstStyle/>
          <a:p>
            <a:fld id="{E3FFD070-D64A-42C9-B587-D69F75ED3F54}" type="slidenum">
              <a:rPr lang="en-GB"/>
              <a:t>11</a:t>
            </a:fld>
            <a:endParaRPr lang="en-GB"/>
          </a:p>
        </p:txBody>
      </p:sp>
    </p:spTree>
    <p:extLst>
      <p:ext uri="{BB962C8B-B14F-4D97-AF65-F5344CB8AC3E}">
        <p14:creationId xmlns:p14="http://schemas.microsoft.com/office/powerpoint/2010/main" val="763689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Lesson Objectives</a:t>
            </a:r>
          </a:p>
          <a:p>
            <a:r>
              <a:rPr lang="en-US" i="1">
                <a:ea typeface="Calibri"/>
                <a:cs typeface="Calibri"/>
              </a:rPr>
              <a:t>Spend 1 minute on this slide.</a:t>
            </a:r>
          </a:p>
          <a:p>
            <a:r>
              <a:rPr lang="en-US"/>
              <a:t>Read through the objectives and check students' understanding.</a:t>
            </a:r>
            <a:endParaRPr lang="en-US">
              <a:ea typeface="Calibri"/>
              <a:cs typeface="Calibri"/>
            </a:endParaRPr>
          </a:p>
          <a:p>
            <a:r>
              <a:rPr lang="en-US">
                <a:ea typeface="Calibri"/>
                <a:cs typeface="Calibri"/>
              </a:rPr>
              <a:t>Flag that you will be asking them to reflect on how they achieved these at the end of the lesson.</a:t>
            </a:r>
          </a:p>
        </p:txBody>
      </p:sp>
      <p:sp>
        <p:nvSpPr>
          <p:cNvPr id="4" name="Slide Number Placeholder 3"/>
          <p:cNvSpPr>
            <a:spLocks noGrp="1"/>
          </p:cNvSpPr>
          <p:nvPr>
            <p:ph type="sldNum" sz="quarter" idx="5"/>
          </p:nvPr>
        </p:nvSpPr>
        <p:spPr/>
        <p:txBody>
          <a:bodyPr/>
          <a:lstStyle/>
          <a:p>
            <a:fld id="{E3FFD070-D64A-42C9-B587-D69F75ED3F54}" type="slidenum">
              <a:rPr lang="en-GB"/>
              <a:t>12</a:t>
            </a:fld>
            <a:endParaRPr lang="en-GB"/>
          </a:p>
        </p:txBody>
      </p:sp>
    </p:spTree>
    <p:extLst>
      <p:ext uri="{BB962C8B-B14F-4D97-AF65-F5344CB8AC3E}">
        <p14:creationId xmlns:p14="http://schemas.microsoft.com/office/powerpoint/2010/main" val="4043240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837F1-D352-B2C0-DAD6-E9F30F21E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DE7FB-5534-A633-6D43-341D3E180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71F49-7DB5-9EAF-5761-2186527F9CBA}"/>
              </a:ext>
            </a:extLst>
          </p:cNvPr>
          <p:cNvSpPr>
            <a:spLocks noGrp="1"/>
          </p:cNvSpPr>
          <p:nvPr>
            <p:ph type="body" idx="1"/>
          </p:nvPr>
        </p:nvSpPr>
        <p:spPr/>
        <p:txBody>
          <a:bodyPr/>
          <a:lstStyle/>
          <a:p>
            <a:r>
              <a:rPr lang="en-US" b="1"/>
              <a:t>Activity 1: How should we decide?</a:t>
            </a:r>
            <a:endParaRPr lang="en-US">
              <a:solidFill>
                <a:srgbClr val="444444"/>
              </a:solidFill>
            </a:endParaRPr>
          </a:p>
          <a:p>
            <a:r>
              <a:rPr lang="en-US" i="1">
                <a:ea typeface="Calibri"/>
                <a:cs typeface="Calibri"/>
              </a:rPr>
              <a:t>Spend 2 minutes on this slide.</a:t>
            </a:r>
          </a:p>
          <a:p>
            <a:r>
              <a:rPr lang="en-US"/>
              <a:t>Introduce the purpose of the activity by explaining that now pupils have experienced different ways of making decisions, it is time to learn more about the system we use where everyone gets to have their say: democracy.</a:t>
            </a:r>
            <a:br>
              <a:rPr lang="en-US">
                <a:cs typeface="+mn-lt"/>
              </a:rPr>
            </a:br>
            <a:br>
              <a:rPr lang="en-US">
                <a:cs typeface="+mn-lt"/>
              </a:rPr>
            </a:br>
            <a:r>
              <a:rPr lang="en-US"/>
              <a:t>Explain that democracy is not just something adults talk about: it is an idea that shapes how schools, communities, local areas, and the whole country can make fair decisions.</a:t>
            </a:r>
            <a:br>
              <a:rPr lang="en-US">
                <a:cs typeface="+mn-lt"/>
              </a:rPr>
            </a:br>
            <a:br>
              <a:rPr lang="en-US">
                <a:cs typeface="+mn-lt"/>
              </a:rPr>
            </a:br>
            <a:r>
              <a:rPr lang="en-US"/>
              <a:t>Remind pupils:</a:t>
            </a:r>
            <a:br>
              <a:rPr lang="en-US">
                <a:cs typeface="+mn-lt"/>
              </a:rPr>
            </a:br>
            <a:r>
              <a:rPr lang="en-US"/>
              <a:t>1) When we vote as a class, that is a small example of democracy.</a:t>
            </a:r>
            <a:br>
              <a:rPr lang="en-US">
                <a:cs typeface="+mn-lt"/>
              </a:rPr>
            </a:br>
            <a:r>
              <a:rPr lang="en-US"/>
              <a:t>2) When pupils share views with their teacher or school council, that is part of having a say.</a:t>
            </a:r>
            <a:br>
              <a:rPr lang="en-US">
                <a:cs typeface="+mn-lt"/>
              </a:rPr>
            </a:br>
            <a:r>
              <a:rPr lang="en-US"/>
              <a:t>3) When adults vote for MPs, that is democracy at a national level.</a:t>
            </a:r>
            <a:br>
              <a:rPr lang="en-US">
                <a:cs typeface="+mn-lt"/>
              </a:rPr>
            </a:br>
            <a:endParaRPr lang="en-US"/>
          </a:p>
          <a:p>
            <a:r>
              <a:rPr lang="en-US"/>
              <a:t>Pose the question: </a:t>
            </a:r>
            <a:r>
              <a:rPr lang="en-US" i="1"/>
              <a:t>Why is it important for people to have a say in decisions?</a:t>
            </a:r>
            <a:r>
              <a:rPr lang="en-US"/>
              <a:t> Give pupils quiet thinking time. Then ask them to share their ideas with a partner before taking whole-class contributions.</a:t>
            </a:r>
            <a:endParaRPr lang="en-US">
              <a:ea typeface="Calibri"/>
              <a:cs typeface="Calibri"/>
            </a:endParaRPr>
          </a:p>
          <a:p>
            <a:br>
              <a:rPr lang="en-US">
                <a:cs typeface="+mn-lt"/>
              </a:rPr>
            </a:br>
            <a:r>
              <a:rPr lang="en-US"/>
              <a:t>Encourage pupils to justify their views:</a:t>
            </a:r>
            <a:br>
              <a:rPr lang="en-US">
                <a:cs typeface="+mn-lt"/>
              </a:rPr>
            </a:br>
            <a:r>
              <a:rPr lang="en-US" i="1"/>
              <a:t>Why is it fair when everyone gets a say?</a:t>
            </a:r>
            <a:br>
              <a:rPr lang="en-US" i="1">
                <a:cs typeface="+mn-lt"/>
              </a:rPr>
            </a:br>
            <a:r>
              <a:rPr lang="en-US" i="1"/>
              <a:t>What might happen if only one person made all the decisions?</a:t>
            </a:r>
            <a:br>
              <a:rPr lang="en-US" i="1">
                <a:cs typeface="+mn-lt"/>
              </a:rPr>
            </a:br>
            <a:r>
              <a:rPr lang="en-US" i="1"/>
              <a:t>How does listening to different ideas help us make better choices?</a:t>
            </a:r>
            <a:endParaRPr lang="en-US" i="1">
              <a:ea typeface="Calibri"/>
              <a:cs typeface="Calibri"/>
            </a:endParaRPr>
          </a:p>
        </p:txBody>
      </p:sp>
      <p:sp>
        <p:nvSpPr>
          <p:cNvPr id="4" name="Slide Number Placeholder 3">
            <a:extLst>
              <a:ext uri="{FF2B5EF4-FFF2-40B4-BE49-F238E27FC236}">
                <a16:creationId xmlns:a16="http://schemas.microsoft.com/office/drawing/2014/main" id="{F69DDC20-861F-CFE4-BC63-966C3D9F68CE}"/>
              </a:ext>
            </a:extLst>
          </p:cNvPr>
          <p:cNvSpPr>
            <a:spLocks noGrp="1"/>
          </p:cNvSpPr>
          <p:nvPr>
            <p:ph type="sldNum" sz="quarter" idx="5"/>
          </p:nvPr>
        </p:nvSpPr>
        <p:spPr/>
        <p:txBody>
          <a:bodyPr/>
          <a:lstStyle/>
          <a:p>
            <a:fld id="{E3FFD070-D64A-42C9-B587-D69F75ED3F54}" type="slidenum">
              <a:rPr lang="en-GB"/>
              <a:t>13</a:t>
            </a:fld>
            <a:endParaRPr lang="en-GB"/>
          </a:p>
        </p:txBody>
      </p:sp>
    </p:spTree>
    <p:extLst>
      <p:ext uri="{BB962C8B-B14F-4D97-AF65-F5344CB8AC3E}">
        <p14:creationId xmlns:p14="http://schemas.microsoft.com/office/powerpoint/2010/main" val="1075882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05BAF-5173-64A3-2F29-9C1DAB8A6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73AF7-77B5-B6A5-A4CE-011EE06F72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45F38-1C41-244C-D742-50D743EA976D}"/>
              </a:ext>
            </a:extLst>
          </p:cNvPr>
          <p:cNvSpPr>
            <a:spLocks noGrp="1"/>
          </p:cNvSpPr>
          <p:nvPr>
            <p:ph type="body" idx="1"/>
          </p:nvPr>
        </p:nvSpPr>
        <p:spPr/>
        <p:txBody>
          <a:bodyPr/>
          <a:lstStyle/>
          <a:p>
            <a:r>
              <a:rPr lang="en-US" b="1"/>
              <a:t>Activity 2: How does democracy work?</a:t>
            </a:r>
            <a:endParaRPr lang="en-US"/>
          </a:p>
          <a:p>
            <a:r>
              <a:rPr lang="en-US" i="1"/>
              <a:t>Spend 5 minutes on this slide.</a:t>
            </a:r>
            <a:endParaRPr lang="en-US" i="1">
              <a:cs typeface="+mn-lt"/>
            </a:endParaRPr>
          </a:p>
          <a:p>
            <a:r>
              <a:rPr lang="en-US">
                <a:ea typeface="Calibri" panose="020F0502020204030204"/>
                <a:cs typeface="Calibri" panose="020F0502020204030204"/>
              </a:rPr>
              <a:t>Explain that a democracy works because different people and groups have different jobs. </a:t>
            </a:r>
          </a:p>
          <a:p>
            <a:r>
              <a:rPr lang="en-US"/>
              <a:t> </a:t>
            </a:r>
            <a:endParaRPr lang="en-US">
              <a:ea typeface="Calibri"/>
              <a:cs typeface="Calibri"/>
            </a:endParaRPr>
          </a:p>
          <a:p>
            <a:r>
              <a:rPr lang="en-US"/>
              <a:t>Challenge the students to match the roles of People, MPs, Parliament and Government to the descriptions on the slide.  </a:t>
            </a:r>
            <a:endParaRPr lang="en-US">
              <a:ea typeface="Calibri" panose="020F0502020204030204"/>
              <a:cs typeface="Calibri" panose="020F0502020204030204"/>
            </a:endParaRPr>
          </a:p>
          <a:p>
            <a:r>
              <a:rPr lang="en-US"/>
              <a:t> </a:t>
            </a:r>
            <a:endParaRPr lang="en-US">
              <a:ea typeface="Calibri" panose="020F0502020204030204"/>
              <a:cs typeface="Calibri" panose="020F0502020204030204"/>
            </a:endParaRPr>
          </a:p>
          <a:p>
            <a:r>
              <a:rPr lang="en-US"/>
              <a:t>Reveal the correct sorting on screen. </a:t>
            </a:r>
            <a:endParaRPr lang="en-US">
              <a:ea typeface="Calibri" panose="020F0502020204030204"/>
              <a:cs typeface="Calibri" panose="020F0502020204030204"/>
            </a:endParaRPr>
          </a:p>
          <a:p>
            <a:r>
              <a:rPr lang="en-US"/>
              <a:t> </a:t>
            </a:r>
            <a:endParaRPr lang="en-US">
              <a:ea typeface="Calibri" panose="020F0502020204030204"/>
              <a:cs typeface="Calibri" panose="020F0502020204030204"/>
            </a:endParaRPr>
          </a:p>
          <a:p>
            <a:r>
              <a:rPr lang="en-US"/>
              <a:t>Explain that our democracy works because people participate, MPs represent, Parliament checks and debates, and the Government leads. </a:t>
            </a:r>
            <a:endParaRPr lang="en-US">
              <a:ea typeface="Calibri" panose="020F0502020204030204"/>
              <a:cs typeface="Calibri" panose="020F0502020204030204"/>
            </a:endParaRPr>
          </a:p>
          <a:p>
            <a:r>
              <a:rPr lang="en-US"/>
              <a:t> </a:t>
            </a:r>
            <a:endParaRPr lang="en-US">
              <a:ea typeface="Calibri" panose="020F0502020204030204"/>
              <a:cs typeface="Calibri" panose="020F0502020204030204"/>
            </a:endParaRPr>
          </a:p>
          <a:p>
            <a:r>
              <a:rPr lang="en-US"/>
              <a:t>Highlight that children also participate by sharing views, helping their community, and taking part in school democracy. </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ea typeface="Calibri" panose="020F0502020204030204"/>
                <a:cs typeface="Calibri" panose="020F0502020204030204"/>
              </a:rPr>
              <a:t>Optional extension: if your class are confident around these concepts already, check they understand that voting takes place for both local and general (national) elections, meaning that eventually they can participate meaningfully in government at both local and national levels.</a:t>
            </a:r>
          </a:p>
        </p:txBody>
      </p:sp>
      <p:sp>
        <p:nvSpPr>
          <p:cNvPr id="4" name="Slide Number Placeholder 3">
            <a:extLst>
              <a:ext uri="{FF2B5EF4-FFF2-40B4-BE49-F238E27FC236}">
                <a16:creationId xmlns:a16="http://schemas.microsoft.com/office/drawing/2014/main" id="{7764DD80-995B-81B6-DDF4-864CBE01ADCD}"/>
              </a:ext>
            </a:extLst>
          </p:cNvPr>
          <p:cNvSpPr>
            <a:spLocks noGrp="1"/>
          </p:cNvSpPr>
          <p:nvPr>
            <p:ph type="sldNum" sz="quarter" idx="5"/>
          </p:nvPr>
        </p:nvSpPr>
        <p:spPr/>
        <p:txBody>
          <a:bodyPr/>
          <a:lstStyle/>
          <a:p>
            <a:fld id="{E3FFD070-D64A-42C9-B587-D69F75ED3F54}" type="slidenum">
              <a:rPr lang="en-GB"/>
              <a:t>14</a:t>
            </a:fld>
            <a:endParaRPr lang="en-GB"/>
          </a:p>
        </p:txBody>
      </p:sp>
    </p:spTree>
    <p:extLst>
      <p:ext uri="{BB962C8B-B14F-4D97-AF65-F5344CB8AC3E}">
        <p14:creationId xmlns:p14="http://schemas.microsoft.com/office/powerpoint/2010/main" val="941706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65BE3-5ABE-01DD-6809-7FFD84EB5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26BD9-4A74-33E1-6D2B-8010FE12D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5E998-53DE-6B52-5FFF-9F970D3C55D0}"/>
              </a:ext>
            </a:extLst>
          </p:cNvPr>
          <p:cNvSpPr>
            <a:spLocks noGrp="1"/>
          </p:cNvSpPr>
          <p:nvPr>
            <p:ph type="body" idx="1"/>
          </p:nvPr>
        </p:nvSpPr>
        <p:spPr/>
        <p:txBody>
          <a:bodyPr/>
          <a:lstStyle/>
          <a:p>
            <a:r>
              <a:rPr lang="en-GB" b="1"/>
              <a:t>Activity 3: What difference does democracy make to me?</a:t>
            </a:r>
          </a:p>
          <a:p>
            <a:r>
              <a:rPr lang="en-US" i="1">
                <a:ea typeface="Calibri"/>
                <a:cs typeface="Calibri"/>
              </a:rPr>
              <a:t>Spend 10 minutes on this slide.</a:t>
            </a:r>
            <a:endParaRPr lang="en-US" i="1"/>
          </a:p>
          <a:p>
            <a:r>
              <a:rPr lang="en-US"/>
              <a:t>Introduce the problem. You may choose to replace the problem with something that resonates better with your classroom (e.g. litter on beaches, busy roads, improving the facilities in the local hospital). </a:t>
            </a:r>
            <a:br>
              <a:rPr lang="en-US">
                <a:cs typeface="+mn-lt"/>
              </a:rPr>
            </a:br>
            <a:br>
              <a:rPr lang="en-US">
                <a:cs typeface="+mn-lt"/>
              </a:rPr>
            </a:br>
            <a:r>
              <a:rPr lang="en-US"/>
              <a:t>Give each group one of the 'Democratic Roles' worksheets to fill out. Support each group to draw links between ‘What they do?’ and how this may help solve the problems in the park.</a:t>
            </a:r>
            <a:br>
              <a:rPr lang="en-US">
                <a:ea typeface="Calibri"/>
                <a:cs typeface="+mn-lt"/>
              </a:rPr>
            </a:br>
            <a:endParaRPr lang="en-US" b="1">
              <a:ea typeface="Calibri"/>
              <a:cs typeface="Calibri"/>
            </a:endParaRPr>
          </a:p>
        </p:txBody>
      </p:sp>
      <p:sp>
        <p:nvSpPr>
          <p:cNvPr id="4" name="Slide Number Placeholder 3">
            <a:extLst>
              <a:ext uri="{FF2B5EF4-FFF2-40B4-BE49-F238E27FC236}">
                <a16:creationId xmlns:a16="http://schemas.microsoft.com/office/drawing/2014/main" id="{42D2131F-0D82-60FF-20F0-5F646CCFF969}"/>
              </a:ext>
            </a:extLst>
          </p:cNvPr>
          <p:cNvSpPr>
            <a:spLocks noGrp="1"/>
          </p:cNvSpPr>
          <p:nvPr>
            <p:ph type="sldNum" sz="quarter" idx="5"/>
          </p:nvPr>
        </p:nvSpPr>
        <p:spPr/>
        <p:txBody>
          <a:bodyPr/>
          <a:lstStyle/>
          <a:p>
            <a:fld id="{E3FFD070-D64A-42C9-B587-D69F75ED3F54}" type="slidenum">
              <a:rPr lang="en-GB"/>
              <a:t>15</a:t>
            </a:fld>
            <a:endParaRPr lang="en-GB"/>
          </a:p>
        </p:txBody>
      </p:sp>
    </p:spTree>
    <p:extLst>
      <p:ext uri="{BB962C8B-B14F-4D97-AF65-F5344CB8AC3E}">
        <p14:creationId xmlns:p14="http://schemas.microsoft.com/office/powerpoint/2010/main" val="2305585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0C929-5CE9-BD95-6170-CF817F3DD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42C03-CE18-0D61-2DCF-94AB0F0DC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F333A-72AF-3F68-311A-857343DD1934}"/>
              </a:ext>
            </a:extLst>
          </p:cNvPr>
          <p:cNvSpPr>
            <a:spLocks noGrp="1"/>
          </p:cNvSpPr>
          <p:nvPr>
            <p:ph type="body" idx="1"/>
          </p:nvPr>
        </p:nvSpPr>
        <p:spPr/>
        <p:txBody>
          <a:bodyPr/>
          <a:lstStyle/>
          <a:p>
            <a:r>
              <a:rPr lang="en-US" b="1" dirty="0"/>
              <a:t>Activity 3: What difference does democracy make to me?</a:t>
            </a:r>
            <a:endParaRPr lang="en-GB" b="1" dirty="0">
              <a:ea typeface="Calibri"/>
              <a:cs typeface="Calibri"/>
            </a:endParaRPr>
          </a:p>
          <a:p>
            <a:r>
              <a:rPr lang="en-US" i="1" dirty="0">
                <a:ea typeface="Calibri"/>
                <a:cs typeface="Calibri"/>
              </a:rPr>
              <a:t>Spend 5 minutes on this slide.</a:t>
            </a:r>
            <a:endParaRPr lang="en-US" i="1" dirty="0"/>
          </a:p>
          <a:p>
            <a:r>
              <a:rPr lang="en-US" dirty="0">
                <a:ea typeface="Calibri"/>
                <a:cs typeface="Calibri"/>
              </a:rPr>
              <a:t>Invite each group to share with the rest of the class, using the notes they made on their worksheets to support them. </a:t>
            </a:r>
            <a:r>
              <a:rPr lang="en-US" dirty="0"/>
              <a:t>You can use the arrows to write their responses with the interactive whiteboard, or can use pieces of paper/</a:t>
            </a:r>
            <a:r>
              <a:rPr lang="en-US" dirty="0" err="1"/>
              <a:t>post-it</a:t>
            </a:r>
            <a:r>
              <a:rPr lang="en-US" dirty="0"/>
              <a:t> notes to add their main ideas to the board.</a:t>
            </a:r>
            <a:endParaRPr lang="en-US" dirty="0">
              <a:ea typeface="Calibri"/>
              <a:cs typeface="Calibri"/>
            </a:endParaRPr>
          </a:p>
          <a:p>
            <a:endParaRPr lang="en-US" dirty="0"/>
          </a:p>
          <a:p>
            <a:r>
              <a:rPr lang="en-US" dirty="0"/>
              <a:t>Sum up by explaining that democracy works because different roles support each other and children can also take part by sharing views and looking after their community.</a:t>
            </a:r>
            <a:br>
              <a:rPr lang="en-US" dirty="0">
                <a:ea typeface="Calibri"/>
                <a:cs typeface="+mn-lt"/>
              </a:rPr>
            </a:br>
            <a:endParaRPr lang="en-US" b="1">
              <a:ea typeface="Calibri"/>
              <a:cs typeface="Calibri"/>
            </a:endParaRPr>
          </a:p>
        </p:txBody>
      </p:sp>
      <p:sp>
        <p:nvSpPr>
          <p:cNvPr id="4" name="Slide Number Placeholder 3">
            <a:extLst>
              <a:ext uri="{FF2B5EF4-FFF2-40B4-BE49-F238E27FC236}">
                <a16:creationId xmlns:a16="http://schemas.microsoft.com/office/drawing/2014/main" id="{B6737D02-0978-D4A7-9B36-2E255ABEBCF8}"/>
              </a:ext>
            </a:extLst>
          </p:cNvPr>
          <p:cNvSpPr>
            <a:spLocks noGrp="1"/>
          </p:cNvSpPr>
          <p:nvPr>
            <p:ph type="sldNum" sz="quarter" idx="5"/>
          </p:nvPr>
        </p:nvSpPr>
        <p:spPr/>
        <p:txBody>
          <a:bodyPr/>
          <a:lstStyle/>
          <a:p>
            <a:fld id="{E3FFD070-D64A-42C9-B587-D69F75ED3F54}" type="slidenum">
              <a:rPr lang="en-GB"/>
              <a:t>16</a:t>
            </a:fld>
            <a:endParaRPr lang="en-GB"/>
          </a:p>
        </p:txBody>
      </p:sp>
    </p:spTree>
    <p:extLst>
      <p:ext uri="{BB962C8B-B14F-4D97-AF65-F5344CB8AC3E}">
        <p14:creationId xmlns:p14="http://schemas.microsoft.com/office/powerpoint/2010/main" val="2936682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9AB4A-A783-9ADC-39B9-524C9798E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2F1A5-10C1-694B-6275-BFCA130200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64366-6481-9404-F80E-814666795DB9}"/>
              </a:ext>
            </a:extLst>
          </p:cNvPr>
          <p:cNvSpPr>
            <a:spLocks noGrp="1"/>
          </p:cNvSpPr>
          <p:nvPr>
            <p:ph type="body" idx="1"/>
          </p:nvPr>
        </p:nvSpPr>
        <p:spPr/>
        <p:txBody>
          <a:bodyPr/>
          <a:lstStyle/>
          <a:p>
            <a:r>
              <a:rPr lang="en-US" b="1"/>
              <a:t>Activity 3: </a:t>
            </a:r>
            <a:r>
              <a:rPr lang="en-GB" b="1"/>
              <a:t>The Big Democracy Challenge: Be the MP</a:t>
            </a:r>
            <a:endParaRPr lang="en-US"/>
          </a:p>
          <a:p>
            <a:r>
              <a:rPr lang="en-US" i="1">
                <a:ea typeface="Calibri"/>
                <a:cs typeface="Calibri"/>
              </a:rPr>
              <a:t>Spend 5 minutes on this slide.</a:t>
            </a:r>
            <a:endParaRPr lang="en-US" i="1"/>
          </a:p>
          <a:p>
            <a:r>
              <a:rPr lang="en-US"/>
              <a:t>Explain that MPs do more than vote and make laws: a big part of their job is debating, which means sharing ideas, listening to others, and thinking carefully before decisions are made. </a:t>
            </a:r>
            <a:r>
              <a:rPr lang="en-US" err="1"/>
              <a:t>Emphasise</a:t>
            </a:r>
            <a:r>
              <a:rPr lang="en-US"/>
              <a:t> that debate helps MPs understand different points of view and check the Government’s ideas to make sure decisions are fair.</a:t>
            </a:r>
            <a:endParaRPr lang="en-US">
              <a:cs typeface="+mn-lt"/>
            </a:endParaRPr>
          </a:p>
        </p:txBody>
      </p:sp>
      <p:sp>
        <p:nvSpPr>
          <p:cNvPr id="4" name="Slide Number Placeholder 3">
            <a:extLst>
              <a:ext uri="{FF2B5EF4-FFF2-40B4-BE49-F238E27FC236}">
                <a16:creationId xmlns:a16="http://schemas.microsoft.com/office/drawing/2014/main" id="{9A8E25B6-ED8E-E372-9710-1577C73BEB42}"/>
              </a:ext>
            </a:extLst>
          </p:cNvPr>
          <p:cNvSpPr>
            <a:spLocks noGrp="1"/>
          </p:cNvSpPr>
          <p:nvPr>
            <p:ph type="sldNum" sz="quarter" idx="5"/>
          </p:nvPr>
        </p:nvSpPr>
        <p:spPr/>
        <p:txBody>
          <a:bodyPr/>
          <a:lstStyle/>
          <a:p>
            <a:fld id="{E3FFD070-D64A-42C9-B587-D69F75ED3F54}" type="slidenum">
              <a:rPr lang="en-GB"/>
              <a:t>17</a:t>
            </a:fld>
            <a:endParaRPr lang="en-GB"/>
          </a:p>
        </p:txBody>
      </p:sp>
    </p:spTree>
    <p:extLst>
      <p:ext uri="{BB962C8B-B14F-4D97-AF65-F5344CB8AC3E}">
        <p14:creationId xmlns:p14="http://schemas.microsoft.com/office/powerpoint/2010/main" val="293655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798DC-7E1D-513D-7C79-447B9C7B9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A0852-E773-0DEE-1819-C5C9DC800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84CA3-3174-BFB4-8EB7-C74E6948DCD5}"/>
              </a:ext>
            </a:extLst>
          </p:cNvPr>
          <p:cNvSpPr>
            <a:spLocks noGrp="1"/>
          </p:cNvSpPr>
          <p:nvPr>
            <p:ph type="body" idx="1"/>
          </p:nvPr>
        </p:nvSpPr>
        <p:spPr/>
        <p:txBody>
          <a:bodyPr/>
          <a:lstStyle/>
          <a:p>
            <a:pPr>
              <a:lnSpc>
                <a:spcPct val="90000"/>
              </a:lnSpc>
              <a:spcBef>
                <a:spcPct val="0"/>
              </a:spcBef>
            </a:pPr>
            <a:r>
              <a:rPr lang="en-GB" b="1"/>
              <a:t>The Big Democracy Challenge: Speech Structure &amp; Sentence Starters</a:t>
            </a:r>
          </a:p>
          <a:p>
            <a:r>
              <a:rPr lang="en-US" i="1">
                <a:ea typeface="Calibri"/>
                <a:cs typeface="Calibri"/>
              </a:rPr>
              <a:t>Spend 5 minutes on this slide.</a:t>
            </a:r>
            <a:endParaRPr lang="en-US" i="1"/>
          </a:p>
          <a:p>
            <a:r>
              <a:rPr lang="en-US"/>
              <a:t>Remind pupils of the community problem they encountered on Slides 15 and 16. </a:t>
            </a:r>
            <a:endParaRPr lang="en-US">
              <a:ea typeface="Calibri"/>
              <a:cs typeface="Calibri"/>
            </a:endParaRPr>
          </a:p>
          <a:p>
            <a:r>
              <a:rPr lang="en-US"/>
              <a:t>Tell pupils they will step into the shoes of an MP and speak “in Parliament” about this issue. </a:t>
            </a:r>
            <a:endParaRPr lang="en-US">
              <a:ea typeface="Calibri"/>
              <a:cs typeface="Calibri"/>
            </a:endParaRPr>
          </a:p>
          <a:p>
            <a:r>
              <a:rPr lang="en-US"/>
              <a:t>The speeches will last 1 minute – they need to explain the problem, why it matters, and what they think should happen. </a:t>
            </a:r>
            <a:endParaRPr lang="en-US">
              <a:ea typeface="Calibri"/>
              <a:cs typeface="Calibri"/>
            </a:endParaRPr>
          </a:p>
        </p:txBody>
      </p:sp>
      <p:sp>
        <p:nvSpPr>
          <p:cNvPr id="4" name="Slide Number Placeholder 3">
            <a:extLst>
              <a:ext uri="{FF2B5EF4-FFF2-40B4-BE49-F238E27FC236}">
                <a16:creationId xmlns:a16="http://schemas.microsoft.com/office/drawing/2014/main" id="{F9C0E4EF-6BCF-19A1-30EE-1BFA94822A32}"/>
              </a:ext>
            </a:extLst>
          </p:cNvPr>
          <p:cNvSpPr>
            <a:spLocks noGrp="1"/>
          </p:cNvSpPr>
          <p:nvPr>
            <p:ph type="sldNum" sz="quarter" idx="5"/>
          </p:nvPr>
        </p:nvSpPr>
        <p:spPr/>
        <p:txBody>
          <a:bodyPr/>
          <a:lstStyle/>
          <a:p>
            <a:fld id="{E3FFD070-D64A-42C9-B587-D69F75ED3F54}" type="slidenum">
              <a:rPr lang="en-GB"/>
              <a:t>18</a:t>
            </a:fld>
            <a:endParaRPr lang="en-GB"/>
          </a:p>
        </p:txBody>
      </p:sp>
    </p:spTree>
    <p:extLst>
      <p:ext uri="{BB962C8B-B14F-4D97-AF65-F5344CB8AC3E}">
        <p14:creationId xmlns:p14="http://schemas.microsoft.com/office/powerpoint/2010/main" val="612022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1B8A0-CCE0-FE90-AE87-F83BDC671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9974B-77C8-5AD7-09D6-49D1ACBB5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8B6D5-E0BA-E88E-3A80-E76FD4458546}"/>
              </a:ext>
            </a:extLst>
          </p:cNvPr>
          <p:cNvSpPr>
            <a:spLocks noGrp="1"/>
          </p:cNvSpPr>
          <p:nvPr>
            <p:ph type="body" idx="1"/>
          </p:nvPr>
        </p:nvSpPr>
        <p:spPr/>
        <p:txBody>
          <a:bodyPr/>
          <a:lstStyle/>
          <a:p>
            <a:r>
              <a:rPr lang="en-GB" b="1"/>
              <a:t>The Big Democracy Challenge: Debate Begins &amp; Voting Slide</a:t>
            </a:r>
            <a:endParaRPr lang="en-US" b="1"/>
          </a:p>
          <a:p>
            <a:r>
              <a:rPr lang="en-US" i="1">
                <a:ea typeface="Calibri"/>
                <a:cs typeface="Calibri"/>
              </a:rPr>
              <a:t>Spend 5 minutes on this slide.</a:t>
            </a:r>
            <a:endParaRPr lang="en-US" i="1"/>
          </a:p>
          <a:p>
            <a:r>
              <a:rPr lang="en-US"/>
              <a:t>Set the expectation for respectful listening so the debate feels fun and safe. </a:t>
            </a:r>
            <a:endParaRPr lang="en-US">
              <a:ea typeface="Calibri"/>
              <a:cs typeface="Calibri"/>
            </a:endParaRPr>
          </a:p>
          <a:p>
            <a:r>
              <a:rPr lang="en-US"/>
              <a:t> </a:t>
            </a:r>
            <a:endParaRPr lang="en-US">
              <a:ea typeface="Calibri"/>
              <a:cs typeface="Calibri"/>
            </a:endParaRPr>
          </a:p>
          <a:p>
            <a:r>
              <a:rPr lang="en-US"/>
              <a:t>After the speeches, move straight to the class vote: explain that pupils are voting for the idea, not the person. You may want to get pupils to put their head down and then put their thumbs up to vote. Count thumbs clearly and announce the winning idea. </a:t>
            </a:r>
            <a:endParaRPr lang="en-US">
              <a:ea typeface="Calibri"/>
              <a:cs typeface="Calibri"/>
            </a:endParaRPr>
          </a:p>
          <a:p>
            <a:r>
              <a:rPr lang="en-US"/>
              <a:t>Close by reinforcing that this is how Parliament works: people speak, ideas are shared, and a fair vote helps make a final decision. </a:t>
            </a:r>
            <a:endParaRPr lang="en-US">
              <a:ea typeface="Calibri"/>
              <a:cs typeface="Calibri"/>
            </a:endParaRPr>
          </a:p>
        </p:txBody>
      </p:sp>
      <p:sp>
        <p:nvSpPr>
          <p:cNvPr id="4" name="Slide Number Placeholder 3">
            <a:extLst>
              <a:ext uri="{FF2B5EF4-FFF2-40B4-BE49-F238E27FC236}">
                <a16:creationId xmlns:a16="http://schemas.microsoft.com/office/drawing/2014/main" id="{DA528AAF-FBBD-CD72-F8E4-CC7BABD721CA}"/>
              </a:ext>
            </a:extLst>
          </p:cNvPr>
          <p:cNvSpPr>
            <a:spLocks noGrp="1"/>
          </p:cNvSpPr>
          <p:nvPr>
            <p:ph type="sldNum" sz="quarter" idx="5"/>
          </p:nvPr>
        </p:nvSpPr>
        <p:spPr/>
        <p:txBody>
          <a:bodyPr/>
          <a:lstStyle/>
          <a:p>
            <a:fld id="{E3FFD070-D64A-42C9-B587-D69F75ED3F54}" type="slidenum">
              <a:rPr lang="en-GB"/>
              <a:t>19</a:t>
            </a:fld>
            <a:endParaRPr lang="en-GB"/>
          </a:p>
        </p:txBody>
      </p:sp>
    </p:spTree>
    <p:extLst>
      <p:ext uri="{BB962C8B-B14F-4D97-AF65-F5344CB8AC3E}">
        <p14:creationId xmlns:p14="http://schemas.microsoft.com/office/powerpoint/2010/main" val="376489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a:p>
            <a:r>
              <a:rPr lang="en-GB" b="1">
                <a:ea typeface="Calibri"/>
                <a:cs typeface="Calibri"/>
              </a:rPr>
              <a:t>How The Big Democracy Lesson supports Ofsted requirements:  </a:t>
            </a:r>
            <a:br>
              <a:rPr lang="en-GB" b="1">
                <a:ea typeface="Calibri" panose="020F0502020204030204"/>
                <a:cs typeface="+mn-lt"/>
              </a:rPr>
            </a:br>
            <a:r>
              <a:rPr lang="en-GB">
                <a:ea typeface="Calibri" panose="020F0502020204030204"/>
                <a:cs typeface="Calibri" panose="020F0502020204030204"/>
              </a:rPr>
              <a:t>Ofsted Personal Development &amp; Wellbeing, Page 44: </a:t>
            </a:r>
            <a:r>
              <a:rPr lang="en-GB">
                <a:hlinkClick r:id="rId3"/>
              </a:rPr>
              <a:t>Ensuring the curriculum contributes to pupils’ personal and SMSC development, supports them to become responsible, respectful and active citizens, and develops their understanding of fundamental British values.</a:t>
            </a:r>
            <a:endParaRPr lang="en-GB">
              <a:ea typeface="Calibri"/>
              <a:cs typeface="Calibri"/>
            </a:endParaRPr>
          </a:p>
          <a:p>
            <a:endParaRPr lang="en-GB"/>
          </a:p>
          <a:p>
            <a:r>
              <a:rPr lang="en-GB" b="1">
                <a:ea typeface="Calibri"/>
                <a:cs typeface="Calibri"/>
              </a:rPr>
              <a:t>How The Big Democracy Lesson supports Curriculum requirements:</a:t>
            </a:r>
            <a:endParaRPr lang="en-GB" b="1"/>
          </a:p>
          <a:p>
            <a:r>
              <a:rPr lang="en-GB">
                <a:ea typeface="Calibri"/>
                <a:cs typeface="Calibri"/>
              </a:rPr>
              <a:t>Citizenship: </a:t>
            </a:r>
            <a:r>
              <a:rPr lang="en-GB">
                <a:hlinkClick r:id="rId4"/>
              </a:rPr>
              <a:t>Citizenship Programme of Study (non-statutory)</a:t>
            </a:r>
            <a:r>
              <a:rPr lang="en-GB">
                <a:solidFill>
                  <a:srgbClr val="444444"/>
                </a:solidFill>
              </a:rPr>
              <a:t>, page 3, 2.f and 2.g, Key Stage 2 pupils should be taught 'to resolve differences by looking at alternatives, making decisions and explaining choices; what democracy is, and about the basic institutions that support it locally and nationally'</a:t>
            </a:r>
            <a:endParaRPr lang="en-GB">
              <a:ea typeface="Calibri"/>
              <a:cs typeface="Calibri"/>
            </a:endParaRPr>
          </a:p>
          <a:p>
            <a:r>
              <a:rPr lang="en-GB">
                <a:solidFill>
                  <a:srgbClr val="000000"/>
                </a:solidFill>
              </a:rPr>
              <a:t>Spoken English: </a:t>
            </a:r>
            <a:r>
              <a:rPr lang="en-GB">
                <a:solidFill>
                  <a:srgbClr val="444444"/>
                </a:solidFill>
                <a:hlinkClick r:id="rId5"/>
              </a:rPr>
              <a:t>Primary National Curriculum – English</a:t>
            </a:r>
            <a:r>
              <a:rPr lang="en-GB">
                <a:solidFill>
                  <a:srgbClr val="000000"/>
                </a:solidFill>
              </a:rPr>
              <a:t>, page 7: 'listen and respond appropriately to adults and their peers; ask relevant questions to extend their understanding and knowledge; maintain attention and participate actively in collaborative conversations, staying on topic and initiating and responding to comments; use spoken language to develop understanding through speculating, hypothesising, imagining and exploring ideas'</a:t>
            </a:r>
            <a:endParaRPr lang="en-GB"/>
          </a:p>
          <a:p>
            <a:r>
              <a:rPr lang="en-GB">
                <a:hlinkClick r:id="rId6"/>
              </a:rPr>
              <a:t>SMSC, Fundamental British Values</a:t>
            </a:r>
            <a:r>
              <a:rPr lang="en-GB"/>
              <a:t>, Page 5 and 6: 'enable students to acquire a broad general knowledge of and respect for public institutions and services in England; encourage respect for democracy and support for participation in the democratic processes, including respect for the basis on which the law is made and applied in England; an understanding of how citizens can influence decision-making through the democratic process'</a:t>
            </a:r>
            <a:endParaRPr lang="en-GB">
              <a:ea typeface="Calibri"/>
              <a:cs typeface="Calibri"/>
            </a:endParaRPr>
          </a:p>
          <a:p>
            <a:endParaRPr lang="en-GB"/>
          </a:p>
          <a:p>
            <a:r>
              <a:rPr lang="en-GB" b="1"/>
              <a:t>How The Big Democracy Lesson supports skill development:</a:t>
            </a:r>
            <a:endParaRPr lang="en-US">
              <a:solidFill>
                <a:srgbClr val="444444"/>
              </a:solidFill>
            </a:endParaRPr>
          </a:p>
          <a:p>
            <a:r>
              <a:rPr lang="en-GB"/>
              <a:t>Activities are designed to support development of critical thinking, communication and oracy. </a:t>
            </a:r>
          </a:p>
          <a:p>
            <a:r>
              <a:rPr lang="en-GB"/>
              <a:t>If your school uses the Skills Builder frameworks you may be able to map lesson activities to the following steps: Listening 1, 2; Speaking 1, 2, 4, 6, 8; Problem Solving 1, 3, 6, 7.</a:t>
            </a:r>
            <a:endParaRPr lang="en-GB">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2</a:t>
            </a:fld>
            <a:endParaRPr lang="en-GB"/>
          </a:p>
        </p:txBody>
      </p:sp>
    </p:spTree>
    <p:extLst>
      <p:ext uri="{BB962C8B-B14F-4D97-AF65-F5344CB8AC3E}">
        <p14:creationId xmlns:p14="http://schemas.microsoft.com/office/powerpoint/2010/main" val="228798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Student Reflections</a:t>
            </a:r>
            <a:endParaRPr lang="en-US">
              <a:solidFill>
                <a:srgbClr val="444444"/>
              </a:solidFill>
            </a:endParaRPr>
          </a:p>
          <a:p>
            <a:r>
              <a:rPr lang="en-US">
                <a:solidFill>
                  <a:srgbClr val="000000"/>
                </a:solidFill>
                <a:ea typeface="Calibri"/>
                <a:cs typeface="Calibri"/>
              </a:rPr>
              <a:t>NB: Only you need to scan the QR code or click the link embedded on the slide. The questions are student facing, are done as a group and act as reflective prompts for your class. </a:t>
            </a:r>
            <a:r>
              <a:rPr lang="en-US" b="1">
                <a:solidFill>
                  <a:srgbClr val="000000"/>
                </a:solidFill>
              </a:rPr>
              <a:t>Optional: screenshot your answers before submitting for your own activity records.</a:t>
            </a:r>
            <a:endParaRPr lang="en-US" b="1">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20</a:t>
            </a:fld>
            <a:endParaRPr lang="en-GB"/>
          </a:p>
        </p:txBody>
      </p:sp>
    </p:spTree>
    <p:extLst>
      <p:ext uri="{BB962C8B-B14F-4D97-AF65-F5344CB8AC3E}">
        <p14:creationId xmlns:p14="http://schemas.microsoft.com/office/powerpoint/2010/main" val="3833937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fld id="{E3FFD070-D64A-42C9-B587-D69F75ED3F54}" type="slidenum">
              <a:rPr lang="en-GB"/>
              <a:t>21</a:t>
            </a:fld>
            <a:endParaRPr lang="en-GB"/>
          </a:p>
        </p:txBody>
      </p:sp>
    </p:spTree>
    <p:extLst>
      <p:ext uri="{BB962C8B-B14F-4D97-AF65-F5344CB8AC3E}">
        <p14:creationId xmlns:p14="http://schemas.microsoft.com/office/powerpoint/2010/main" val="401803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CE270-F447-5279-6381-40060F41C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D5137-D6DB-C482-8F37-64FB35C18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2978F7-5BD6-FB8B-C962-DFBACE917A6C}"/>
              </a:ext>
            </a:extLst>
          </p:cNvPr>
          <p:cNvSpPr>
            <a:spLocks noGrp="1"/>
          </p:cNvSpPr>
          <p:nvPr>
            <p:ph type="body" idx="1"/>
          </p:nvPr>
        </p:nvSpPr>
        <p:spPr/>
        <p:txBody>
          <a:bodyPr/>
          <a:lstStyle/>
          <a:p>
            <a:endParaRPr lang="en-GB" b="1">
              <a:ea typeface="Calibri"/>
              <a:cs typeface="Calibri"/>
            </a:endParaRPr>
          </a:p>
        </p:txBody>
      </p:sp>
      <p:sp>
        <p:nvSpPr>
          <p:cNvPr id="4" name="Slide Number Placeholder 3">
            <a:extLst>
              <a:ext uri="{FF2B5EF4-FFF2-40B4-BE49-F238E27FC236}">
                <a16:creationId xmlns:a16="http://schemas.microsoft.com/office/drawing/2014/main" id="{8876F3A3-BC08-9C44-3629-C513D459973F}"/>
              </a:ext>
            </a:extLst>
          </p:cNvPr>
          <p:cNvSpPr>
            <a:spLocks noGrp="1"/>
          </p:cNvSpPr>
          <p:nvPr>
            <p:ph type="sldNum" sz="quarter" idx="5"/>
          </p:nvPr>
        </p:nvSpPr>
        <p:spPr/>
        <p:txBody>
          <a:bodyPr/>
          <a:lstStyle/>
          <a:p>
            <a:fld id="{E3FFD070-D64A-42C9-B587-D69F75ED3F54}" type="slidenum">
              <a:rPr lang="en-GB"/>
              <a:t>3</a:t>
            </a:fld>
            <a:endParaRPr lang="en-GB"/>
          </a:p>
        </p:txBody>
      </p:sp>
    </p:spTree>
    <p:extLst>
      <p:ext uri="{BB962C8B-B14F-4D97-AF65-F5344CB8AC3E}">
        <p14:creationId xmlns:p14="http://schemas.microsoft.com/office/powerpoint/2010/main" val="269585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DCA78-DCD0-3262-5B30-EEFED8BE8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B4B4C-BA8C-7923-79CC-25CC7C126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76A44-F228-C341-1349-96F8FA419795}"/>
              </a:ext>
            </a:extLst>
          </p:cNvPr>
          <p:cNvSpPr>
            <a:spLocks noGrp="1"/>
          </p:cNvSpPr>
          <p:nvPr>
            <p:ph type="body" idx="1"/>
          </p:nvPr>
        </p:nvSpPr>
        <p:spPr/>
        <p:txBody>
          <a:bodyPr/>
          <a:lstStyle/>
          <a:p>
            <a:r>
              <a:rPr lang="en-GB" b="1"/>
              <a:t>Worksheet Print Out For 'Activity 3: What difference does democracy make to me?' on slide 15.</a:t>
            </a:r>
            <a:endParaRPr lang="en-GB" b="1">
              <a:ea typeface="Calibri"/>
              <a:cs typeface="Calibri"/>
            </a:endParaRPr>
          </a:p>
          <a:p>
            <a:endParaRPr lang="en-GB" b="1"/>
          </a:p>
          <a:p>
            <a:endParaRPr lang="en-GB">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AD89DB48-10A7-7AB9-5772-22D2EB71748E}"/>
              </a:ext>
            </a:extLst>
          </p:cNvPr>
          <p:cNvSpPr>
            <a:spLocks noGrp="1"/>
          </p:cNvSpPr>
          <p:nvPr>
            <p:ph type="sldNum" sz="quarter" idx="5"/>
          </p:nvPr>
        </p:nvSpPr>
        <p:spPr/>
        <p:txBody>
          <a:bodyPr/>
          <a:lstStyle/>
          <a:p>
            <a:fld id="{E3FFD070-D64A-42C9-B587-D69F75ED3F54}" type="slidenum">
              <a:rPr lang="en-GB"/>
              <a:t>4</a:t>
            </a:fld>
            <a:endParaRPr lang="en-GB"/>
          </a:p>
        </p:txBody>
      </p:sp>
    </p:spTree>
    <p:extLst>
      <p:ext uri="{BB962C8B-B14F-4D97-AF65-F5344CB8AC3E}">
        <p14:creationId xmlns:p14="http://schemas.microsoft.com/office/powerpoint/2010/main" val="215075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CED08-6AB5-2948-D18C-0E906DEC6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1CEAD-C28A-5808-3030-58CFBC9BDB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0C686-B244-7ACC-37ED-01B63D02039B}"/>
              </a:ext>
            </a:extLst>
          </p:cNvPr>
          <p:cNvSpPr>
            <a:spLocks noGrp="1"/>
          </p:cNvSpPr>
          <p:nvPr>
            <p:ph type="body" idx="1"/>
          </p:nvPr>
        </p:nvSpPr>
        <p:spPr/>
        <p:txBody>
          <a:bodyPr/>
          <a:lstStyle/>
          <a:p>
            <a:r>
              <a:rPr lang="en-GB" b="1"/>
              <a:t>Worksheet Print Out For 'Activity 3: What difference does democracy make to me?' on slide 15.</a:t>
            </a:r>
            <a:endParaRPr lang="en-GB">
              <a:solidFill>
                <a:srgbClr val="444444"/>
              </a:solidFill>
            </a:endParaRPr>
          </a:p>
          <a:p>
            <a:endParaRPr lang="en-GB">
              <a:solidFill>
                <a:srgbClr val="444444"/>
              </a:solidFill>
            </a:endParaRPr>
          </a:p>
        </p:txBody>
      </p:sp>
      <p:sp>
        <p:nvSpPr>
          <p:cNvPr id="4" name="Slide Number Placeholder 3">
            <a:extLst>
              <a:ext uri="{FF2B5EF4-FFF2-40B4-BE49-F238E27FC236}">
                <a16:creationId xmlns:a16="http://schemas.microsoft.com/office/drawing/2014/main" id="{E15AD8AD-87C2-BB45-B231-427E6743F514}"/>
              </a:ext>
            </a:extLst>
          </p:cNvPr>
          <p:cNvSpPr>
            <a:spLocks noGrp="1"/>
          </p:cNvSpPr>
          <p:nvPr>
            <p:ph type="sldNum" sz="quarter" idx="5"/>
          </p:nvPr>
        </p:nvSpPr>
        <p:spPr/>
        <p:txBody>
          <a:bodyPr/>
          <a:lstStyle/>
          <a:p>
            <a:fld id="{E3FFD070-D64A-42C9-B587-D69F75ED3F54}" type="slidenum">
              <a:rPr lang="en-GB"/>
              <a:t>5</a:t>
            </a:fld>
            <a:endParaRPr lang="en-GB"/>
          </a:p>
        </p:txBody>
      </p:sp>
    </p:spTree>
    <p:extLst>
      <p:ext uri="{BB962C8B-B14F-4D97-AF65-F5344CB8AC3E}">
        <p14:creationId xmlns:p14="http://schemas.microsoft.com/office/powerpoint/2010/main" val="3461506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8D277-06FF-2988-6B55-18D298C0F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AF036-4E39-6D21-20EB-248548DCD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0279C-FACB-6B6D-FE4B-5556E0971CA7}"/>
              </a:ext>
            </a:extLst>
          </p:cNvPr>
          <p:cNvSpPr>
            <a:spLocks noGrp="1"/>
          </p:cNvSpPr>
          <p:nvPr>
            <p:ph type="body" idx="1"/>
          </p:nvPr>
        </p:nvSpPr>
        <p:spPr/>
        <p:txBody>
          <a:bodyPr/>
          <a:lstStyle/>
          <a:p>
            <a:r>
              <a:rPr lang="en-GB" b="1"/>
              <a:t>Worksheet Print Out For 'Activity 3: What difference does democracy make to me?' on slide 15.</a:t>
            </a:r>
            <a:endParaRPr lang="en-GB">
              <a:solidFill>
                <a:srgbClr val="444444"/>
              </a:solidFill>
            </a:endParaRPr>
          </a:p>
          <a:p>
            <a:endParaRPr lang="en-GB">
              <a:solidFill>
                <a:srgbClr val="444444"/>
              </a:solidFill>
            </a:endParaRPr>
          </a:p>
        </p:txBody>
      </p:sp>
      <p:sp>
        <p:nvSpPr>
          <p:cNvPr id="4" name="Slide Number Placeholder 3">
            <a:extLst>
              <a:ext uri="{FF2B5EF4-FFF2-40B4-BE49-F238E27FC236}">
                <a16:creationId xmlns:a16="http://schemas.microsoft.com/office/drawing/2014/main" id="{19B22BED-BBB2-90D8-5F8C-BE93F1E395D6}"/>
              </a:ext>
            </a:extLst>
          </p:cNvPr>
          <p:cNvSpPr>
            <a:spLocks noGrp="1"/>
          </p:cNvSpPr>
          <p:nvPr>
            <p:ph type="sldNum" sz="quarter" idx="5"/>
          </p:nvPr>
        </p:nvSpPr>
        <p:spPr/>
        <p:txBody>
          <a:bodyPr/>
          <a:lstStyle/>
          <a:p>
            <a:fld id="{E3FFD070-D64A-42C9-B587-D69F75ED3F54}" type="slidenum">
              <a:rPr lang="en-GB"/>
              <a:t>6</a:t>
            </a:fld>
            <a:endParaRPr lang="en-GB"/>
          </a:p>
        </p:txBody>
      </p:sp>
    </p:spTree>
    <p:extLst>
      <p:ext uri="{BB962C8B-B14F-4D97-AF65-F5344CB8AC3E}">
        <p14:creationId xmlns:p14="http://schemas.microsoft.com/office/powerpoint/2010/main" val="1807842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FE88E-9FCF-CD17-FABC-EC001FC982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BD59C-81A9-22DC-2020-ED08AB34F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82821-D1EE-BCE0-D3AF-50917E34DCCB}"/>
              </a:ext>
            </a:extLst>
          </p:cNvPr>
          <p:cNvSpPr>
            <a:spLocks noGrp="1"/>
          </p:cNvSpPr>
          <p:nvPr>
            <p:ph type="body" idx="1"/>
          </p:nvPr>
        </p:nvSpPr>
        <p:spPr/>
        <p:txBody>
          <a:bodyPr/>
          <a:lstStyle/>
          <a:p>
            <a:r>
              <a:rPr lang="en-GB" b="1"/>
              <a:t>Worksheet Print Out For 'Activity 3: What difference does democracy make to me?' on slide 15.</a:t>
            </a:r>
            <a:endParaRPr lang="en-GB">
              <a:solidFill>
                <a:srgbClr val="444444"/>
              </a:solidFill>
            </a:endParaRPr>
          </a:p>
          <a:p>
            <a:endParaRPr lang="en-GB">
              <a:solidFill>
                <a:srgbClr val="444444"/>
              </a:solidFill>
            </a:endParaRPr>
          </a:p>
        </p:txBody>
      </p:sp>
      <p:sp>
        <p:nvSpPr>
          <p:cNvPr id="4" name="Slide Number Placeholder 3">
            <a:extLst>
              <a:ext uri="{FF2B5EF4-FFF2-40B4-BE49-F238E27FC236}">
                <a16:creationId xmlns:a16="http://schemas.microsoft.com/office/drawing/2014/main" id="{726C031B-A2F3-CABD-2857-921E236B3408}"/>
              </a:ext>
            </a:extLst>
          </p:cNvPr>
          <p:cNvSpPr>
            <a:spLocks noGrp="1"/>
          </p:cNvSpPr>
          <p:nvPr>
            <p:ph type="sldNum" sz="quarter" idx="5"/>
          </p:nvPr>
        </p:nvSpPr>
        <p:spPr/>
        <p:txBody>
          <a:bodyPr/>
          <a:lstStyle/>
          <a:p>
            <a:fld id="{E3FFD070-D64A-42C9-B587-D69F75ED3F54}" type="slidenum">
              <a:rPr lang="en-GB"/>
              <a:t>7</a:t>
            </a:fld>
            <a:endParaRPr lang="en-GB"/>
          </a:p>
        </p:txBody>
      </p:sp>
    </p:spTree>
    <p:extLst>
      <p:ext uri="{BB962C8B-B14F-4D97-AF65-F5344CB8AC3E}">
        <p14:creationId xmlns:p14="http://schemas.microsoft.com/office/powerpoint/2010/main" val="4150613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7D93-FA78-323E-8D8E-CB453CBAA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AAF5B-D9B7-C24E-1F85-3992BD9D1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BDBB7-CEC0-7F8F-280D-0FA6A03320AD}"/>
              </a:ext>
            </a:extLst>
          </p:cNvPr>
          <p:cNvSpPr>
            <a:spLocks noGrp="1"/>
          </p:cNvSpPr>
          <p:nvPr>
            <p:ph type="body" idx="1"/>
          </p:nvPr>
        </p:nvSpPr>
        <p:spPr/>
        <p:txBody>
          <a:bodyPr/>
          <a:lstStyle/>
          <a:p>
            <a:endParaRPr lang="en-GB" b="1">
              <a:ea typeface="Calibri"/>
              <a:cs typeface="Calibri"/>
            </a:endParaRPr>
          </a:p>
        </p:txBody>
      </p:sp>
      <p:sp>
        <p:nvSpPr>
          <p:cNvPr id="4" name="Slide Number Placeholder 3">
            <a:extLst>
              <a:ext uri="{FF2B5EF4-FFF2-40B4-BE49-F238E27FC236}">
                <a16:creationId xmlns:a16="http://schemas.microsoft.com/office/drawing/2014/main" id="{A3B50C2E-5A94-B17A-307C-375ED0E42A8E}"/>
              </a:ext>
            </a:extLst>
          </p:cNvPr>
          <p:cNvSpPr>
            <a:spLocks noGrp="1"/>
          </p:cNvSpPr>
          <p:nvPr>
            <p:ph type="sldNum" sz="quarter" idx="5"/>
          </p:nvPr>
        </p:nvSpPr>
        <p:spPr/>
        <p:txBody>
          <a:bodyPr/>
          <a:lstStyle/>
          <a:p>
            <a:fld id="{E3FFD070-D64A-42C9-B587-D69F75ED3F54}" type="slidenum">
              <a:rPr lang="en-GB"/>
              <a:t>8</a:t>
            </a:fld>
            <a:endParaRPr lang="en-GB"/>
          </a:p>
        </p:txBody>
      </p:sp>
    </p:spTree>
    <p:extLst>
      <p:ext uri="{BB962C8B-B14F-4D97-AF65-F5344CB8AC3E}">
        <p14:creationId xmlns:p14="http://schemas.microsoft.com/office/powerpoint/2010/main" val="2804878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B2F7-F516-4000-834F-427D247FE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12594-50F4-29BA-EDA3-58E77FC3C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2D90A-3A2E-66D3-1122-6D5FDCEB6ADB}"/>
              </a:ext>
            </a:extLst>
          </p:cNvPr>
          <p:cNvSpPr>
            <a:spLocks noGrp="1"/>
          </p:cNvSpPr>
          <p:nvPr>
            <p:ph type="body" idx="1"/>
          </p:nvPr>
        </p:nvSpPr>
        <p:spPr/>
        <p:txBody>
          <a:bodyPr/>
          <a:lstStyle/>
          <a:p>
            <a:endParaRPr lang="en-GB" b="1">
              <a:ea typeface="Calibri"/>
              <a:cs typeface="Calibri"/>
            </a:endParaRPr>
          </a:p>
        </p:txBody>
      </p:sp>
      <p:sp>
        <p:nvSpPr>
          <p:cNvPr id="4" name="Slide Number Placeholder 3">
            <a:extLst>
              <a:ext uri="{FF2B5EF4-FFF2-40B4-BE49-F238E27FC236}">
                <a16:creationId xmlns:a16="http://schemas.microsoft.com/office/drawing/2014/main" id="{A49DCFE0-1DDB-7DF5-945C-95E7DAE66C44}"/>
              </a:ext>
            </a:extLst>
          </p:cNvPr>
          <p:cNvSpPr>
            <a:spLocks noGrp="1"/>
          </p:cNvSpPr>
          <p:nvPr>
            <p:ph type="sldNum" sz="quarter" idx="5"/>
          </p:nvPr>
        </p:nvSpPr>
        <p:spPr/>
        <p:txBody>
          <a:bodyPr/>
          <a:lstStyle/>
          <a:p>
            <a:fld id="{E3FFD070-D64A-42C9-B587-D69F75ED3F54}" type="slidenum">
              <a:rPr lang="en-GB"/>
              <a:t>9</a:t>
            </a:fld>
            <a:endParaRPr lang="en-GB"/>
          </a:p>
        </p:txBody>
      </p:sp>
    </p:spTree>
    <p:extLst>
      <p:ext uri="{BB962C8B-B14F-4D97-AF65-F5344CB8AC3E}">
        <p14:creationId xmlns:p14="http://schemas.microsoft.com/office/powerpoint/2010/main" val="357063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1 1 1">
  <p:cSld name="1_Title only_1_1_1_1">
    <p:bg>
      <p:bgPr>
        <a:solidFill>
          <a:schemeClr val="lt1"/>
        </a:solidFill>
        <a:effectLst/>
      </p:bgPr>
    </p:bg>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57023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18/02/2026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18/02/2026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18/02/2026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18/02/2026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18/02/2026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18/02/2026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38.svg"/><Relationship Id="rId12" Type="http://schemas.openxmlformats.org/officeDocument/2006/relationships/image" Target="../media/image4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41.svg"/><Relationship Id="rId4" Type="http://schemas.openxmlformats.org/officeDocument/2006/relationships/image" Target="../media/image5.png"/><Relationship Id="rId9" Type="http://schemas.openxmlformats.org/officeDocument/2006/relationships/image" Target="../media/image40.png"/><Relationship Id="rId14" Type="http://schemas.openxmlformats.org/officeDocument/2006/relationships/image" Target="../media/image45.sv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5.png"/><Relationship Id="rId7" Type="http://schemas.openxmlformats.org/officeDocument/2006/relationships/image" Target="../media/image21.png"/><Relationship Id="rId12"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20.svg"/><Relationship Id="rId5" Type="http://schemas.openxmlformats.org/officeDocument/2006/relationships/image" Target="../media/image46.png"/><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5.png"/><Relationship Id="rId7" Type="http://schemas.openxmlformats.org/officeDocument/2006/relationships/image" Target="../media/image23.png"/><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2.jpeg"/><Relationship Id="rId5" Type="http://schemas.openxmlformats.org/officeDocument/2006/relationships/image" Target="../media/image6.png"/><Relationship Id="rId10"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image" Target="../media/image27.svg"/><Relationship Id="rId9" Type="http://schemas.openxmlformats.org/officeDocument/2006/relationships/image" Target="../media/image51.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4.jpeg"/><Relationship Id="rId7" Type="http://schemas.openxmlformats.org/officeDocument/2006/relationships/hyperlink" Target="https://www.surveymonkey.com/r/H55LYVB"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hyperlink" Target="http://www.youngcitizens.org/programmes/make-a-difference-challenge/" TargetMode="External"/><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surveymonkey.com/r/TWPXHQY" TargetMode="External"/><Relationship Id="rId5" Type="http://schemas.openxmlformats.org/officeDocument/2006/relationships/image" Target="../media/image6.png"/><Relationship Id="rId10" Type="http://schemas.openxmlformats.org/officeDocument/2006/relationships/hyperlink" Target="https://www.electoralcommission.org.uk/resources/resources-educators" TargetMode="External"/><Relationship Id="rId4" Type="http://schemas.openxmlformats.org/officeDocument/2006/relationships/image" Target="../media/image5.png"/><Relationship Id="rId9"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members.parliament.uk/FindYourM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electoralcommission.org.uk/voting-and-elections/how-elections-work" TargetMode="Externa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157115-1CE0-DA09-5C25-41CFE8B7E0E8}"/>
              </a:ext>
            </a:extLst>
          </p:cNvPr>
          <p:cNvSpPr/>
          <p:nvPr/>
        </p:nvSpPr>
        <p:spPr>
          <a:xfrm>
            <a:off x="-3247" y="5104"/>
            <a:ext cx="12199266" cy="6858811"/>
          </a:xfrm>
          <a:prstGeom prst="rect">
            <a:avLst/>
          </a:prstGeom>
          <a:solidFill>
            <a:srgbClr val="E60073"/>
          </a:solidFill>
          <a:ln>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Rectangle 5">
            <a:extLst>
              <a:ext uri="{FF2B5EF4-FFF2-40B4-BE49-F238E27FC236}">
                <a16:creationId xmlns:a16="http://schemas.microsoft.com/office/drawing/2014/main" id="{EF8DAED6-4EA7-3166-241C-D88091E3917D}"/>
              </a:ext>
            </a:extLst>
          </p:cNvPr>
          <p:cNvSpPr/>
          <p:nvPr/>
        </p:nvSpPr>
        <p:spPr>
          <a:xfrm rot="180000">
            <a:off x="6977666" y="5011127"/>
            <a:ext cx="5713405" cy="2133936"/>
          </a:xfrm>
          <a:prstGeom prst="rect">
            <a:avLst/>
          </a:prstGeom>
          <a:gradFill flip="none" rotWithShape="1">
            <a:gsLst>
              <a:gs pos="0">
                <a:srgbClr val="FFF14F"/>
              </a:gs>
              <a:gs pos="41000">
                <a:srgbClr val="4FC5B9"/>
              </a:gs>
              <a:gs pos="66000">
                <a:srgbClr val="4FC5B9"/>
              </a:gs>
              <a:gs pos="100000">
                <a:srgbClr val="FFF14F"/>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8" name="Title 3">
            <a:extLst>
              <a:ext uri="{FF2B5EF4-FFF2-40B4-BE49-F238E27FC236}">
                <a16:creationId xmlns:a16="http://schemas.microsoft.com/office/drawing/2014/main" id="{D9F76C36-3973-96CC-B57C-033F8E3618FA}"/>
              </a:ext>
            </a:extLst>
          </p:cNvPr>
          <p:cNvSpPr>
            <a:spLocks noGrp="1"/>
          </p:cNvSpPr>
          <p:nvPr/>
        </p:nvSpPr>
        <p:spPr>
          <a:xfrm>
            <a:off x="552295" y="1897590"/>
            <a:ext cx="9154848" cy="2965490"/>
          </a:xfrm>
          <a:prstGeom prst="rect">
            <a:avLst/>
          </a:prstGeom>
        </p:spPr>
        <p:txBody>
          <a:bodyPr vert="horz" lIns="91440" tIns="45720" rIns="91440" bIns="45720" rtlCol="0" anchor="b">
            <a:noAutofit/>
          </a:bodyPr>
          <a:lstStyle>
            <a:defPPr>
              <a:defRPr lang="en-GB"/>
            </a:defPPr>
            <a:lvl1pPr marL="0"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600" b="1">
                <a:latin typeface="Poppins SemiBold"/>
                <a:cs typeface="Poppins SemiBold"/>
              </a:rPr>
              <a:t>The Big</a:t>
            </a:r>
            <a:endParaRPr lang="en-US" sz="9600" b="1"/>
          </a:p>
          <a:p>
            <a:r>
              <a:rPr lang="en-GB" sz="9600" b="1">
                <a:solidFill>
                  <a:srgbClr val="FFE814"/>
                </a:solidFill>
                <a:latin typeface="Poppins SemiBold"/>
                <a:cs typeface="Poppins SemiBold"/>
              </a:rPr>
              <a:t>Democracy </a:t>
            </a:r>
            <a:endParaRPr lang="en-GB" sz="9600" b="1">
              <a:solidFill>
                <a:srgbClr val="FFE814"/>
              </a:solidFill>
            </a:endParaRPr>
          </a:p>
          <a:p>
            <a:r>
              <a:rPr lang="en-GB" sz="9600" b="1">
                <a:latin typeface="Poppins SemiBold"/>
                <a:cs typeface="Poppins SemiBold"/>
              </a:rPr>
              <a:t>Lesson</a:t>
            </a:r>
            <a:endParaRPr lang="en-GB" sz="9600" b="1"/>
          </a:p>
        </p:txBody>
      </p:sp>
      <p:pic>
        <p:nvPicPr>
          <p:cNvPr id="11" name="Picture 10">
            <a:extLst>
              <a:ext uri="{FF2B5EF4-FFF2-40B4-BE49-F238E27FC236}">
                <a16:creationId xmlns:a16="http://schemas.microsoft.com/office/drawing/2014/main" id="{EA5A4D79-05C1-49AA-0BF0-D8D2FA938F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9850" y="443484"/>
            <a:ext cx="1676569" cy="1599769"/>
          </a:xfrm>
          <a:prstGeom prst="rect">
            <a:avLst/>
          </a:prstGeom>
          <a:effectLst/>
        </p:spPr>
      </p:pic>
      <p:pic>
        <p:nvPicPr>
          <p:cNvPr id="12" name="Picture 11" descr="A colorful logo on a black background&#10;&#10;AI-generated content may be incorrect.">
            <a:extLst>
              <a:ext uri="{FF2B5EF4-FFF2-40B4-BE49-F238E27FC236}">
                <a16:creationId xmlns:a16="http://schemas.microsoft.com/office/drawing/2014/main" id="{0ABC6A67-89C1-7E44-ED40-736A78013C2A}"/>
              </a:ext>
            </a:extLst>
          </p:cNvPr>
          <p:cNvPicPr>
            <a:picLocks noChangeAspect="1"/>
          </p:cNvPicPr>
          <p:nvPr/>
        </p:nvPicPr>
        <p:blipFill>
          <a:blip r:embed="rId4"/>
          <a:stretch>
            <a:fillRect/>
          </a:stretch>
        </p:blipFill>
        <p:spPr>
          <a:xfrm>
            <a:off x="9588066" y="232045"/>
            <a:ext cx="2285251" cy="1199519"/>
          </a:xfrm>
          <a:prstGeom prst="rect">
            <a:avLst/>
          </a:prstGeom>
        </p:spPr>
      </p:pic>
      <p:pic>
        <p:nvPicPr>
          <p:cNvPr id="13" name="Picture 12">
            <a:extLst>
              <a:ext uri="{FF2B5EF4-FFF2-40B4-BE49-F238E27FC236}">
                <a16:creationId xmlns:a16="http://schemas.microsoft.com/office/drawing/2014/main" id="{3CB25685-345C-715E-19A6-A5E1A7C80ECA}"/>
              </a:ext>
            </a:extLst>
          </p:cNvPr>
          <p:cNvPicPr>
            <a:picLocks noChangeAspect="1"/>
          </p:cNvPicPr>
          <p:nvPr/>
        </p:nvPicPr>
        <p:blipFill>
          <a:blip r:embed="rId5">
            <a:extLst>
              <a:ext uri="{28A0092B-C50C-407E-A947-70E740481C1C}">
                <a14:useLocalDpi xmlns:a14="http://schemas.microsoft.com/office/drawing/2010/main" val="0"/>
              </a:ext>
            </a:extLst>
          </a:blip>
          <a:srcRect l="-4073" t="-9276" r="-21597" b="-31148"/>
          <a:stretch>
            <a:fillRect/>
          </a:stretch>
        </p:blipFill>
        <p:spPr>
          <a:xfrm>
            <a:off x="644066" y="5360235"/>
            <a:ext cx="1791559" cy="1000941"/>
          </a:xfrm>
          <a:prstGeom prst="rect">
            <a:avLst/>
          </a:prstGeom>
        </p:spPr>
      </p:pic>
      <p:sp>
        <p:nvSpPr>
          <p:cNvPr id="14" name="TextBox 9">
            <a:extLst>
              <a:ext uri="{FF2B5EF4-FFF2-40B4-BE49-F238E27FC236}">
                <a16:creationId xmlns:a16="http://schemas.microsoft.com/office/drawing/2014/main" id="{90F4FCAC-3228-2898-052A-207329FBCD13}"/>
              </a:ext>
            </a:extLst>
          </p:cNvPr>
          <p:cNvSpPr txBox="1"/>
          <p:nvPr/>
        </p:nvSpPr>
        <p:spPr>
          <a:xfrm>
            <a:off x="609209" y="4980573"/>
            <a:ext cx="3664132"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000000"/>
                </a:solidFill>
                <a:latin typeface="Arial"/>
                <a:cs typeface="Arial"/>
              </a:rPr>
              <a:t>Produced in partnership with</a:t>
            </a:r>
            <a:endParaRPr lang="en-US" b="1">
              <a:latin typeface="Arial"/>
              <a:cs typeface="Arial"/>
            </a:endParaRPr>
          </a:p>
        </p:txBody>
      </p:sp>
      <p:sp>
        <p:nvSpPr>
          <p:cNvPr id="9" name="Title 3">
            <a:extLst>
              <a:ext uri="{FF2B5EF4-FFF2-40B4-BE49-F238E27FC236}">
                <a16:creationId xmlns:a16="http://schemas.microsoft.com/office/drawing/2014/main" id="{07191EF0-1552-ACCA-215A-EDE1AE4828A4}"/>
              </a:ext>
            </a:extLst>
          </p:cNvPr>
          <p:cNvSpPr txBox="1">
            <a:spLocks/>
          </p:cNvSpPr>
          <p:nvPr/>
        </p:nvSpPr>
        <p:spPr>
          <a:xfrm>
            <a:off x="7295801" y="5054671"/>
            <a:ext cx="4897231" cy="1472329"/>
          </a:xfrm>
          <a:prstGeom prst="rect">
            <a:avLst/>
          </a:prstGeom>
        </p:spPr>
        <p:txBody>
          <a:bodyPr vert="horz" lIns="91440" tIns="45720" rIns="91440" bIns="45720" rtlCol="0" anchor="b">
            <a:normAutofit/>
          </a:bodyPr>
          <a:lstStyle>
            <a:defPPr>
              <a:defRPr lang="en-US"/>
            </a:defPPr>
            <a:lvl1pPr marL="0"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a:solidFill>
                  <a:schemeClr val="tx1"/>
                </a:solidFill>
                <a:latin typeface="Poppins SemiBold"/>
                <a:cs typeface="Poppins SemiBold"/>
              </a:rPr>
              <a:t>Key Stage 2</a:t>
            </a:r>
            <a:endParaRPr lang="en-GB" sz="3600" b="1">
              <a:solidFill>
                <a:schemeClr val="tx1"/>
              </a:solidFill>
            </a:endParaRPr>
          </a:p>
          <a:p>
            <a:endParaRPr lang="en-GB" sz="1050" b="1">
              <a:solidFill>
                <a:schemeClr val="tx1"/>
              </a:solidFill>
              <a:latin typeface="Poppins SemiBold"/>
              <a:cs typeface="Poppins SemiBold"/>
            </a:endParaRPr>
          </a:p>
          <a:p>
            <a:r>
              <a:rPr lang="en-GB" sz="2400" b="1">
                <a:solidFill>
                  <a:schemeClr val="tx1"/>
                </a:solidFill>
                <a:latin typeface="Poppins SemiBold"/>
                <a:cs typeface="Poppins SemiBold"/>
              </a:rPr>
              <a:t>Lesson Plan &amp; Slides</a:t>
            </a:r>
            <a:endParaRPr lang="en-GB" sz="2400" b="1">
              <a:solidFill>
                <a:schemeClr val="tx1"/>
              </a:solidFill>
            </a:endParaRPr>
          </a:p>
        </p:txBody>
      </p:sp>
    </p:spTree>
    <p:extLst>
      <p:ext uri="{BB962C8B-B14F-4D97-AF65-F5344CB8AC3E}">
        <p14:creationId xmlns:p14="http://schemas.microsoft.com/office/powerpoint/2010/main" val="1965079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3610F-7F29-3695-A5A2-66560BA549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E1F449-EDFF-9C94-66A3-F386EFFEB0FA}"/>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05D7CFFE-2AAB-3731-306C-13D54AAE1181}"/>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1:</a:t>
            </a:r>
          </a:p>
          <a:p>
            <a:r>
              <a:rPr lang="en-GB" sz="3600">
                <a:solidFill>
                  <a:srgbClr val="000000"/>
                </a:solidFill>
                <a:latin typeface="Poppins SemiBold"/>
                <a:cs typeface="Poppins SemiBold"/>
              </a:rPr>
              <a:t>How should we decide?</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B62AD2EC-A5DF-CAC4-1B1A-B98431651336}"/>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6C22F8E3-7D53-6E8A-03C9-6AB17C8086FF}"/>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B5340C0E-733A-E1B5-5367-3437CC798487}"/>
              </a:ext>
            </a:extLst>
          </p:cNvPr>
          <p:cNvSpPr txBox="1"/>
          <p:nvPr/>
        </p:nvSpPr>
        <p:spPr>
          <a:xfrm>
            <a:off x="-6423" y="1237417"/>
            <a:ext cx="12197075"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a:latin typeface="Arial"/>
                <a:cs typeface="Arial"/>
              </a:rPr>
              <a:t>We’re going to decide who is going to pick our classroom book this week.</a:t>
            </a:r>
          </a:p>
        </p:txBody>
      </p:sp>
      <p:sp>
        <p:nvSpPr>
          <p:cNvPr id="16" name="Rectangle: Rounded Corners 15">
            <a:extLst>
              <a:ext uri="{FF2B5EF4-FFF2-40B4-BE49-F238E27FC236}">
                <a16:creationId xmlns:a16="http://schemas.microsoft.com/office/drawing/2014/main" id="{FF1A4F22-B8DA-17A4-1952-86F2C9E006CC}"/>
              </a:ext>
            </a:extLst>
          </p:cNvPr>
          <p:cNvSpPr/>
          <p:nvPr/>
        </p:nvSpPr>
        <p:spPr>
          <a:xfrm>
            <a:off x="2458526" y="2638079"/>
            <a:ext cx="8269118" cy="105043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4000" b="1">
                <a:solidFill>
                  <a:schemeClr val="tx1"/>
                </a:solidFill>
                <a:latin typeface="Arial"/>
                <a:cs typeface="Arial"/>
              </a:rPr>
              <a:t>Round 1: Teacher decides</a:t>
            </a:r>
            <a:endParaRPr lang="en-US"/>
          </a:p>
        </p:txBody>
      </p:sp>
      <p:sp>
        <p:nvSpPr>
          <p:cNvPr id="2" name="Rectangle: Rounded Corners 1">
            <a:extLst>
              <a:ext uri="{FF2B5EF4-FFF2-40B4-BE49-F238E27FC236}">
                <a16:creationId xmlns:a16="http://schemas.microsoft.com/office/drawing/2014/main" id="{6FBA9C6C-E6C8-E0AA-668C-522ED52B5E62}"/>
              </a:ext>
            </a:extLst>
          </p:cNvPr>
          <p:cNvSpPr/>
          <p:nvPr/>
        </p:nvSpPr>
        <p:spPr>
          <a:xfrm>
            <a:off x="2459765" y="4041358"/>
            <a:ext cx="8269118" cy="1050432"/>
          </a:xfrm>
          <a:prstGeom prst="roundRect">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4000" b="1">
                <a:solidFill>
                  <a:schemeClr val="tx1"/>
                </a:solidFill>
                <a:latin typeface="Arial"/>
                <a:cs typeface="Arial"/>
              </a:rPr>
              <a:t>Round 2: Random choice</a:t>
            </a:r>
            <a:endParaRPr lang="en-US">
              <a:solidFill>
                <a:schemeClr val="tx1"/>
              </a:solidFill>
            </a:endParaRPr>
          </a:p>
        </p:txBody>
      </p:sp>
      <p:sp>
        <p:nvSpPr>
          <p:cNvPr id="4" name="Rectangle: Rounded Corners 3">
            <a:extLst>
              <a:ext uri="{FF2B5EF4-FFF2-40B4-BE49-F238E27FC236}">
                <a16:creationId xmlns:a16="http://schemas.microsoft.com/office/drawing/2014/main" id="{954E9A2A-F9D9-0159-2D65-C1C758CCF2CD}"/>
              </a:ext>
            </a:extLst>
          </p:cNvPr>
          <p:cNvSpPr/>
          <p:nvPr/>
        </p:nvSpPr>
        <p:spPr>
          <a:xfrm>
            <a:off x="2474142" y="5446374"/>
            <a:ext cx="8269118" cy="105043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4000" b="1">
                <a:solidFill>
                  <a:schemeClr val="tx1"/>
                </a:solidFill>
                <a:latin typeface="Arial"/>
                <a:cs typeface="Arial"/>
              </a:rPr>
              <a:t>Round 3: Class vote (hands up)</a:t>
            </a:r>
            <a:endParaRPr lang="en-US">
              <a:solidFill>
                <a:schemeClr val="tx1"/>
              </a:solidFill>
            </a:endParaRPr>
          </a:p>
        </p:txBody>
      </p:sp>
      <p:pic>
        <p:nvPicPr>
          <p:cNvPr id="6" name="Graphic 5" descr="Raised hand with solid fill">
            <a:extLst>
              <a:ext uri="{FF2B5EF4-FFF2-40B4-BE49-F238E27FC236}">
                <a16:creationId xmlns:a16="http://schemas.microsoft.com/office/drawing/2014/main" id="{B11220BB-6EAE-31B4-DDCB-F4748FB9FB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4386" y="5515601"/>
            <a:ext cx="914400" cy="914400"/>
          </a:xfrm>
          <a:prstGeom prst="rect">
            <a:avLst/>
          </a:prstGeom>
        </p:spPr>
      </p:pic>
      <p:pic>
        <p:nvPicPr>
          <p:cNvPr id="12" name="Graphic 11" descr="Teacher with solid fill">
            <a:extLst>
              <a:ext uri="{FF2B5EF4-FFF2-40B4-BE49-F238E27FC236}">
                <a16:creationId xmlns:a16="http://schemas.microsoft.com/office/drawing/2014/main" id="{CBD73A5C-8A50-B08A-D501-E914E8FF59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2597" y="2707833"/>
            <a:ext cx="914400" cy="914400"/>
          </a:xfrm>
          <a:prstGeom prst="rect">
            <a:avLst/>
          </a:prstGeom>
        </p:spPr>
      </p:pic>
      <p:pic>
        <p:nvPicPr>
          <p:cNvPr id="13" name="Graphic 12" descr="Paper with solid fill">
            <a:extLst>
              <a:ext uri="{FF2B5EF4-FFF2-40B4-BE49-F238E27FC236}">
                <a16:creationId xmlns:a16="http://schemas.microsoft.com/office/drawing/2014/main" id="{0C09AD99-849B-F35F-97D6-E6D3B8A6E1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1200989" y="4107611"/>
            <a:ext cx="914400" cy="914400"/>
          </a:xfrm>
          <a:prstGeom prst="rect">
            <a:avLst/>
          </a:prstGeom>
        </p:spPr>
      </p:pic>
    </p:spTree>
    <p:extLst>
      <p:ext uri="{BB962C8B-B14F-4D97-AF65-F5344CB8AC3E}">
        <p14:creationId xmlns:p14="http://schemas.microsoft.com/office/powerpoint/2010/main" val="1734131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55D51-6864-0BEA-947E-FA34E5BE27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AC6B1F-6A76-44B1-02B6-66DDB4A95340}"/>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3F7E72CE-50F7-852B-3187-0DD26B856CDC}"/>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1:</a:t>
            </a:r>
            <a:endParaRPr lang="en-GB" sz="3600">
              <a:solidFill>
                <a:srgbClr val="000000"/>
              </a:solidFill>
              <a:latin typeface="Poppins SemiBold"/>
              <a:cs typeface="Poppins SemiBold"/>
            </a:endParaRPr>
          </a:p>
          <a:p>
            <a:r>
              <a:rPr lang="en-GB" sz="3600">
                <a:solidFill>
                  <a:srgbClr val="000000"/>
                </a:solidFill>
                <a:latin typeface="Poppins SemiBold"/>
                <a:cs typeface="Poppins SemiBold"/>
              </a:rPr>
              <a:t>How should we decide?</a:t>
            </a:r>
            <a:endParaRPr lang="en-US" sz="3600">
              <a:solidFill>
                <a:srgbClr val="000000"/>
              </a:solidFill>
              <a:latin typeface="Poppins SemiBold"/>
              <a:cs typeface="Poppins SemiBold"/>
            </a:endParaRPr>
          </a:p>
        </p:txBody>
      </p:sp>
      <p:pic>
        <p:nvPicPr>
          <p:cNvPr id="9" name="Picture 8" descr="A colorful star with a black background&#10;&#10;AI-generated content may be incorrect.">
            <a:extLst>
              <a:ext uri="{FF2B5EF4-FFF2-40B4-BE49-F238E27FC236}">
                <a16:creationId xmlns:a16="http://schemas.microsoft.com/office/drawing/2014/main" id="{2068D72A-F666-824D-72F3-3B8C1330E6AB}"/>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9EAF919D-16AF-3414-273E-F8845CCFAB0A}"/>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B681306E-B0CA-4339-446F-54CC995991B8}"/>
              </a:ext>
            </a:extLst>
          </p:cNvPr>
          <p:cNvSpPr txBox="1"/>
          <p:nvPr/>
        </p:nvSpPr>
        <p:spPr>
          <a:xfrm>
            <a:off x="-6423" y="1524468"/>
            <a:ext cx="12197075"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latin typeface="Arial"/>
                <a:cs typeface="Arial"/>
              </a:rPr>
              <a:t>Talk to your partner</a:t>
            </a:r>
            <a:endParaRPr lang="en-US" b="1"/>
          </a:p>
        </p:txBody>
      </p:sp>
      <p:sp>
        <p:nvSpPr>
          <p:cNvPr id="16" name="Rectangle: Rounded Corners 15">
            <a:extLst>
              <a:ext uri="{FF2B5EF4-FFF2-40B4-BE49-F238E27FC236}">
                <a16:creationId xmlns:a16="http://schemas.microsoft.com/office/drawing/2014/main" id="{536064DE-F414-5DBD-DD60-C7F3689D11C1}"/>
              </a:ext>
            </a:extLst>
          </p:cNvPr>
          <p:cNvSpPr/>
          <p:nvPr/>
        </p:nvSpPr>
        <p:spPr>
          <a:xfrm>
            <a:off x="1950526" y="2638079"/>
            <a:ext cx="8269118" cy="1050432"/>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b="1">
                <a:solidFill>
                  <a:schemeClr val="tx1"/>
                </a:solidFill>
                <a:latin typeface="Arial"/>
                <a:cs typeface="Arial"/>
              </a:rPr>
              <a:t>Which one felt fairest?</a:t>
            </a:r>
            <a:br>
              <a:rPr lang="en-GB" sz="2800" b="1">
                <a:solidFill>
                  <a:schemeClr val="tx1"/>
                </a:solidFill>
                <a:latin typeface="Arial"/>
                <a:cs typeface="Arial"/>
              </a:rPr>
            </a:br>
            <a:r>
              <a:rPr lang="en-GB" sz="2800" b="1" i="1">
                <a:solidFill>
                  <a:schemeClr val="tx1"/>
                </a:solidFill>
                <a:latin typeface="Arial"/>
                <a:cs typeface="Arial"/>
              </a:rPr>
              <a:t>I thought it was unfair/fair because...</a:t>
            </a:r>
            <a:endParaRPr lang="en-US" sz="1200" i="1">
              <a:solidFill>
                <a:schemeClr val="tx1"/>
              </a:solidFill>
            </a:endParaRPr>
          </a:p>
        </p:txBody>
      </p:sp>
      <p:pic>
        <p:nvPicPr>
          <p:cNvPr id="10" name="Graphic 5" descr="Speech with solid fill">
            <a:extLst>
              <a:ext uri="{FF2B5EF4-FFF2-40B4-BE49-F238E27FC236}">
                <a16:creationId xmlns:a16="http://schemas.microsoft.com/office/drawing/2014/main" id="{006C8488-48EB-ED15-DAD6-4BC6F4DB8C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484649" y="1308066"/>
            <a:ext cx="1113925" cy="1085192"/>
          </a:xfrm>
          <a:prstGeom prst="rect">
            <a:avLst/>
          </a:prstGeom>
        </p:spPr>
      </p:pic>
      <p:sp>
        <p:nvSpPr>
          <p:cNvPr id="14" name="Rectangle: Rounded Corners 13">
            <a:extLst>
              <a:ext uri="{FF2B5EF4-FFF2-40B4-BE49-F238E27FC236}">
                <a16:creationId xmlns:a16="http://schemas.microsoft.com/office/drawing/2014/main" id="{5F6CD4C3-65AA-81C5-6271-C777BD1A3250}"/>
              </a:ext>
            </a:extLst>
          </p:cNvPr>
          <p:cNvSpPr/>
          <p:nvPr/>
        </p:nvSpPr>
        <p:spPr>
          <a:xfrm>
            <a:off x="1951765" y="4041358"/>
            <a:ext cx="8269118" cy="1050432"/>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b="1">
                <a:solidFill>
                  <a:schemeClr val="tx1"/>
                </a:solidFill>
                <a:latin typeface="Arial"/>
                <a:cs typeface="Arial"/>
              </a:rPr>
              <a:t>Which one made sure everyone had a say?</a:t>
            </a:r>
            <a:endParaRPr lang="en-US" sz="1400">
              <a:solidFill>
                <a:schemeClr val="tx1"/>
              </a:solidFill>
            </a:endParaRPr>
          </a:p>
        </p:txBody>
      </p:sp>
      <p:sp>
        <p:nvSpPr>
          <p:cNvPr id="17" name="Rectangle: Rounded Corners 16">
            <a:extLst>
              <a:ext uri="{FF2B5EF4-FFF2-40B4-BE49-F238E27FC236}">
                <a16:creationId xmlns:a16="http://schemas.microsoft.com/office/drawing/2014/main" id="{BF5CD0EC-5FA3-414A-8462-AE8CB3329DBD}"/>
              </a:ext>
            </a:extLst>
          </p:cNvPr>
          <p:cNvSpPr/>
          <p:nvPr/>
        </p:nvSpPr>
        <p:spPr>
          <a:xfrm>
            <a:off x="1966142" y="5446374"/>
            <a:ext cx="8269118" cy="1050432"/>
          </a:xfrm>
          <a:prstGeom prst="roundRect">
            <a:avLst/>
          </a:prstGeom>
          <a:noFill/>
          <a:ln w="57150">
            <a:solidFill>
              <a:srgbClr val="F161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800" b="1">
                <a:solidFill>
                  <a:schemeClr val="tx1"/>
                </a:solidFill>
                <a:latin typeface="Arial"/>
                <a:cs typeface="Arial"/>
              </a:rPr>
              <a:t>Which one worked best?</a:t>
            </a:r>
            <a:endParaRPr lang="en-US" sz="1400"/>
          </a:p>
        </p:txBody>
      </p:sp>
    </p:spTree>
    <p:extLst>
      <p:ext uri="{BB962C8B-B14F-4D97-AF65-F5344CB8AC3E}">
        <p14:creationId xmlns:p14="http://schemas.microsoft.com/office/powerpoint/2010/main" val="1565426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03FE5-443E-5F29-3BF8-C20D975FF31D}"/>
            </a:ext>
          </a:extLst>
        </p:cNvPr>
        <p:cNvGrpSpPr/>
        <p:nvPr/>
      </p:nvGrpSpPr>
      <p:grpSpPr>
        <a:xfrm>
          <a:off x="0" y="0"/>
          <a:ext cx="0" cy="0"/>
          <a:chOff x="0" y="0"/>
          <a:chExt cx="0" cy="0"/>
        </a:xfrm>
      </p:grpSpPr>
      <p:pic>
        <p:nvPicPr>
          <p:cNvPr id="2" name="Picture 1" descr="Group of young people huddling in gym">
            <a:extLst>
              <a:ext uri="{FF2B5EF4-FFF2-40B4-BE49-F238E27FC236}">
                <a16:creationId xmlns:a16="http://schemas.microsoft.com/office/drawing/2014/main" id="{F92DEE1D-948D-6243-AB33-A2629515A25E}"/>
              </a:ext>
            </a:extLst>
          </p:cNvPr>
          <p:cNvPicPr>
            <a:picLocks noChangeAspect="1"/>
          </p:cNvPicPr>
          <p:nvPr/>
        </p:nvPicPr>
        <p:blipFill>
          <a:blip r:embed="rId3"/>
          <a:srcRect l="640" t="962" r="59168" b="-962"/>
          <a:stretch>
            <a:fillRect/>
          </a:stretch>
        </p:blipFill>
        <p:spPr>
          <a:xfrm>
            <a:off x="8035241" y="-16369"/>
            <a:ext cx="4160625" cy="6998797"/>
          </a:xfrm>
          <a:prstGeom prst="rect">
            <a:avLst/>
          </a:prstGeom>
        </p:spPr>
      </p:pic>
      <p:sp>
        <p:nvSpPr>
          <p:cNvPr id="7" name="Title 3">
            <a:extLst>
              <a:ext uri="{FF2B5EF4-FFF2-40B4-BE49-F238E27FC236}">
                <a16:creationId xmlns:a16="http://schemas.microsoft.com/office/drawing/2014/main" id="{56E8C855-6C19-C347-A1A3-F4B324FC2885}"/>
              </a:ext>
            </a:extLst>
          </p:cNvPr>
          <p:cNvSpPr>
            <a:spLocks noGrp="1"/>
          </p:cNvSpPr>
          <p:nvPr/>
        </p:nvSpPr>
        <p:spPr>
          <a:xfrm>
            <a:off x="1338493" y="443550"/>
            <a:ext cx="5413675"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Lesson Objectives</a:t>
            </a:r>
          </a:p>
        </p:txBody>
      </p:sp>
      <p:pic>
        <p:nvPicPr>
          <p:cNvPr id="9" name="Picture 8" descr="A colorful star with a black background&#10;&#10;AI-generated content may be incorrect.">
            <a:extLst>
              <a:ext uri="{FF2B5EF4-FFF2-40B4-BE49-F238E27FC236}">
                <a16:creationId xmlns:a16="http://schemas.microsoft.com/office/drawing/2014/main" id="{4421F739-A855-7AC4-6AB7-8776CB49D7B4}"/>
              </a:ext>
            </a:extLst>
          </p:cNvPr>
          <p:cNvPicPr>
            <a:picLocks noChangeAspect="1"/>
          </p:cNvPicPr>
          <p:nvPr/>
        </p:nvPicPr>
        <p:blipFill>
          <a:blip r:embed="rId4"/>
          <a:stretch>
            <a:fillRect/>
          </a:stretch>
        </p:blipFill>
        <p:spPr>
          <a:xfrm>
            <a:off x="11166921" y="87814"/>
            <a:ext cx="935567" cy="1019175"/>
          </a:xfrm>
          <a:prstGeom prst="rect">
            <a:avLst/>
          </a:prstGeom>
        </p:spPr>
      </p:pic>
      <p:sp>
        <p:nvSpPr>
          <p:cNvPr id="8" name="Content Placeholder 2">
            <a:extLst>
              <a:ext uri="{FF2B5EF4-FFF2-40B4-BE49-F238E27FC236}">
                <a16:creationId xmlns:a16="http://schemas.microsoft.com/office/drawing/2014/main" id="{8DB1EFEC-4A62-A294-DB12-4613ADCD5242}"/>
              </a:ext>
            </a:extLst>
          </p:cNvPr>
          <p:cNvSpPr>
            <a:spLocks noGrp="1"/>
          </p:cNvSpPr>
          <p:nvPr>
            <p:ph idx="1"/>
          </p:nvPr>
        </p:nvSpPr>
        <p:spPr>
          <a:xfrm>
            <a:off x="481781" y="2194335"/>
            <a:ext cx="7160344" cy="4093241"/>
          </a:xfrm>
        </p:spPr>
        <p:txBody>
          <a:bodyPr vert="horz" lIns="91440" tIns="45720" rIns="91440" bIns="45720" rtlCol="0" anchor="t">
            <a:normAutofit/>
          </a:bodyPr>
          <a:lstStyle/>
          <a:p>
            <a:r>
              <a:rPr lang="en-GB">
                <a:latin typeface="Arial"/>
                <a:cs typeface="Arial"/>
              </a:rPr>
              <a:t>Explain what a democracy is</a:t>
            </a:r>
            <a:endParaRPr lang="en-US">
              <a:latin typeface="Aptos" panose="020B0004020202020204"/>
              <a:cs typeface="Arial"/>
            </a:endParaRPr>
          </a:p>
          <a:p>
            <a:endParaRPr lang="en-GB">
              <a:latin typeface="Arial"/>
              <a:cs typeface="Arial"/>
            </a:endParaRPr>
          </a:p>
          <a:p>
            <a:r>
              <a:rPr lang="en-GB">
                <a:latin typeface="Arial"/>
                <a:cs typeface="Arial"/>
              </a:rPr>
              <a:t>Give examples of different roles in a democracy</a:t>
            </a:r>
          </a:p>
          <a:p>
            <a:endParaRPr lang="en-GB">
              <a:latin typeface="Arial"/>
              <a:cs typeface="Arial"/>
            </a:endParaRPr>
          </a:p>
          <a:p>
            <a:r>
              <a:rPr lang="en-GB">
                <a:latin typeface="Arial"/>
                <a:cs typeface="Arial"/>
              </a:rPr>
              <a:t>Explain my role within a democracy </a:t>
            </a:r>
          </a:p>
        </p:txBody>
      </p:sp>
      <p:cxnSp>
        <p:nvCxnSpPr>
          <p:cNvPr id="12" name="Straight Arrow Connector 11">
            <a:extLst>
              <a:ext uri="{FF2B5EF4-FFF2-40B4-BE49-F238E27FC236}">
                <a16:creationId xmlns:a16="http://schemas.microsoft.com/office/drawing/2014/main" id="{3F375EC0-91E4-5A6C-EC0B-DC552D9CA230}"/>
              </a:ext>
            </a:extLst>
          </p:cNvPr>
          <p:cNvCxnSpPr/>
          <p:nvPr/>
        </p:nvCxnSpPr>
        <p:spPr>
          <a:xfrm>
            <a:off x="460617" y="1872982"/>
            <a:ext cx="7149361" cy="18435"/>
          </a:xfrm>
          <a:prstGeom prst="straightConnector1">
            <a:avLst/>
          </a:prstGeom>
          <a:ln>
            <a:solidFill>
              <a:srgbClr val="E60073"/>
            </a:solidFill>
          </a:ln>
        </p:spPr>
        <p:style>
          <a:lnRef idx="2">
            <a:schemeClr val="accent1"/>
          </a:lnRef>
          <a:fillRef idx="0">
            <a:schemeClr val="accent1"/>
          </a:fillRef>
          <a:effectRef idx="1">
            <a:schemeClr val="accent1"/>
          </a:effectRef>
          <a:fontRef idx="minor">
            <a:schemeClr val="tx1"/>
          </a:fontRef>
        </p:style>
      </p:cxnSp>
      <p:pic>
        <p:nvPicPr>
          <p:cNvPr id="13" name="Graphic 12" descr="Bullseye with solid fill">
            <a:extLst>
              <a:ext uri="{FF2B5EF4-FFF2-40B4-BE49-F238E27FC236}">
                <a16:creationId xmlns:a16="http://schemas.microsoft.com/office/drawing/2014/main" id="{EDD6FD6C-E9C1-B24C-310F-19D32A7B98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671" y="624349"/>
            <a:ext cx="914400" cy="914400"/>
          </a:xfrm>
          <a:prstGeom prst="rect">
            <a:avLst/>
          </a:prstGeom>
        </p:spPr>
      </p:pic>
      <p:sp>
        <p:nvSpPr>
          <p:cNvPr id="14" name="TextBox 13">
            <a:extLst>
              <a:ext uri="{FF2B5EF4-FFF2-40B4-BE49-F238E27FC236}">
                <a16:creationId xmlns:a16="http://schemas.microsoft.com/office/drawing/2014/main" id="{9A3E1ADE-EA7B-971B-BB3A-D205A6116A92}"/>
              </a:ext>
            </a:extLst>
          </p:cNvPr>
          <p:cNvSpPr txBox="1"/>
          <p:nvPr/>
        </p:nvSpPr>
        <p:spPr>
          <a:xfrm>
            <a:off x="1339645" y="1241323"/>
            <a:ext cx="777977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aseline="0">
                <a:latin typeface="Arial"/>
              </a:rPr>
              <a:t>By the end of the lesson, </a:t>
            </a:r>
            <a:r>
              <a:rPr lang="en-GB" sz="2400">
                <a:latin typeface="Arial"/>
              </a:rPr>
              <a:t>I will</a:t>
            </a:r>
            <a:r>
              <a:rPr lang="en-GB" sz="2400" baseline="0">
                <a:latin typeface="Arial"/>
              </a:rPr>
              <a:t> be able to</a:t>
            </a:r>
            <a:r>
              <a:rPr lang="en-GB" sz="2400">
                <a:latin typeface="Arial"/>
                <a:cs typeface="Arial"/>
              </a:rPr>
              <a:t>...</a:t>
            </a:r>
            <a:r>
              <a:rPr sz="2400">
                <a:latin typeface="Arial"/>
                <a:ea typeface="Arial"/>
                <a:cs typeface="Arial"/>
              </a:rPr>
              <a:t>​</a:t>
            </a:r>
            <a:endParaRPr lang="en-GB" sz="2400"/>
          </a:p>
          <a:p>
            <a:pPr algn="ctr"/>
            <a:endParaRPr lang="en-GB" sz="1600"/>
          </a:p>
        </p:txBody>
      </p:sp>
    </p:spTree>
    <p:extLst>
      <p:ext uri="{BB962C8B-B14F-4D97-AF65-F5344CB8AC3E}">
        <p14:creationId xmlns:p14="http://schemas.microsoft.com/office/powerpoint/2010/main" val="2541329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F7EFE-014A-B614-AFA0-6AC1DCBCD5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73F208-20C5-320B-DCF6-3389BE58E690}"/>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CCA3C431-CECC-5B01-686C-D4E13C708E2F}"/>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1:</a:t>
            </a:r>
            <a:endParaRPr lang="en-GB" sz="3600">
              <a:solidFill>
                <a:srgbClr val="000000"/>
              </a:solidFill>
              <a:latin typeface="Poppins SemiBold"/>
              <a:cs typeface="Poppins SemiBold"/>
            </a:endParaRPr>
          </a:p>
          <a:p>
            <a:r>
              <a:rPr lang="en-GB" sz="3600">
                <a:solidFill>
                  <a:srgbClr val="000000"/>
                </a:solidFill>
                <a:latin typeface="Poppins SemiBold"/>
                <a:cs typeface="Poppins SemiBold"/>
              </a:rPr>
              <a:t>How should we decide?</a:t>
            </a:r>
            <a:endParaRPr lang="en-US"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B98F85E7-D0E8-1678-E126-E1C42D0A688E}"/>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00E6926D-1272-B452-E267-AD633B200E69}"/>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E3786929-F275-49BB-6A6C-0E5395422375}"/>
              </a:ext>
            </a:extLst>
          </p:cNvPr>
          <p:cNvSpPr txBox="1"/>
          <p:nvPr/>
        </p:nvSpPr>
        <p:spPr>
          <a:xfrm>
            <a:off x="233" y="4151248"/>
            <a:ext cx="7610964"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000">
                <a:latin typeface="Arial"/>
                <a:cs typeface="Arial"/>
              </a:rPr>
              <a:t>Why is this important?</a:t>
            </a:r>
          </a:p>
        </p:txBody>
      </p:sp>
      <p:sp>
        <p:nvSpPr>
          <p:cNvPr id="16" name="Rectangle: Rounded Corners 15">
            <a:extLst>
              <a:ext uri="{FF2B5EF4-FFF2-40B4-BE49-F238E27FC236}">
                <a16:creationId xmlns:a16="http://schemas.microsoft.com/office/drawing/2014/main" id="{08E0C240-24AA-3F33-62D0-C383F65F0E95}"/>
              </a:ext>
            </a:extLst>
          </p:cNvPr>
          <p:cNvSpPr/>
          <p:nvPr/>
        </p:nvSpPr>
        <p:spPr>
          <a:xfrm>
            <a:off x="554682" y="1431869"/>
            <a:ext cx="6630100" cy="2377363"/>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600" b="1">
                <a:solidFill>
                  <a:schemeClr val="tx1"/>
                </a:solidFill>
                <a:latin typeface="Arial"/>
                <a:cs typeface="Arial"/>
              </a:rPr>
              <a:t>Democracy means people have a say in how decisions are made.</a:t>
            </a:r>
          </a:p>
        </p:txBody>
      </p:sp>
      <p:pic>
        <p:nvPicPr>
          <p:cNvPr id="15" name="Graphic 14" descr="Open quotation mark with solid fill">
            <a:extLst>
              <a:ext uri="{FF2B5EF4-FFF2-40B4-BE49-F238E27FC236}">
                <a16:creationId xmlns:a16="http://schemas.microsoft.com/office/drawing/2014/main" id="{BF8E8A90-60A7-6EA4-7F55-7D372A5008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9215" y="1502830"/>
            <a:ext cx="583721" cy="483080"/>
          </a:xfrm>
          <a:prstGeom prst="rect">
            <a:avLst/>
          </a:prstGeom>
        </p:spPr>
      </p:pic>
      <p:pic>
        <p:nvPicPr>
          <p:cNvPr id="18" name="Graphic 17" descr="Open quotation mark with solid fill">
            <a:extLst>
              <a:ext uri="{FF2B5EF4-FFF2-40B4-BE49-F238E27FC236}">
                <a16:creationId xmlns:a16="http://schemas.microsoft.com/office/drawing/2014/main" id="{4C41201C-339F-40C5-0C9A-9410C8A9E9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916029" y="2755097"/>
            <a:ext cx="583721" cy="483080"/>
          </a:xfrm>
          <a:prstGeom prst="rect">
            <a:avLst/>
          </a:prstGeom>
        </p:spPr>
      </p:pic>
      <p:pic>
        <p:nvPicPr>
          <p:cNvPr id="6" name="Picture 5" descr="A ballot box with a flag and a small flag on it&#10;&#10;AI-generated content may be incorrect.">
            <a:extLst>
              <a:ext uri="{FF2B5EF4-FFF2-40B4-BE49-F238E27FC236}">
                <a16:creationId xmlns:a16="http://schemas.microsoft.com/office/drawing/2014/main" id="{F487CF2F-22ED-09DE-9B9B-22CE0BC016D5}"/>
              </a:ext>
            </a:extLst>
          </p:cNvPr>
          <p:cNvPicPr>
            <a:picLocks noChangeAspect="1"/>
          </p:cNvPicPr>
          <p:nvPr/>
        </p:nvPicPr>
        <p:blipFill>
          <a:blip r:embed="rId8"/>
          <a:srcRect l="70020" t="22932" b="11073"/>
          <a:stretch>
            <a:fillRect/>
          </a:stretch>
        </p:blipFill>
        <p:spPr>
          <a:xfrm>
            <a:off x="7641286" y="1461380"/>
            <a:ext cx="3996254" cy="5020295"/>
          </a:xfrm>
          <a:prstGeom prst="rect">
            <a:avLst/>
          </a:prstGeom>
        </p:spPr>
      </p:pic>
      <p:pic>
        <p:nvPicPr>
          <p:cNvPr id="2" name="Graphic 8" descr="Thought bubble with solid fill">
            <a:extLst>
              <a:ext uri="{FF2B5EF4-FFF2-40B4-BE49-F238E27FC236}">
                <a16:creationId xmlns:a16="http://schemas.microsoft.com/office/drawing/2014/main" id="{01E0DB36-7E19-75DA-401D-CF7672224A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91160" y="5013864"/>
            <a:ext cx="1015041" cy="1015041"/>
          </a:xfrm>
          <a:prstGeom prst="rect">
            <a:avLst/>
          </a:prstGeom>
        </p:spPr>
      </p:pic>
      <p:pic>
        <p:nvPicPr>
          <p:cNvPr id="10" name="Graphic 5" descr="Speech with solid fill">
            <a:extLst>
              <a:ext uri="{FF2B5EF4-FFF2-40B4-BE49-F238E27FC236}">
                <a16:creationId xmlns:a16="http://schemas.microsoft.com/office/drawing/2014/main" id="{AE2B4897-E017-EBB0-1F50-C04AAFFDB7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3320151" y="5028680"/>
            <a:ext cx="1017498" cy="1015041"/>
          </a:xfrm>
          <a:prstGeom prst="rect">
            <a:avLst/>
          </a:prstGeom>
        </p:spPr>
      </p:pic>
      <p:pic>
        <p:nvPicPr>
          <p:cNvPr id="12" name="Graphic 12" descr="Users with solid fill">
            <a:extLst>
              <a:ext uri="{FF2B5EF4-FFF2-40B4-BE49-F238E27FC236}">
                <a16:creationId xmlns:a16="http://schemas.microsoft.com/office/drawing/2014/main" id="{7FD07CB1-2C75-061C-56DD-71FE67959BA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20715" y="5028660"/>
            <a:ext cx="1015041" cy="1015041"/>
          </a:xfrm>
          <a:prstGeom prst="rect">
            <a:avLst/>
          </a:prstGeom>
        </p:spPr>
      </p:pic>
      <p:sp>
        <p:nvSpPr>
          <p:cNvPr id="14" name="TextBox 12">
            <a:extLst>
              <a:ext uri="{FF2B5EF4-FFF2-40B4-BE49-F238E27FC236}">
                <a16:creationId xmlns:a16="http://schemas.microsoft.com/office/drawing/2014/main" id="{191CF5CE-F9D3-E273-6E6C-A6F28C0A651C}"/>
              </a:ext>
            </a:extLst>
          </p:cNvPr>
          <p:cNvSpPr txBox="1"/>
          <p:nvPr/>
        </p:nvSpPr>
        <p:spPr>
          <a:xfrm>
            <a:off x="-69258" y="6025177"/>
            <a:ext cx="7898245"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b="1">
                <a:latin typeface="Arial"/>
                <a:cs typeface="Arial"/>
              </a:rPr>
              <a:t>Think, Pair, Share</a:t>
            </a:r>
            <a:endParaRPr lang="en-GB" sz="3600">
              <a:latin typeface="Arial"/>
              <a:cs typeface="Arial"/>
            </a:endParaRPr>
          </a:p>
        </p:txBody>
      </p:sp>
    </p:spTree>
    <p:extLst>
      <p:ext uri="{BB962C8B-B14F-4D97-AF65-F5344CB8AC3E}">
        <p14:creationId xmlns:p14="http://schemas.microsoft.com/office/powerpoint/2010/main" val="3106211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ADBEF-63CF-D0B4-8814-DEDFDF42E4D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B39FC4D-7B06-D638-2AC9-7261719E3A8E}"/>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C1218EC1-7EB3-07E3-37F5-326F14D341DA}"/>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2:</a:t>
            </a:r>
          </a:p>
          <a:p>
            <a:r>
              <a:rPr lang="en-GB" sz="3600">
                <a:solidFill>
                  <a:srgbClr val="000000"/>
                </a:solidFill>
                <a:latin typeface="Poppins SemiBold"/>
                <a:cs typeface="Poppins SemiBold"/>
              </a:rPr>
              <a:t>How does democracy work?</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547C2CF5-553A-9744-F976-71E7FAB087A1}"/>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25" name="Graphic 24" descr="Scales of justice with solid fill">
            <a:extLst>
              <a:ext uri="{FF2B5EF4-FFF2-40B4-BE49-F238E27FC236}">
                <a16:creationId xmlns:a16="http://schemas.microsoft.com/office/drawing/2014/main" id="{419B8105-E9C5-C310-159C-E857702240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027" y="83576"/>
            <a:ext cx="963562" cy="926691"/>
          </a:xfrm>
          <a:prstGeom prst="rect">
            <a:avLst/>
          </a:prstGeom>
        </p:spPr>
      </p:pic>
      <p:sp>
        <p:nvSpPr>
          <p:cNvPr id="4" name="Rectangle: Rounded Corners 3">
            <a:extLst>
              <a:ext uri="{FF2B5EF4-FFF2-40B4-BE49-F238E27FC236}">
                <a16:creationId xmlns:a16="http://schemas.microsoft.com/office/drawing/2014/main" id="{C8550C0A-BC7A-EAA4-1996-D39278BFC760}"/>
              </a:ext>
            </a:extLst>
          </p:cNvPr>
          <p:cNvSpPr/>
          <p:nvPr/>
        </p:nvSpPr>
        <p:spPr>
          <a:xfrm>
            <a:off x="869943" y="1352820"/>
            <a:ext cx="2212477" cy="893885"/>
          </a:xfrm>
          <a:prstGeom prst="roundRect">
            <a:avLst/>
          </a:prstGeom>
          <a:solidFill>
            <a:srgbClr val="F7DB15"/>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rgbClr val="000000"/>
                </a:solidFill>
                <a:latin typeface="Poppins SemiBold"/>
                <a:cs typeface="Poppins SemiBold"/>
              </a:rPr>
              <a:t>1. Citizens</a:t>
            </a:r>
          </a:p>
        </p:txBody>
      </p:sp>
      <p:sp>
        <p:nvSpPr>
          <p:cNvPr id="10" name="Rectangle: Rounded Corners 9">
            <a:extLst>
              <a:ext uri="{FF2B5EF4-FFF2-40B4-BE49-F238E27FC236}">
                <a16:creationId xmlns:a16="http://schemas.microsoft.com/office/drawing/2014/main" id="{0E1927B3-89DE-2A20-D731-BEB75E37057A}"/>
              </a:ext>
            </a:extLst>
          </p:cNvPr>
          <p:cNvSpPr/>
          <p:nvPr/>
        </p:nvSpPr>
        <p:spPr>
          <a:xfrm>
            <a:off x="866020" y="2727922"/>
            <a:ext cx="2212477" cy="893885"/>
          </a:xfrm>
          <a:prstGeom prst="roundRect">
            <a:avLst/>
          </a:prstGeom>
          <a:solidFill>
            <a:srgbClr val="F7DB15"/>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2. Member of Parliament</a:t>
            </a:r>
            <a:endParaRPr lang="en-US" sz="2000"/>
          </a:p>
        </p:txBody>
      </p:sp>
      <p:sp>
        <p:nvSpPr>
          <p:cNvPr id="11" name="Rectangle: Rounded Corners 10">
            <a:extLst>
              <a:ext uri="{FF2B5EF4-FFF2-40B4-BE49-F238E27FC236}">
                <a16:creationId xmlns:a16="http://schemas.microsoft.com/office/drawing/2014/main" id="{217F1705-E5B2-1301-3935-DBB1AE1C07C0}"/>
              </a:ext>
            </a:extLst>
          </p:cNvPr>
          <p:cNvSpPr/>
          <p:nvPr/>
        </p:nvSpPr>
        <p:spPr>
          <a:xfrm>
            <a:off x="900632" y="4169953"/>
            <a:ext cx="2212477" cy="893885"/>
          </a:xfrm>
          <a:prstGeom prst="roundRect">
            <a:avLst/>
          </a:prstGeom>
          <a:solidFill>
            <a:srgbClr val="F7DB15"/>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3. Parliament</a:t>
            </a:r>
            <a:endParaRPr lang="en-US" sz="2000"/>
          </a:p>
        </p:txBody>
      </p:sp>
      <p:sp>
        <p:nvSpPr>
          <p:cNvPr id="15" name="Rectangle: Rounded Corners 14">
            <a:extLst>
              <a:ext uri="{FF2B5EF4-FFF2-40B4-BE49-F238E27FC236}">
                <a16:creationId xmlns:a16="http://schemas.microsoft.com/office/drawing/2014/main" id="{2B47B3A2-A3F0-4011-6CF4-7477CA3B43D2}"/>
              </a:ext>
            </a:extLst>
          </p:cNvPr>
          <p:cNvSpPr/>
          <p:nvPr/>
        </p:nvSpPr>
        <p:spPr>
          <a:xfrm>
            <a:off x="4594545" y="5061609"/>
            <a:ext cx="7270693" cy="1566015"/>
          </a:xfrm>
          <a:prstGeom prst="roundRect">
            <a:avLst/>
          </a:prstGeom>
          <a:no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200">
                <a:solidFill>
                  <a:srgbClr val="000000"/>
                </a:solidFill>
                <a:latin typeface="Poppins SemiBold"/>
                <a:cs typeface="Poppins SemiBold"/>
              </a:rPr>
              <a:t>D. I represent people in my local area and help them. I ask questions and check the Government’s work. I take part in debates and help make laws.</a:t>
            </a:r>
            <a:endParaRPr lang="en-US" sz="2200"/>
          </a:p>
        </p:txBody>
      </p:sp>
      <p:sp>
        <p:nvSpPr>
          <p:cNvPr id="13" name="Rectangle: Rounded Corners 12">
            <a:extLst>
              <a:ext uri="{FF2B5EF4-FFF2-40B4-BE49-F238E27FC236}">
                <a16:creationId xmlns:a16="http://schemas.microsoft.com/office/drawing/2014/main" id="{CE428034-CA5C-F76F-E60E-9E486D3F0F60}"/>
              </a:ext>
            </a:extLst>
          </p:cNvPr>
          <p:cNvSpPr/>
          <p:nvPr/>
        </p:nvSpPr>
        <p:spPr>
          <a:xfrm>
            <a:off x="859435" y="5657596"/>
            <a:ext cx="2212477" cy="893885"/>
          </a:xfrm>
          <a:prstGeom prst="roundRect">
            <a:avLst/>
          </a:prstGeom>
          <a:solidFill>
            <a:srgbClr val="F7DB15"/>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a:solidFill>
                  <a:srgbClr val="000000"/>
                </a:solidFill>
                <a:latin typeface="Poppins SemiBold"/>
                <a:cs typeface="Poppins SemiBold"/>
              </a:rPr>
              <a:t>4. Government</a:t>
            </a:r>
            <a:endParaRPr lang="en-US" sz="2000"/>
          </a:p>
        </p:txBody>
      </p:sp>
      <p:sp>
        <p:nvSpPr>
          <p:cNvPr id="17" name="Rectangle: Rounded Corners 16">
            <a:extLst>
              <a:ext uri="{FF2B5EF4-FFF2-40B4-BE49-F238E27FC236}">
                <a16:creationId xmlns:a16="http://schemas.microsoft.com/office/drawing/2014/main" id="{46CFC533-E0B9-A728-5D21-1404524C4973}"/>
              </a:ext>
            </a:extLst>
          </p:cNvPr>
          <p:cNvSpPr/>
          <p:nvPr/>
        </p:nvSpPr>
        <p:spPr>
          <a:xfrm>
            <a:off x="4597686" y="1349252"/>
            <a:ext cx="7268716" cy="983152"/>
          </a:xfrm>
          <a:prstGeom prst="roundRect">
            <a:avLst/>
          </a:prstGeom>
          <a:no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8600" indent="-228600" algn="ctr">
              <a:buAutoNum type="alphaUcPeriod"/>
            </a:pPr>
            <a:r>
              <a:rPr lang="en-GB" sz="2200">
                <a:solidFill>
                  <a:srgbClr val="000000"/>
                </a:solidFill>
                <a:latin typeface="Poppins SemiBold"/>
                <a:cs typeface="Poppins SemiBold"/>
              </a:rPr>
              <a:t> We run the country day‑to‑day, create ideas for new laws and are led by the Prime Minister.</a:t>
            </a:r>
            <a:endParaRPr lang="en-US" sz="2200"/>
          </a:p>
        </p:txBody>
      </p:sp>
      <p:sp>
        <p:nvSpPr>
          <p:cNvPr id="30" name="Rectangle: Rounded Corners 29">
            <a:extLst>
              <a:ext uri="{FF2B5EF4-FFF2-40B4-BE49-F238E27FC236}">
                <a16:creationId xmlns:a16="http://schemas.microsoft.com/office/drawing/2014/main" id="{D9E777BC-1EDA-E30B-976D-95222CB28F6D}"/>
              </a:ext>
            </a:extLst>
          </p:cNvPr>
          <p:cNvSpPr/>
          <p:nvPr/>
        </p:nvSpPr>
        <p:spPr>
          <a:xfrm>
            <a:off x="4560173" y="3859600"/>
            <a:ext cx="7283131" cy="920867"/>
          </a:xfrm>
          <a:prstGeom prst="roundRect">
            <a:avLst/>
          </a:prstGeom>
          <a:no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200" dirty="0">
                <a:solidFill>
                  <a:srgbClr val="000000"/>
                </a:solidFill>
                <a:latin typeface="Poppins SemiBold"/>
                <a:cs typeface="Poppins SemiBold"/>
              </a:rPr>
              <a:t>C. We debate and check ideas for new laws. We hold the government to account </a:t>
            </a:r>
            <a:endParaRPr lang="en-GB" sz="2200" dirty="0">
              <a:latin typeface="Poppins SemiBold"/>
              <a:cs typeface="Poppins SemiBold"/>
            </a:endParaRPr>
          </a:p>
        </p:txBody>
      </p:sp>
      <p:cxnSp>
        <p:nvCxnSpPr>
          <p:cNvPr id="5" name="Straight Arrow Connector 4">
            <a:extLst>
              <a:ext uri="{FF2B5EF4-FFF2-40B4-BE49-F238E27FC236}">
                <a16:creationId xmlns:a16="http://schemas.microsoft.com/office/drawing/2014/main" id="{CDF86706-8A10-0604-4B88-18278902A161}"/>
              </a:ext>
            </a:extLst>
          </p:cNvPr>
          <p:cNvCxnSpPr/>
          <p:nvPr/>
        </p:nvCxnSpPr>
        <p:spPr>
          <a:xfrm>
            <a:off x="3115963" y="1712026"/>
            <a:ext cx="1404177" cy="1414272"/>
          </a:xfrm>
          <a:prstGeom prst="straightConnector1">
            <a:avLst/>
          </a:prstGeom>
          <a:ln w="57150">
            <a:solidFill>
              <a:srgbClr val="E60073"/>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Rounded Corners 5">
            <a:extLst>
              <a:ext uri="{FF2B5EF4-FFF2-40B4-BE49-F238E27FC236}">
                <a16:creationId xmlns:a16="http://schemas.microsoft.com/office/drawing/2014/main" id="{6A4D7769-0A2A-AF87-03A2-CFB750427BB0}"/>
              </a:ext>
            </a:extLst>
          </p:cNvPr>
          <p:cNvSpPr/>
          <p:nvPr/>
        </p:nvSpPr>
        <p:spPr>
          <a:xfrm>
            <a:off x="4594544" y="2612429"/>
            <a:ext cx="7271308" cy="988122"/>
          </a:xfrm>
          <a:prstGeom prst="roundRect">
            <a:avLst/>
          </a:prstGeom>
          <a:noFill/>
          <a:ln w="28575">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200">
                <a:solidFill>
                  <a:srgbClr val="000000"/>
                </a:solidFill>
                <a:latin typeface="Poppins SemiBold"/>
                <a:cs typeface="Poppins SemiBold"/>
              </a:rPr>
              <a:t>B. I have a say in how the country is run because I vote in elections.</a:t>
            </a:r>
            <a:endParaRPr lang="en-GB" sz="2200">
              <a:latin typeface="Poppins SemiBold"/>
              <a:cs typeface="Poppins SemiBold"/>
            </a:endParaRPr>
          </a:p>
        </p:txBody>
      </p:sp>
      <p:cxnSp>
        <p:nvCxnSpPr>
          <p:cNvPr id="8" name="Straight Arrow Connector 7">
            <a:extLst>
              <a:ext uri="{FF2B5EF4-FFF2-40B4-BE49-F238E27FC236}">
                <a16:creationId xmlns:a16="http://schemas.microsoft.com/office/drawing/2014/main" id="{B7E9C595-922F-013A-6D83-6A2CB997C8EA}"/>
              </a:ext>
            </a:extLst>
          </p:cNvPr>
          <p:cNvCxnSpPr>
            <a:cxnSpLocks/>
          </p:cNvCxnSpPr>
          <p:nvPr/>
        </p:nvCxnSpPr>
        <p:spPr>
          <a:xfrm>
            <a:off x="3104726" y="3210410"/>
            <a:ext cx="1412276" cy="2828376"/>
          </a:xfrm>
          <a:prstGeom prst="straightConnector1">
            <a:avLst/>
          </a:prstGeom>
          <a:ln w="57150">
            <a:solidFill>
              <a:srgbClr val="E60073"/>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DB0A95B-34B3-EC24-BB6B-E611F0A5ADF9}"/>
              </a:ext>
            </a:extLst>
          </p:cNvPr>
          <p:cNvCxnSpPr>
            <a:cxnSpLocks/>
          </p:cNvCxnSpPr>
          <p:nvPr/>
        </p:nvCxnSpPr>
        <p:spPr>
          <a:xfrm flipV="1">
            <a:off x="3133479" y="4314661"/>
            <a:ext cx="1476065" cy="395455"/>
          </a:xfrm>
          <a:prstGeom prst="straightConnector1">
            <a:avLst/>
          </a:prstGeom>
          <a:ln w="57150">
            <a:solidFill>
              <a:srgbClr val="E60073"/>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83CA840-9A43-2A05-05CF-F75E5DA3E2D7}"/>
              </a:ext>
            </a:extLst>
          </p:cNvPr>
          <p:cNvCxnSpPr>
            <a:cxnSpLocks/>
          </p:cNvCxnSpPr>
          <p:nvPr/>
        </p:nvCxnSpPr>
        <p:spPr>
          <a:xfrm flipV="1">
            <a:off x="3144715" y="1806058"/>
            <a:ext cx="1401700" cy="4439955"/>
          </a:xfrm>
          <a:prstGeom prst="straightConnector1">
            <a:avLst/>
          </a:prstGeom>
          <a:ln w="57150">
            <a:solidFill>
              <a:srgbClr val="E60073"/>
            </a:solidFill>
            <a:tailEnd type="triangle"/>
          </a:ln>
        </p:spPr>
        <p:style>
          <a:lnRef idx="2">
            <a:schemeClr val="accent1"/>
          </a:lnRef>
          <a:fillRef idx="0">
            <a:schemeClr val="accent1"/>
          </a:fillRef>
          <a:effectRef idx="1">
            <a:schemeClr val="accent1"/>
          </a:effectRef>
          <a:fontRef idx="minor">
            <a:schemeClr val="tx1"/>
          </a:fontRef>
        </p:style>
      </p:cxnSp>
      <p:pic>
        <p:nvPicPr>
          <p:cNvPr id="3" name="Picture 2" descr="A person standing at a podium with a microphone&#10;&#10;AI-generated content may be incorrect.">
            <a:extLst>
              <a:ext uri="{FF2B5EF4-FFF2-40B4-BE49-F238E27FC236}">
                <a16:creationId xmlns:a16="http://schemas.microsoft.com/office/drawing/2014/main" id="{7F33A996-A019-14BB-0B10-34FB2B07E5C5}"/>
              </a:ext>
            </a:extLst>
          </p:cNvPr>
          <p:cNvPicPr>
            <a:picLocks noChangeAspect="1"/>
          </p:cNvPicPr>
          <p:nvPr/>
        </p:nvPicPr>
        <p:blipFill>
          <a:blip r:embed="rId7"/>
          <a:stretch>
            <a:fillRect/>
          </a:stretch>
        </p:blipFill>
        <p:spPr>
          <a:xfrm>
            <a:off x="-22302" y="2713804"/>
            <a:ext cx="886114" cy="891022"/>
          </a:xfrm>
          <a:prstGeom prst="rect">
            <a:avLst/>
          </a:prstGeom>
        </p:spPr>
      </p:pic>
      <p:pic>
        <p:nvPicPr>
          <p:cNvPr id="27" name="Graphic 26" descr="Crown with solid fill">
            <a:extLst>
              <a:ext uri="{FF2B5EF4-FFF2-40B4-BE49-F238E27FC236}">
                <a16:creationId xmlns:a16="http://schemas.microsoft.com/office/drawing/2014/main" id="{2C9DAC23-34EF-77B1-F29F-067C09CB5D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75" y="5717875"/>
            <a:ext cx="914400" cy="914400"/>
          </a:xfrm>
          <a:prstGeom prst="rect">
            <a:avLst/>
          </a:prstGeom>
        </p:spPr>
      </p:pic>
      <p:pic>
        <p:nvPicPr>
          <p:cNvPr id="28" name="Graphic 27" descr="Group with solid fill">
            <a:extLst>
              <a:ext uri="{FF2B5EF4-FFF2-40B4-BE49-F238E27FC236}">
                <a16:creationId xmlns:a16="http://schemas.microsoft.com/office/drawing/2014/main" id="{B94BE310-EB83-2F5E-0ED0-4BE73D06C4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365" y="1407500"/>
            <a:ext cx="706583" cy="868218"/>
          </a:xfrm>
          <a:prstGeom prst="rect">
            <a:avLst/>
          </a:prstGeom>
        </p:spPr>
      </p:pic>
      <p:pic>
        <p:nvPicPr>
          <p:cNvPr id="31" name="Picture 30" descr="A black and white drawing of a clock&#10;&#10;AI-generated content may be incorrect.">
            <a:extLst>
              <a:ext uri="{FF2B5EF4-FFF2-40B4-BE49-F238E27FC236}">
                <a16:creationId xmlns:a16="http://schemas.microsoft.com/office/drawing/2014/main" id="{14F5F016-533B-6B6F-3B9F-DD3E106A7A57}"/>
              </a:ext>
            </a:extLst>
          </p:cNvPr>
          <p:cNvPicPr>
            <a:picLocks noChangeAspect="1"/>
          </p:cNvPicPr>
          <p:nvPr/>
        </p:nvPicPr>
        <p:blipFill>
          <a:blip r:embed="rId12"/>
          <a:srcRect l="39824" t="13770" r="41186" b="14188"/>
          <a:stretch>
            <a:fillRect/>
          </a:stretch>
        </p:blipFill>
        <p:spPr>
          <a:xfrm>
            <a:off x="97591" y="3864461"/>
            <a:ext cx="676680" cy="1360440"/>
          </a:xfrm>
          <a:prstGeom prst="rect">
            <a:avLst/>
          </a:prstGeom>
        </p:spPr>
      </p:pic>
    </p:spTree>
    <p:extLst>
      <p:ext uri="{BB962C8B-B14F-4D97-AF65-F5344CB8AC3E}">
        <p14:creationId xmlns:p14="http://schemas.microsoft.com/office/powerpoint/2010/main" val="95695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50EF8-336C-BABF-FA99-2005B89827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DC96FE-79A7-5310-D398-C5A6E299AA20}"/>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80E6CEFF-6B8A-D957-BFF4-D1393F07CEB4}"/>
              </a:ext>
            </a:extLst>
          </p:cNvPr>
          <p:cNvSpPr>
            <a:spLocks noGrp="1"/>
          </p:cNvSpPr>
          <p:nvPr/>
        </p:nvSpPr>
        <p:spPr>
          <a:xfrm>
            <a:off x="1036486" y="2517"/>
            <a:ext cx="9995645"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3: </a:t>
            </a:r>
            <a:r>
              <a:rPr lang="en-GB" sz="3600">
                <a:solidFill>
                  <a:srgbClr val="000000"/>
                </a:solidFill>
                <a:latin typeface="Poppins SemiBold"/>
                <a:cs typeface="Poppins SemiBold"/>
              </a:rPr>
              <a:t>What difference does democracy make to me?</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71FBA05A-40F6-766E-AC86-823FC09E1260}"/>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2E5CB082-027C-C07A-165A-021B064BA8D0}"/>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DC37A7B5-6293-E703-9111-05980C82B728}"/>
              </a:ext>
            </a:extLst>
          </p:cNvPr>
          <p:cNvSpPr txBox="1"/>
          <p:nvPr/>
        </p:nvSpPr>
        <p:spPr>
          <a:xfrm>
            <a:off x="5466846" y="1435421"/>
            <a:ext cx="6544847" cy="209288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600">
                <a:latin typeface="Arial"/>
                <a:cs typeface="Arial"/>
              </a:rPr>
              <a:t>The local park is a mess. There's rubbish everywhere, especially plastic bottles which people use once and throw away. Some people walk their dogs there, but they don't always clean up after them.</a:t>
            </a:r>
            <a:endParaRPr lang="en-US" sz="2600"/>
          </a:p>
        </p:txBody>
      </p:sp>
      <p:pic>
        <p:nvPicPr>
          <p:cNvPr id="4" name="Picture 3" descr="A person standing at a podium with a microphone&#10;&#10;AI-generated content may be incorrect.">
            <a:extLst>
              <a:ext uri="{FF2B5EF4-FFF2-40B4-BE49-F238E27FC236}">
                <a16:creationId xmlns:a16="http://schemas.microsoft.com/office/drawing/2014/main" id="{A9C2CD61-2BE6-FF48-3874-8E62BDEF9F9F}"/>
              </a:ext>
            </a:extLst>
          </p:cNvPr>
          <p:cNvPicPr>
            <a:picLocks noChangeAspect="1"/>
          </p:cNvPicPr>
          <p:nvPr/>
        </p:nvPicPr>
        <p:blipFill>
          <a:blip r:embed="rId6"/>
          <a:stretch>
            <a:fillRect/>
          </a:stretch>
        </p:blipFill>
        <p:spPr>
          <a:xfrm>
            <a:off x="7700938" y="5133912"/>
            <a:ext cx="1253976" cy="1324574"/>
          </a:xfrm>
          <a:prstGeom prst="rect">
            <a:avLst/>
          </a:prstGeom>
        </p:spPr>
      </p:pic>
      <p:pic>
        <p:nvPicPr>
          <p:cNvPr id="8" name="Graphic 7" descr="Crown with solid fill">
            <a:extLst>
              <a:ext uri="{FF2B5EF4-FFF2-40B4-BE49-F238E27FC236}">
                <a16:creationId xmlns:a16="http://schemas.microsoft.com/office/drawing/2014/main" id="{9B95D4B9-8102-C404-CC7F-7D53FDABD7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0235" y="5224334"/>
            <a:ext cx="1158567" cy="1283006"/>
          </a:xfrm>
          <a:prstGeom prst="rect">
            <a:avLst/>
          </a:prstGeom>
        </p:spPr>
      </p:pic>
      <p:pic>
        <p:nvPicPr>
          <p:cNvPr id="12" name="Graphic 11" descr="Group with solid fill">
            <a:extLst>
              <a:ext uri="{FF2B5EF4-FFF2-40B4-BE49-F238E27FC236}">
                <a16:creationId xmlns:a16="http://schemas.microsoft.com/office/drawing/2014/main" id="{CBFC381C-4F17-75A8-1C50-8310346D0C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27145" y="5125038"/>
            <a:ext cx="1468582" cy="1485205"/>
          </a:xfrm>
          <a:prstGeom prst="rect">
            <a:avLst/>
          </a:prstGeom>
        </p:spPr>
      </p:pic>
      <p:pic>
        <p:nvPicPr>
          <p:cNvPr id="14" name="Picture 13" descr="A black and white drawing of a clock&#10;&#10;AI-generated content may be incorrect.">
            <a:extLst>
              <a:ext uri="{FF2B5EF4-FFF2-40B4-BE49-F238E27FC236}">
                <a16:creationId xmlns:a16="http://schemas.microsoft.com/office/drawing/2014/main" id="{12ABB9AA-F7DA-E5E3-1CD6-EE82AE6CBAF1}"/>
              </a:ext>
            </a:extLst>
          </p:cNvPr>
          <p:cNvPicPr>
            <a:picLocks noChangeAspect="1"/>
          </p:cNvPicPr>
          <p:nvPr/>
        </p:nvPicPr>
        <p:blipFill>
          <a:blip r:embed="rId11"/>
          <a:srcRect l="39824" t="13770" r="41186" b="14188"/>
          <a:stretch>
            <a:fillRect/>
          </a:stretch>
        </p:blipFill>
        <p:spPr>
          <a:xfrm>
            <a:off x="9341608" y="5122727"/>
            <a:ext cx="680646" cy="1325241"/>
          </a:xfrm>
          <a:prstGeom prst="rect">
            <a:avLst/>
          </a:prstGeom>
        </p:spPr>
      </p:pic>
      <p:sp>
        <p:nvSpPr>
          <p:cNvPr id="10" name="Rectangle: Rounded Corners 9">
            <a:extLst>
              <a:ext uri="{FF2B5EF4-FFF2-40B4-BE49-F238E27FC236}">
                <a16:creationId xmlns:a16="http://schemas.microsoft.com/office/drawing/2014/main" id="{36D7FF28-2D11-BB22-CE36-9DFE3517F12E}"/>
              </a:ext>
            </a:extLst>
          </p:cNvPr>
          <p:cNvSpPr/>
          <p:nvPr/>
        </p:nvSpPr>
        <p:spPr>
          <a:xfrm>
            <a:off x="5610545" y="3942570"/>
            <a:ext cx="6268804" cy="2525571"/>
          </a:xfrm>
          <a:prstGeom prst="roundRect">
            <a:avLst/>
          </a:prstGeom>
          <a:no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a:solidFill>
                  <a:srgbClr val="000000"/>
                </a:solidFill>
                <a:latin typeface="Arial"/>
                <a:cs typeface="Arial"/>
              </a:rPr>
              <a:t>Why is this a problem? Who might be able to help?</a:t>
            </a:r>
          </a:p>
          <a:p>
            <a:pPr algn="ctr"/>
            <a:endParaRPr lang="en-GB" sz="3200">
              <a:solidFill>
                <a:srgbClr val="000000"/>
              </a:solidFill>
              <a:latin typeface="Arial"/>
              <a:cs typeface="Arial"/>
            </a:endParaRPr>
          </a:p>
          <a:p>
            <a:pPr algn="ctr"/>
            <a:endParaRPr lang="en-GB" sz="3200">
              <a:solidFill>
                <a:srgbClr val="000000"/>
              </a:solidFill>
              <a:latin typeface="Arial"/>
              <a:cs typeface="Arial"/>
            </a:endParaRPr>
          </a:p>
        </p:txBody>
      </p:sp>
      <p:pic>
        <p:nvPicPr>
          <p:cNvPr id="6" name="Picture 5" descr="A trash can in a park&#10;&#10;AI-generated content may be incorrect.">
            <a:extLst>
              <a:ext uri="{FF2B5EF4-FFF2-40B4-BE49-F238E27FC236}">
                <a16:creationId xmlns:a16="http://schemas.microsoft.com/office/drawing/2014/main" id="{BA9D91B8-D40D-48E8-5932-D790B88C9B91}"/>
              </a:ext>
            </a:extLst>
          </p:cNvPr>
          <p:cNvPicPr>
            <a:picLocks noChangeAspect="1"/>
          </p:cNvPicPr>
          <p:nvPr/>
        </p:nvPicPr>
        <p:blipFill>
          <a:blip r:embed="rId12"/>
          <a:srcRect l="16003" t="-1340" r="23705" b="364"/>
          <a:stretch>
            <a:fillRect/>
          </a:stretch>
        </p:blipFill>
        <p:spPr>
          <a:xfrm>
            <a:off x="284540" y="1610703"/>
            <a:ext cx="5029189" cy="4566230"/>
          </a:xfrm>
          <a:prstGeom prst="rect">
            <a:avLst/>
          </a:prstGeom>
        </p:spPr>
      </p:pic>
    </p:spTree>
    <p:extLst>
      <p:ext uri="{BB962C8B-B14F-4D97-AF65-F5344CB8AC3E}">
        <p14:creationId xmlns:p14="http://schemas.microsoft.com/office/powerpoint/2010/main" val="3884945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46E1C-A81D-1F02-EEED-0B2E591975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85A139-70A9-7611-4073-95B8A1035CC5}"/>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496EBED0-2AFD-5C61-DACB-92A8B15997DB}"/>
              </a:ext>
            </a:extLst>
          </p:cNvPr>
          <p:cNvSpPr>
            <a:spLocks noGrp="1"/>
          </p:cNvSpPr>
          <p:nvPr/>
        </p:nvSpPr>
        <p:spPr>
          <a:xfrm>
            <a:off x="1036486" y="2517"/>
            <a:ext cx="10113886"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i="1">
                <a:solidFill>
                  <a:srgbClr val="000000"/>
                </a:solidFill>
                <a:latin typeface="Poppins SemiBold"/>
                <a:cs typeface="Poppins SemiBold"/>
              </a:rPr>
              <a:t>Activity 3: </a:t>
            </a:r>
            <a:r>
              <a:rPr lang="en-GB" sz="3600">
                <a:solidFill>
                  <a:srgbClr val="000000"/>
                </a:solidFill>
                <a:latin typeface="Poppins SemiBold"/>
                <a:cs typeface="Poppins SemiBold"/>
              </a:rPr>
              <a:t>What difference does democracy make to me?</a:t>
            </a:r>
          </a:p>
        </p:txBody>
      </p:sp>
      <p:pic>
        <p:nvPicPr>
          <p:cNvPr id="9" name="Picture 8" descr="A colorful star with a black background&#10;&#10;AI-generated content may be incorrect.">
            <a:extLst>
              <a:ext uri="{FF2B5EF4-FFF2-40B4-BE49-F238E27FC236}">
                <a16:creationId xmlns:a16="http://schemas.microsoft.com/office/drawing/2014/main" id="{F9E28C39-95B2-4931-D634-ED5D0EB94129}"/>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13F56F74-6240-3C4B-D61B-9765D72CF4DE}"/>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cxnSp>
        <p:nvCxnSpPr>
          <p:cNvPr id="10" name="Straight Arrow Connector 9">
            <a:extLst>
              <a:ext uri="{FF2B5EF4-FFF2-40B4-BE49-F238E27FC236}">
                <a16:creationId xmlns:a16="http://schemas.microsoft.com/office/drawing/2014/main" id="{C522A21A-20AC-1047-5CD7-FE6329C0D09B}"/>
              </a:ext>
            </a:extLst>
          </p:cNvPr>
          <p:cNvCxnSpPr>
            <a:cxnSpLocks/>
          </p:cNvCxnSpPr>
          <p:nvPr/>
        </p:nvCxnSpPr>
        <p:spPr>
          <a:xfrm flipH="1">
            <a:off x="2116717" y="1770972"/>
            <a:ext cx="1473963" cy="214147"/>
          </a:xfrm>
          <a:prstGeom prst="straightConnector1">
            <a:avLst/>
          </a:prstGeom>
          <a:ln w="57150">
            <a:solidFill>
              <a:srgbClr val="F1613F"/>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C424967-019E-D681-7874-671331A97C10}"/>
              </a:ext>
            </a:extLst>
          </p:cNvPr>
          <p:cNvCxnSpPr>
            <a:cxnSpLocks/>
          </p:cNvCxnSpPr>
          <p:nvPr/>
        </p:nvCxnSpPr>
        <p:spPr>
          <a:xfrm flipH="1">
            <a:off x="1692175" y="3001059"/>
            <a:ext cx="1887619" cy="780203"/>
          </a:xfrm>
          <a:prstGeom prst="straightConnector1">
            <a:avLst/>
          </a:prstGeom>
          <a:ln w="57150">
            <a:solidFill>
              <a:srgbClr val="F1613F"/>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Rounded Corners 7">
            <a:extLst>
              <a:ext uri="{FF2B5EF4-FFF2-40B4-BE49-F238E27FC236}">
                <a16:creationId xmlns:a16="http://schemas.microsoft.com/office/drawing/2014/main" id="{71DBB205-8D2C-EC4C-911D-237BE3A874A9}"/>
              </a:ext>
            </a:extLst>
          </p:cNvPr>
          <p:cNvSpPr/>
          <p:nvPr/>
        </p:nvSpPr>
        <p:spPr>
          <a:xfrm>
            <a:off x="3345625" y="5556733"/>
            <a:ext cx="5682073" cy="963347"/>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4000" b="1" dirty="0">
                <a:solidFill>
                  <a:schemeClr val="tx1"/>
                </a:solidFill>
                <a:latin typeface="Arial"/>
                <a:cs typeface="Arial"/>
              </a:rPr>
              <a:t>What is the solution?</a:t>
            </a:r>
            <a:endParaRPr lang="en-US" dirty="0">
              <a:solidFill>
                <a:schemeClr val="tx1"/>
              </a:solidFill>
            </a:endParaRPr>
          </a:p>
        </p:txBody>
      </p:sp>
      <p:cxnSp>
        <p:nvCxnSpPr>
          <p:cNvPr id="16" name="Straight Arrow Connector 15">
            <a:extLst>
              <a:ext uri="{FF2B5EF4-FFF2-40B4-BE49-F238E27FC236}">
                <a16:creationId xmlns:a16="http://schemas.microsoft.com/office/drawing/2014/main" id="{8333ECFD-F3B5-F3F8-1405-9181FDEBECB6}"/>
              </a:ext>
            </a:extLst>
          </p:cNvPr>
          <p:cNvCxnSpPr>
            <a:cxnSpLocks/>
          </p:cNvCxnSpPr>
          <p:nvPr/>
        </p:nvCxnSpPr>
        <p:spPr>
          <a:xfrm flipH="1">
            <a:off x="1833689" y="4481517"/>
            <a:ext cx="1746105" cy="1357145"/>
          </a:xfrm>
          <a:prstGeom prst="straightConnector1">
            <a:avLst/>
          </a:prstGeom>
          <a:ln w="57150">
            <a:solidFill>
              <a:srgbClr val="F1613F"/>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37ADF6D-AC12-241C-CA62-FEBDEEFA258F}"/>
              </a:ext>
            </a:extLst>
          </p:cNvPr>
          <p:cNvCxnSpPr>
            <a:cxnSpLocks/>
          </p:cNvCxnSpPr>
          <p:nvPr/>
        </p:nvCxnSpPr>
        <p:spPr>
          <a:xfrm>
            <a:off x="8844088" y="1770972"/>
            <a:ext cx="1473963" cy="214147"/>
          </a:xfrm>
          <a:prstGeom prst="straightConnector1">
            <a:avLst/>
          </a:prstGeom>
          <a:ln w="57150">
            <a:solidFill>
              <a:srgbClr val="F1613F"/>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09FCA12-61BD-DAB8-2180-4A257883A2D0}"/>
              </a:ext>
            </a:extLst>
          </p:cNvPr>
          <p:cNvCxnSpPr>
            <a:cxnSpLocks/>
          </p:cNvCxnSpPr>
          <p:nvPr/>
        </p:nvCxnSpPr>
        <p:spPr>
          <a:xfrm>
            <a:off x="8854975" y="3001059"/>
            <a:ext cx="1887619" cy="780203"/>
          </a:xfrm>
          <a:prstGeom prst="straightConnector1">
            <a:avLst/>
          </a:prstGeom>
          <a:ln w="57150">
            <a:solidFill>
              <a:srgbClr val="F1613F"/>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F0E79C0-43C7-1C56-9B66-7ACDC41ACE8C}"/>
              </a:ext>
            </a:extLst>
          </p:cNvPr>
          <p:cNvCxnSpPr>
            <a:cxnSpLocks/>
          </p:cNvCxnSpPr>
          <p:nvPr/>
        </p:nvCxnSpPr>
        <p:spPr>
          <a:xfrm>
            <a:off x="8865860" y="4481517"/>
            <a:ext cx="1746105" cy="1357145"/>
          </a:xfrm>
          <a:prstGeom prst="straightConnector1">
            <a:avLst/>
          </a:prstGeom>
          <a:ln w="57150">
            <a:solidFill>
              <a:srgbClr val="F1613F"/>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descr="A trash can in a park&#10;&#10;AI-generated content may be incorrect.">
            <a:extLst>
              <a:ext uri="{FF2B5EF4-FFF2-40B4-BE49-F238E27FC236}">
                <a16:creationId xmlns:a16="http://schemas.microsoft.com/office/drawing/2014/main" id="{6C2BAE8F-596F-3D96-4312-8F5B7C786D82}"/>
              </a:ext>
            </a:extLst>
          </p:cNvPr>
          <p:cNvPicPr>
            <a:picLocks noChangeAspect="1"/>
          </p:cNvPicPr>
          <p:nvPr/>
        </p:nvPicPr>
        <p:blipFill>
          <a:blip r:embed="rId6"/>
          <a:srcRect l="14669" t="-317" r="16175" b="108"/>
          <a:stretch>
            <a:fillRect/>
          </a:stretch>
        </p:blipFill>
        <p:spPr>
          <a:xfrm>
            <a:off x="3695813" y="1451428"/>
            <a:ext cx="4993513" cy="3960820"/>
          </a:xfrm>
          <a:prstGeom prst="rect">
            <a:avLst/>
          </a:prstGeom>
        </p:spPr>
      </p:pic>
    </p:spTree>
    <p:extLst>
      <p:ext uri="{BB962C8B-B14F-4D97-AF65-F5344CB8AC3E}">
        <p14:creationId xmlns:p14="http://schemas.microsoft.com/office/powerpoint/2010/main" val="3670140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417A8-85C1-C12D-0036-BE188BCA33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FFB81E-DED5-822F-CAFC-55BC801CBC5D}"/>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11B7D483-5B9D-C27B-321A-025844AD8500}"/>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The Big Democracy Challenge:</a:t>
            </a:r>
            <a:endParaRPr lang="en-GB" sz="3600">
              <a:solidFill>
                <a:srgbClr val="000000"/>
              </a:solidFill>
            </a:endParaRPr>
          </a:p>
          <a:p>
            <a:r>
              <a:rPr lang="en-GB" sz="3600" i="1">
                <a:solidFill>
                  <a:srgbClr val="000000"/>
                </a:solidFill>
                <a:latin typeface="Poppins SemiBold"/>
                <a:cs typeface="Poppins SemiBold"/>
              </a:rPr>
              <a:t>Be the MP</a:t>
            </a:r>
            <a:endParaRPr lang="en-GB" sz="3600" i="1">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45BFC360-7046-48EB-32D5-4A08685B68B7}"/>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7FC54B20-4F84-C0D4-1165-5E43E8DFB0EA}"/>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ABB1402A-7716-9178-EC46-3909F3777FAB}"/>
              </a:ext>
            </a:extLst>
          </p:cNvPr>
          <p:cNvSpPr txBox="1"/>
          <p:nvPr/>
        </p:nvSpPr>
        <p:spPr>
          <a:xfrm>
            <a:off x="5418055" y="5160701"/>
            <a:ext cx="6768879" cy="169277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600" b="1">
                <a:latin typeface="Arial"/>
                <a:cs typeface="Arial"/>
              </a:rPr>
              <a:t>Today, you will imagine you are an MP speaking in Parliament about our community’s problem.</a:t>
            </a:r>
            <a:endParaRPr lang="en-US" b="1"/>
          </a:p>
          <a:p>
            <a:pPr algn="ctr"/>
            <a:endParaRPr lang="en-GB" sz="2600" b="1">
              <a:latin typeface="Arial"/>
              <a:cs typeface="Arial"/>
            </a:endParaRPr>
          </a:p>
        </p:txBody>
      </p:sp>
      <p:pic>
        <p:nvPicPr>
          <p:cNvPr id="2" name="Picture 1" descr="House of Commons | British Parliament &amp; Politics | Britannica">
            <a:extLst>
              <a:ext uri="{FF2B5EF4-FFF2-40B4-BE49-F238E27FC236}">
                <a16:creationId xmlns:a16="http://schemas.microsoft.com/office/drawing/2014/main" id="{D8D53DD7-70BC-A096-3350-FAD04FB02A3A}"/>
              </a:ext>
            </a:extLst>
          </p:cNvPr>
          <p:cNvPicPr>
            <a:picLocks noChangeAspect="1"/>
          </p:cNvPicPr>
          <p:nvPr/>
        </p:nvPicPr>
        <p:blipFill>
          <a:blip r:embed="rId6"/>
          <a:stretch>
            <a:fillRect/>
          </a:stretch>
        </p:blipFill>
        <p:spPr>
          <a:xfrm>
            <a:off x="271137" y="2672694"/>
            <a:ext cx="5160578" cy="3691527"/>
          </a:xfrm>
          <a:prstGeom prst="rect">
            <a:avLst/>
          </a:prstGeom>
        </p:spPr>
      </p:pic>
      <p:sp>
        <p:nvSpPr>
          <p:cNvPr id="4" name="TextBox 12">
            <a:extLst>
              <a:ext uri="{FF2B5EF4-FFF2-40B4-BE49-F238E27FC236}">
                <a16:creationId xmlns:a16="http://schemas.microsoft.com/office/drawing/2014/main" id="{CA391AB3-9613-B989-2F55-F21384BA31B8}"/>
              </a:ext>
            </a:extLst>
          </p:cNvPr>
          <p:cNvSpPr txBox="1"/>
          <p:nvPr/>
        </p:nvSpPr>
        <p:spPr>
          <a:xfrm>
            <a:off x="241710" y="1245598"/>
            <a:ext cx="11695603" cy="129266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600" dirty="0">
                <a:latin typeface="Arial"/>
                <a:cs typeface="Arial"/>
              </a:rPr>
              <a:t>In Parliament, MPs do not just make laws, they also debate to represent their constituents' views. A debate is when MPs share their ideas, listen to each other, and explain what they think should happen.</a:t>
            </a:r>
            <a:endParaRPr lang="en-GB" dirty="0"/>
          </a:p>
        </p:txBody>
      </p:sp>
      <p:sp>
        <p:nvSpPr>
          <p:cNvPr id="8" name="Rectangle: Rounded Corners 7">
            <a:extLst>
              <a:ext uri="{FF2B5EF4-FFF2-40B4-BE49-F238E27FC236}">
                <a16:creationId xmlns:a16="http://schemas.microsoft.com/office/drawing/2014/main" id="{9C6DB076-FCCB-855F-3A92-FBBBF99749D9}"/>
              </a:ext>
            </a:extLst>
          </p:cNvPr>
          <p:cNvSpPr/>
          <p:nvPr/>
        </p:nvSpPr>
        <p:spPr>
          <a:xfrm>
            <a:off x="5836131" y="2745662"/>
            <a:ext cx="6104583" cy="2206570"/>
          </a:xfrm>
          <a:prstGeom prst="roundRect">
            <a:avLst/>
          </a:prstGeom>
          <a:noFill/>
          <a:ln w="57150">
            <a:solidFill>
              <a:srgbClr val="E6007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chemeClr val="tx1"/>
                </a:solidFill>
                <a:latin typeface="Arial"/>
                <a:cs typeface="Arial"/>
              </a:rPr>
              <a:t>Debates are important because they help MPs:</a:t>
            </a:r>
            <a:br>
              <a:rPr lang="en-GB" sz="2000">
                <a:latin typeface="Arial"/>
                <a:cs typeface="Arial"/>
              </a:rPr>
            </a:br>
            <a:r>
              <a:rPr lang="en-GB" sz="2000">
                <a:solidFill>
                  <a:schemeClr val="tx1"/>
                </a:solidFill>
                <a:latin typeface="Arial"/>
                <a:cs typeface="Arial"/>
              </a:rPr>
              <a:t>• understand different sides of a problem</a:t>
            </a:r>
            <a:br>
              <a:rPr lang="en-GB" sz="2000">
                <a:latin typeface="Arial"/>
                <a:cs typeface="Arial"/>
              </a:rPr>
            </a:br>
            <a:r>
              <a:rPr lang="en-GB" sz="2000">
                <a:solidFill>
                  <a:schemeClr val="tx1"/>
                </a:solidFill>
                <a:latin typeface="Arial"/>
                <a:cs typeface="Arial"/>
              </a:rPr>
              <a:t>• think carefully before making a decision</a:t>
            </a:r>
            <a:br>
              <a:rPr lang="en-GB" sz="2000">
                <a:latin typeface="Arial"/>
                <a:cs typeface="Arial"/>
              </a:rPr>
            </a:br>
            <a:r>
              <a:rPr lang="en-GB" sz="2000">
                <a:solidFill>
                  <a:schemeClr val="tx1"/>
                </a:solidFill>
                <a:latin typeface="Arial"/>
                <a:cs typeface="Arial"/>
              </a:rPr>
              <a:t>• check and challenge the Government’s ideas</a:t>
            </a:r>
            <a:br>
              <a:rPr lang="en-GB" sz="2000">
                <a:latin typeface="Arial"/>
                <a:cs typeface="Arial"/>
              </a:rPr>
            </a:br>
            <a:r>
              <a:rPr lang="en-GB" sz="2000">
                <a:solidFill>
                  <a:schemeClr val="tx1"/>
                </a:solidFill>
                <a:latin typeface="Arial"/>
                <a:cs typeface="Arial"/>
              </a:rPr>
              <a:t>• make sure decisions are fair for everyone</a:t>
            </a:r>
            <a:endParaRPr lang="en-US" sz="1400">
              <a:solidFill>
                <a:schemeClr val="tx1"/>
              </a:solidFill>
            </a:endParaRPr>
          </a:p>
        </p:txBody>
      </p:sp>
    </p:spTree>
    <p:extLst>
      <p:ext uri="{BB962C8B-B14F-4D97-AF65-F5344CB8AC3E}">
        <p14:creationId xmlns:p14="http://schemas.microsoft.com/office/powerpoint/2010/main" val="397620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846B3-16DA-4B12-D881-A9CB4F5704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EF5D0C-E1A1-9E83-543C-D9D56BD58B37}"/>
              </a:ext>
            </a:extLst>
          </p:cNvPr>
          <p:cNvPicPr>
            <a:picLocks noChangeAspect="1"/>
          </p:cNvPicPr>
          <p:nvPr/>
        </p:nvPicPr>
        <p:blipFill>
          <a:blip r:embed="rId3"/>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90629AC3-7ECE-D5B3-1DF4-5524D4DBA603}"/>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The Big Democracy Challenge:</a:t>
            </a:r>
            <a:endParaRPr lang="en-GB" sz="3600">
              <a:solidFill>
                <a:srgbClr val="000000"/>
              </a:solidFill>
            </a:endParaRPr>
          </a:p>
          <a:p>
            <a:r>
              <a:rPr lang="en-GB" sz="3600" i="1">
                <a:solidFill>
                  <a:srgbClr val="000000"/>
                </a:solidFill>
                <a:latin typeface="Poppins SemiBold"/>
                <a:cs typeface="Poppins SemiBold"/>
              </a:rPr>
              <a:t>Speech Structure &amp; Sentence Starters</a:t>
            </a:r>
            <a:endParaRPr lang="en-GB" sz="3600" i="1">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C7F55BE7-45F6-24F3-33B6-08AB6BD7FC38}"/>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5F694C26-ACB0-2AB5-6BF8-17BA006C6BF7}"/>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298F63C5-C097-A181-6998-DAAD8FFBA835}"/>
              </a:ext>
            </a:extLst>
          </p:cNvPr>
          <p:cNvSpPr txBox="1"/>
          <p:nvPr/>
        </p:nvSpPr>
        <p:spPr>
          <a:xfrm>
            <a:off x="243198" y="4364245"/>
            <a:ext cx="5322532" cy="206210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latin typeface="Arial"/>
                <a:cs typeface="Arial"/>
              </a:rPr>
              <a:t>Your job is to represent your community and explain what you believe should be done to make the park better.</a:t>
            </a:r>
          </a:p>
        </p:txBody>
      </p:sp>
      <p:sp>
        <p:nvSpPr>
          <p:cNvPr id="4" name="Rectangle: Rounded Corners 3">
            <a:extLst>
              <a:ext uri="{FF2B5EF4-FFF2-40B4-BE49-F238E27FC236}">
                <a16:creationId xmlns:a16="http://schemas.microsoft.com/office/drawing/2014/main" id="{FCB6498B-187D-B024-AC14-666575EEDFFE}"/>
              </a:ext>
            </a:extLst>
          </p:cNvPr>
          <p:cNvSpPr/>
          <p:nvPr/>
        </p:nvSpPr>
        <p:spPr>
          <a:xfrm>
            <a:off x="235296" y="1415280"/>
            <a:ext cx="5365637" cy="256129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a:solidFill>
                  <a:schemeClr val="tx1"/>
                </a:solidFill>
                <a:latin typeface="Arial"/>
                <a:cs typeface="Arial"/>
              </a:rPr>
              <a:t>Problem: </a:t>
            </a:r>
            <a:r>
              <a:rPr lang="en-GB" sz="3200">
                <a:solidFill>
                  <a:schemeClr val="tx1"/>
                </a:solidFill>
                <a:latin typeface="Arial"/>
                <a:cs typeface="Arial"/>
              </a:rPr>
              <a:t>The local park is a mess. Full of single-use plastic and other litter.</a:t>
            </a:r>
            <a:endParaRPr lang="en-US" sz="1600">
              <a:solidFill>
                <a:schemeClr val="tx1"/>
              </a:solidFill>
            </a:endParaRPr>
          </a:p>
        </p:txBody>
      </p:sp>
      <p:sp>
        <p:nvSpPr>
          <p:cNvPr id="6" name="Rectangle 5">
            <a:extLst>
              <a:ext uri="{FF2B5EF4-FFF2-40B4-BE49-F238E27FC236}">
                <a16:creationId xmlns:a16="http://schemas.microsoft.com/office/drawing/2014/main" id="{F9428902-C178-D74E-4219-E6A7E3AD4221}"/>
              </a:ext>
            </a:extLst>
          </p:cNvPr>
          <p:cNvSpPr/>
          <p:nvPr/>
        </p:nvSpPr>
        <p:spPr>
          <a:xfrm>
            <a:off x="5945573" y="1356035"/>
            <a:ext cx="5898165" cy="5258131"/>
          </a:xfrm>
          <a:prstGeom prst="rect">
            <a:avLst/>
          </a:prstGeom>
          <a:ln w="57150">
            <a:solidFill>
              <a:srgbClr val="4FC5B9"/>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p:txBody>
      </p:sp>
      <p:sp>
        <p:nvSpPr>
          <p:cNvPr id="8" name="Content Placeholder 2">
            <a:extLst>
              <a:ext uri="{FF2B5EF4-FFF2-40B4-BE49-F238E27FC236}">
                <a16:creationId xmlns:a16="http://schemas.microsoft.com/office/drawing/2014/main" id="{A6D74F21-CA56-81A3-8DE9-C98B4A5E0787}"/>
              </a:ext>
            </a:extLst>
          </p:cNvPr>
          <p:cNvSpPr txBox="1">
            <a:spLocks/>
          </p:cNvSpPr>
          <p:nvPr/>
        </p:nvSpPr>
        <p:spPr>
          <a:xfrm>
            <a:off x="5952725" y="1356432"/>
            <a:ext cx="5903490" cy="5280110"/>
          </a:xfrm>
          <a:prstGeom prst="rect">
            <a:avLst/>
          </a:prstGeom>
        </p:spPr>
        <p:txBody>
          <a:bodyPr vert="horz" lIns="91440" tIns="45720" rIns="91440" bIns="45720" rtlCol="0" anchor="t">
            <a:normAutofit fontScale="92500"/>
          </a:bodyPr>
          <a:lstStyle>
            <a:defPPr>
              <a:defRPr lang="en-GB"/>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i="1">
                <a:latin typeface="Arial"/>
                <a:ea typeface="+mn-lt"/>
                <a:cs typeface="Arial"/>
              </a:rPr>
              <a:t>My name is ... and I am speaking for...</a:t>
            </a:r>
            <a:br>
              <a:rPr lang="en-GB" i="1">
                <a:latin typeface="Arial"/>
                <a:ea typeface="+mn-lt"/>
                <a:cs typeface="+mn-lt"/>
              </a:rPr>
            </a:br>
            <a:endParaRPr lang="en-GB" i="1">
              <a:latin typeface="Arial"/>
              <a:ea typeface="+mn-lt"/>
              <a:cs typeface="Arial"/>
            </a:endParaRPr>
          </a:p>
          <a:p>
            <a:pPr>
              <a:buNone/>
            </a:pPr>
            <a:r>
              <a:rPr lang="en-GB" i="1">
                <a:latin typeface="Arial"/>
                <a:ea typeface="+mn-lt"/>
                <a:cs typeface="Arial"/>
              </a:rPr>
              <a:t>The problem is...</a:t>
            </a:r>
            <a:endParaRPr lang="en-GB">
              <a:latin typeface="Aptos" panose="020B0004020202020204"/>
              <a:ea typeface="+mn-lt"/>
              <a:cs typeface="Arial"/>
            </a:endParaRPr>
          </a:p>
          <a:p>
            <a:pPr>
              <a:buNone/>
            </a:pPr>
            <a:endParaRPr lang="en-GB" i="1">
              <a:latin typeface="Arial"/>
              <a:ea typeface="+mn-lt"/>
              <a:cs typeface="Arial"/>
            </a:endParaRPr>
          </a:p>
          <a:p>
            <a:pPr>
              <a:buNone/>
            </a:pPr>
            <a:r>
              <a:rPr lang="en-GB" i="1">
                <a:latin typeface="Arial"/>
                <a:ea typeface="+mn-lt"/>
                <a:cs typeface="Arial"/>
              </a:rPr>
              <a:t>This is not good because...</a:t>
            </a:r>
          </a:p>
          <a:p>
            <a:pPr>
              <a:buNone/>
            </a:pPr>
            <a:endParaRPr lang="en-GB" i="1">
              <a:latin typeface="Arial"/>
              <a:ea typeface="+mn-lt"/>
              <a:cs typeface="Arial"/>
            </a:endParaRPr>
          </a:p>
          <a:p>
            <a:pPr>
              <a:buNone/>
            </a:pPr>
            <a:r>
              <a:rPr lang="en-GB" i="1">
                <a:latin typeface="Arial"/>
                <a:ea typeface="+mn-lt"/>
                <a:cs typeface="Arial"/>
              </a:rPr>
              <a:t>I think we should...</a:t>
            </a:r>
          </a:p>
          <a:p>
            <a:pPr>
              <a:buNone/>
            </a:pPr>
            <a:endParaRPr lang="en-GB" i="1">
              <a:latin typeface="Arial"/>
              <a:ea typeface="+mn-lt"/>
              <a:cs typeface="Arial"/>
            </a:endParaRPr>
          </a:p>
          <a:p>
            <a:pPr>
              <a:buNone/>
            </a:pPr>
            <a:r>
              <a:rPr lang="en-GB" i="1">
                <a:latin typeface="Arial"/>
                <a:ea typeface="+mn-lt"/>
                <a:cs typeface="Arial"/>
              </a:rPr>
              <a:t>This will help because...</a:t>
            </a:r>
          </a:p>
          <a:p>
            <a:pPr>
              <a:buNone/>
            </a:pPr>
            <a:endParaRPr lang="en-GB" i="1">
              <a:latin typeface="Arial"/>
              <a:ea typeface="+mn-lt"/>
              <a:cs typeface="Arial"/>
            </a:endParaRPr>
          </a:p>
          <a:p>
            <a:pPr>
              <a:buNone/>
            </a:pPr>
            <a:r>
              <a:rPr lang="en-GB" i="1">
                <a:latin typeface="Arial"/>
                <a:ea typeface="+mn-lt"/>
                <a:cs typeface="Arial"/>
              </a:rPr>
              <a:t>I am asking the Government to...</a:t>
            </a:r>
            <a:endParaRPr lang="en-GB" i="1">
              <a:latin typeface="Arial"/>
              <a:cs typeface="Arial"/>
            </a:endParaRPr>
          </a:p>
        </p:txBody>
      </p:sp>
    </p:spTree>
    <p:extLst>
      <p:ext uri="{BB962C8B-B14F-4D97-AF65-F5344CB8AC3E}">
        <p14:creationId xmlns:p14="http://schemas.microsoft.com/office/powerpoint/2010/main" val="2842889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3910A-8AE0-0CBC-CFDA-133585CCB1CE}"/>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4D9B477-3B7A-4135-37D8-01AD80B39C1B}"/>
              </a:ext>
            </a:extLst>
          </p:cNvPr>
          <p:cNvSpPr/>
          <p:nvPr/>
        </p:nvSpPr>
        <p:spPr>
          <a:xfrm>
            <a:off x="1964903" y="1212986"/>
            <a:ext cx="8211609" cy="3982173"/>
          </a:xfrm>
          <a:prstGeom prst="roundRect">
            <a:avLst/>
          </a:prstGeom>
          <a:noFill/>
          <a:ln w="57150">
            <a:solidFill>
              <a:srgbClr val="4FC5B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3200" b="1" dirty="0">
                <a:solidFill>
                  <a:schemeClr val="tx1"/>
                </a:solidFill>
                <a:latin typeface="Arial"/>
                <a:cs typeface="Arial"/>
              </a:rPr>
              <a:t>Our debate rules:</a:t>
            </a:r>
            <a:br>
              <a:rPr lang="en-GB" sz="3200" dirty="0">
                <a:latin typeface="Arial"/>
                <a:cs typeface="Arial"/>
              </a:rPr>
            </a:br>
            <a:r>
              <a:rPr lang="en-GB" sz="3200" dirty="0">
                <a:solidFill>
                  <a:schemeClr val="tx1"/>
                </a:solidFill>
                <a:latin typeface="Arial"/>
                <a:cs typeface="Arial"/>
              </a:rPr>
              <a:t>• Wait your turn to speak</a:t>
            </a:r>
            <a:endParaRPr lang="en-GB" sz="3200" b="1" dirty="0">
              <a:solidFill>
                <a:schemeClr val="tx1"/>
              </a:solidFill>
              <a:latin typeface="Arial"/>
              <a:cs typeface="Arial"/>
            </a:endParaRPr>
          </a:p>
          <a:p>
            <a:pPr algn="ctr"/>
            <a:r>
              <a:rPr lang="en-GB" sz="3200" dirty="0">
                <a:solidFill>
                  <a:schemeClr val="tx1"/>
                </a:solidFill>
                <a:latin typeface="Arial"/>
                <a:cs typeface="Arial"/>
              </a:rPr>
              <a:t>• Listen respectfully, so you can agree or disagree with others when you speak</a:t>
            </a:r>
            <a:br>
              <a:rPr lang="en-GB" sz="3200" dirty="0">
                <a:latin typeface="Arial"/>
                <a:cs typeface="Arial"/>
              </a:rPr>
            </a:br>
            <a:r>
              <a:rPr lang="en-GB" sz="3200" dirty="0">
                <a:solidFill>
                  <a:schemeClr val="tx1"/>
                </a:solidFill>
                <a:latin typeface="Arial"/>
                <a:cs typeface="Arial"/>
              </a:rPr>
              <a:t>• Focus on helping the community</a:t>
            </a:r>
            <a:br>
              <a:rPr lang="en-GB" sz="3200" dirty="0">
                <a:latin typeface="Arial"/>
                <a:cs typeface="Arial"/>
              </a:rPr>
            </a:br>
            <a:r>
              <a:rPr lang="en-GB" sz="3200" dirty="0">
                <a:solidFill>
                  <a:schemeClr val="tx1"/>
                </a:solidFill>
                <a:latin typeface="Arial"/>
                <a:cs typeface="Arial"/>
              </a:rPr>
              <a:t>• Explain your reasons</a:t>
            </a:r>
            <a:br>
              <a:rPr lang="en-GB" sz="3200" dirty="0">
                <a:latin typeface="Arial"/>
                <a:cs typeface="Arial"/>
              </a:rPr>
            </a:br>
            <a:r>
              <a:rPr lang="en-GB" sz="3200" dirty="0">
                <a:solidFill>
                  <a:schemeClr val="tx1"/>
                </a:solidFill>
                <a:latin typeface="Arial"/>
                <a:cs typeface="Arial"/>
              </a:rPr>
              <a:t>• Keep it kind and simple</a:t>
            </a:r>
            <a:endParaRPr lang="en-GB" sz="3200">
              <a:solidFill>
                <a:schemeClr val="tx1"/>
              </a:solidFill>
            </a:endParaRPr>
          </a:p>
        </p:txBody>
      </p:sp>
      <p:pic>
        <p:nvPicPr>
          <p:cNvPr id="2" name="Graphic 1" descr="Raised hand with solid fill">
            <a:extLst>
              <a:ext uri="{FF2B5EF4-FFF2-40B4-BE49-F238E27FC236}">
                <a16:creationId xmlns:a16="http://schemas.microsoft.com/office/drawing/2014/main" id="{F000FFE3-D21F-9320-D52B-37A753C5EE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3109" y="3858607"/>
            <a:ext cx="1331343" cy="1331343"/>
          </a:xfrm>
          <a:prstGeom prst="rect">
            <a:avLst/>
          </a:prstGeom>
        </p:spPr>
      </p:pic>
      <p:pic>
        <p:nvPicPr>
          <p:cNvPr id="3" name="Picture 2">
            <a:extLst>
              <a:ext uri="{FF2B5EF4-FFF2-40B4-BE49-F238E27FC236}">
                <a16:creationId xmlns:a16="http://schemas.microsoft.com/office/drawing/2014/main" id="{24226E5E-5033-827C-B98C-28DDF17DC5C9}"/>
              </a:ext>
            </a:extLst>
          </p:cNvPr>
          <p:cNvPicPr>
            <a:picLocks noChangeAspect="1"/>
          </p:cNvPicPr>
          <p:nvPr/>
        </p:nvPicPr>
        <p:blipFill>
          <a:blip r:embed="rId5"/>
          <a:stretch>
            <a:fillRect/>
          </a:stretch>
        </p:blipFill>
        <p:spPr>
          <a:xfrm>
            <a:off x="0" y="-6894"/>
            <a:ext cx="12192000" cy="1114454"/>
          </a:xfrm>
          <a:prstGeom prst="rect">
            <a:avLst/>
          </a:prstGeom>
          <a:ln>
            <a:noFill/>
          </a:ln>
        </p:spPr>
      </p:pic>
      <p:sp>
        <p:nvSpPr>
          <p:cNvPr id="7" name="Title 3">
            <a:extLst>
              <a:ext uri="{FF2B5EF4-FFF2-40B4-BE49-F238E27FC236}">
                <a16:creationId xmlns:a16="http://schemas.microsoft.com/office/drawing/2014/main" id="{A73AE051-3CD5-D4CF-1935-63E0466EB3ED}"/>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The Big Democracy Challenge:</a:t>
            </a:r>
            <a:endParaRPr lang="en-GB" sz="3600">
              <a:solidFill>
                <a:srgbClr val="000000"/>
              </a:solidFill>
            </a:endParaRPr>
          </a:p>
          <a:p>
            <a:r>
              <a:rPr lang="en-GB" sz="3600" i="1">
                <a:solidFill>
                  <a:srgbClr val="000000"/>
                </a:solidFill>
                <a:latin typeface="Poppins SemiBold"/>
                <a:cs typeface="Poppins SemiBold"/>
              </a:rPr>
              <a:t>Debate Begins &amp; Voting</a:t>
            </a:r>
            <a:endParaRPr lang="en-GB" sz="3600" i="1">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97AD275C-A2F8-3AD4-83BF-4060BB60986B}"/>
              </a:ext>
            </a:extLst>
          </p:cNvPr>
          <p:cNvPicPr>
            <a:picLocks noChangeAspect="1"/>
          </p:cNvPicPr>
          <p:nvPr/>
        </p:nvPicPr>
        <p:blipFill>
          <a:blip r:embed="rId6"/>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EA613A31-CA82-3AF0-7A84-C38ED58EECCE}"/>
              </a:ext>
            </a:extLst>
          </p:cNvPr>
          <p:cNvPicPr>
            <a:picLocks noChangeAspect="1"/>
          </p:cNvPicPr>
          <p:nvPr/>
        </p:nvPicPr>
        <p:blipFill>
          <a:blip r:embed="rId7"/>
          <a:srcRect l="24199" t="667" r="54448" b="52667"/>
          <a:stretch>
            <a:fillRect/>
          </a:stretch>
        </p:blipFill>
        <p:spPr>
          <a:xfrm>
            <a:off x="241431" y="47072"/>
            <a:ext cx="762602" cy="992647"/>
          </a:xfrm>
          <a:prstGeom prst="rect">
            <a:avLst/>
          </a:prstGeom>
        </p:spPr>
      </p:pic>
      <p:sp>
        <p:nvSpPr>
          <p:cNvPr id="11" name="TextBox 12">
            <a:extLst>
              <a:ext uri="{FF2B5EF4-FFF2-40B4-BE49-F238E27FC236}">
                <a16:creationId xmlns:a16="http://schemas.microsoft.com/office/drawing/2014/main" id="{D6EC31B0-E2B4-F9A7-457F-EB3F0DF95593}"/>
              </a:ext>
            </a:extLst>
          </p:cNvPr>
          <p:cNvSpPr txBox="1"/>
          <p:nvPr/>
        </p:nvSpPr>
        <p:spPr>
          <a:xfrm>
            <a:off x="-1293942" y="5409963"/>
            <a:ext cx="14772110"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600">
                <a:latin typeface="Arial"/>
                <a:cs typeface="Arial"/>
              </a:rPr>
              <a:t>Which idea do you think will help solve the problem?</a:t>
            </a:r>
            <a:endParaRPr lang="en-US" b="1">
              <a:latin typeface="Aptos" panose="020B0004020202020204"/>
              <a:cs typeface="Arial"/>
            </a:endParaRPr>
          </a:p>
          <a:p>
            <a:pPr algn="ctr"/>
            <a:r>
              <a:rPr lang="en-GB" sz="3600" b="1">
                <a:latin typeface="Arial"/>
                <a:cs typeface="Arial"/>
              </a:rPr>
              <a:t>Let’s vote!</a:t>
            </a:r>
            <a:endParaRPr lang="en-US" b="1"/>
          </a:p>
        </p:txBody>
      </p:sp>
      <p:pic>
        <p:nvPicPr>
          <p:cNvPr id="4" name="Graphic 3" descr="Megaphone with solid fill">
            <a:extLst>
              <a:ext uri="{FF2B5EF4-FFF2-40B4-BE49-F238E27FC236}">
                <a16:creationId xmlns:a16="http://schemas.microsoft.com/office/drawing/2014/main" id="{131D92D5-E287-5B14-4BCB-E12D2D9D00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570" y="1212469"/>
            <a:ext cx="1331343" cy="1331343"/>
          </a:xfrm>
          <a:prstGeom prst="rect">
            <a:avLst/>
          </a:prstGeom>
        </p:spPr>
      </p:pic>
    </p:spTree>
    <p:extLst>
      <p:ext uri="{BB962C8B-B14F-4D97-AF65-F5344CB8AC3E}">
        <p14:creationId xmlns:p14="http://schemas.microsoft.com/office/powerpoint/2010/main" val="322228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F4804-B107-FD3C-21A3-0F3237C7F107}"/>
            </a:ext>
          </a:extLst>
        </p:cNvPr>
        <p:cNvGrpSpPr/>
        <p:nvPr/>
      </p:nvGrpSpPr>
      <p:grpSpPr>
        <a:xfrm>
          <a:off x="0" y="0"/>
          <a:ext cx="0" cy="0"/>
          <a:chOff x="0" y="0"/>
          <a:chExt cx="0" cy="0"/>
        </a:xfrm>
      </p:grpSpPr>
      <p:sp>
        <p:nvSpPr>
          <p:cNvPr id="51" name="TextBox 50">
            <a:extLst>
              <a:ext uri="{FF2B5EF4-FFF2-40B4-BE49-F238E27FC236}">
                <a16:creationId xmlns:a16="http://schemas.microsoft.com/office/drawing/2014/main" id="{8989326F-BD6A-B1E5-DE91-0441B65CA770}"/>
              </a:ext>
            </a:extLst>
          </p:cNvPr>
          <p:cNvSpPr txBox="1"/>
          <p:nvPr/>
        </p:nvSpPr>
        <p:spPr>
          <a:xfrm>
            <a:off x="334646" y="2135030"/>
            <a:ext cx="336633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GB" sz="1400" dirty="0">
                <a:latin typeface="Arial"/>
                <a:cs typeface="Arial"/>
              </a:rPr>
              <a:t>Allow a minimum of 45 </a:t>
            </a:r>
            <a:endParaRPr lang="en-US" sz="1400" dirty="0">
              <a:latin typeface="Arial"/>
              <a:cs typeface="Arial"/>
            </a:endParaRPr>
          </a:p>
          <a:p>
            <a:r>
              <a:rPr lang="en-GB" sz="1400" dirty="0">
                <a:latin typeface="Arial"/>
                <a:cs typeface="Arial"/>
              </a:rPr>
              <a:t>      minutes to deliver the </a:t>
            </a:r>
            <a:endParaRPr lang="en-US" sz="1400" dirty="0">
              <a:latin typeface="Arial"/>
              <a:cs typeface="Arial"/>
            </a:endParaRPr>
          </a:p>
          <a:p>
            <a:r>
              <a:rPr lang="en-GB" sz="1400" dirty="0">
                <a:latin typeface="Arial"/>
                <a:cs typeface="Arial"/>
              </a:rPr>
              <a:t>      lesson.</a:t>
            </a:r>
            <a:endParaRPr lang="en-US" sz="1400" dirty="0">
              <a:latin typeface="Arial"/>
              <a:cs typeface="Arial"/>
            </a:endParaRPr>
          </a:p>
          <a:p>
            <a:pPr marL="285750" indent="-285750">
              <a:buFont typeface="Wingdings"/>
              <a:buChar char="q"/>
            </a:pPr>
            <a:endParaRPr lang="en-GB" sz="1400">
              <a:latin typeface="Arial"/>
              <a:cs typeface="Arial"/>
            </a:endParaRPr>
          </a:p>
          <a:p>
            <a:pPr marL="285750" indent="-285750">
              <a:buFont typeface="Wingdings"/>
              <a:buChar char="q"/>
            </a:pPr>
            <a:r>
              <a:rPr lang="en-GB" sz="1400" dirty="0">
                <a:latin typeface="Arial"/>
                <a:cs typeface="Arial"/>
              </a:rPr>
              <a:t>Familiarise yourself with the</a:t>
            </a:r>
            <a:r>
              <a:rPr lang="en-GB" sz="1400" b="1" dirty="0">
                <a:latin typeface="Arial"/>
                <a:cs typeface="Arial"/>
              </a:rPr>
              <a:t> Lesson Overview (Slide 3)</a:t>
            </a:r>
            <a:r>
              <a:rPr lang="en-GB" sz="1400" dirty="0">
                <a:latin typeface="Arial"/>
                <a:cs typeface="Arial"/>
              </a:rPr>
              <a:t> and slides.</a:t>
            </a:r>
            <a:endParaRPr lang="en-US" sz="1400" dirty="0">
              <a:latin typeface="Arial"/>
              <a:cs typeface="Arial"/>
            </a:endParaRPr>
          </a:p>
          <a:p>
            <a:pPr marL="285750" indent="-285750">
              <a:buFont typeface="Wingdings"/>
              <a:buChar char="q"/>
            </a:pPr>
            <a:endParaRPr lang="en-GB" sz="1400">
              <a:latin typeface="Arial"/>
              <a:cs typeface="Arial"/>
            </a:endParaRPr>
          </a:p>
          <a:p>
            <a:pPr marL="285750" indent="-285750">
              <a:buFont typeface="Wingdings"/>
              <a:buChar char="q"/>
            </a:pPr>
            <a:r>
              <a:rPr lang="en-GB" sz="1400" dirty="0">
                <a:latin typeface="Arial"/>
                <a:cs typeface="Arial"/>
              </a:rPr>
              <a:t>Print copies of the four </a:t>
            </a:r>
            <a:r>
              <a:rPr lang="en-GB" sz="1400" b="1" dirty="0">
                <a:latin typeface="Arial"/>
                <a:cs typeface="Arial"/>
              </a:rPr>
              <a:t>'Democratic Roles' worksheets</a:t>
            </a:r>
            <a:r>
              <a:rPr lang="en-GB" sz="1400" dirty="0">
                <a:latin typeface="Arial"/>
                <a:cs typeface="Arial"/>
              </a:rPr>
              <a:t> </a:t>
            </a:r>
            <a:r>
              <a:rPr lang="en-GB" sz="1400" b="1" dirty="0">
                <a:latin typeface="Arial"/>
                <a:cs typeface="Arial"/>
              </a:rPr>
              <a:t>(Slide 4 – 7)</a:t>
            </a:r>
            <a:r>
              <a:rPr lang="en-GB" sz="1400" dirty="0">
                <a:latin typeface="Arial"/>
                <a:cs typeface="Arial"/>
              </a:rPr>
              <a:t>for use in Activity 3 'What difference does democracy make to me?' You will need a minimum of one worksheet per small group.</a:t>
            </a:r>
          </a:p>
          <a:p>
            <a:pPr marL="285750" indent="-285750">
              <a:buFont typeface="Wingdings"/>
              <a:buChar char="q"/>
            </a:pPr>
            <a:endParaRPr lang="en-GB" sz="1400">
              <a:latin typeface="Arial"/>
              <a:cs typeface="Arial"/>
            </a:endParaRPr>
          </a:p>
          <a:p>
            <a:pPr marL="285750" indent="-285750">
              <a:buFont typeface="Wingdings"/>
              <a:buChar char="q"/>
            </a:pPr>
            <a:r>
              <a:rPr lang="en-GB" sz="1400" dirty="0">
                <a:latin typeface="Arial"/>
                <a:cs typeface="Arial"/>
              </a:rPr>
              <a:t>Read the </a:t>
            </a:r>
            <a:r>
              <a:rPr lang="en-GB" sz="1400" b="1" dirty="0">
                <a:latin typeface="Arial"/>
                <a:cs typeface="Arial"/>
              </a:rPr>
              <a:t>Top Tips &amp; Democracy 101 (Slide 8 and 9).</a:t>
            </a:r>
          </a:p>
          <a:p>
            <a:endParaRPr lang="en-GB" sz="1400" i="1">
              <a:latin typeface="Arial"/>
              <a:cs typeface="Arial"/>
            </a:endParaRPr>
          </a:p>
        </p:txBody>
      </p:sp>
      <p:sp>
        <p:nvSpPr>
          <p:cNvPr id="6" name="Rectangle 5">
            <a:extLst>
              <a:ext uri="{FF2B5EF4-FFF2-40B4-BE49-F238E27FC236}">
                <a16:creationId xmlns:a16="http://schemas.microsoft.com/office/drawing/2014/main" id="{8AF269B5-F6CC-2966-4DE8-E1A0602E0066}"/>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20" name="Picture 19" descr="A close up of a red square&#10;&#10;AI-generated content may be incorrect.">
            <a:extLst>
              <a:ext uri="{FF2B5EF4-FFF2-40B4-BE49-F238E27FC236}">
                <a16:creationId xmlns:a16="http://schemas.microsoft.com/office/drawing/2014/main" id="{BE238818-D0F8-F682-6F04-53FB46CA736A}"/>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E9862F51-0DFF-F105-6698-9EDC2B9A7856}"/>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Lesson Preparation</a:t>
            </a:r>
            <a:endParaRPr lang="en-GB"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6BFE5A8B-E7BC-81C5-0957-1DB087BDE9AB}"/>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E1E69FD1-27F4-5787-D46D-BC80DAE98472}"/>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40" name="Rectangle 39">
            <a:extLst>
              <a:ext uri="{FF2B5EF4-FFF2-40B4-BE49-F238E27FC236}">
                <a16:creationId xmlns:a16="http://schemas.microsoft.com/office/drawing/2014/main" id="{2DF7E063-7862-F6AF-20BF-D3A772175BA8}"/>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0F5B4F4E-06D9-3198-F7CD-15D7CECC697D}"/>
              </a:ext>
            </a:extLst>
          </p:cNvPr>
          <p:cNvSpPr/>
          <p:nvPr/>
        </p:nvSpPr>
        <p:spPr>
          <a:xfrm>
            <a:off x="4597191"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Keyword Definitions</a:t>
            </a:r>
            <a:endParaRPr lang="en-US" b="1">
              <a:solidFill>
                <a:schemeClr val="tx1"/>
              </a:solidFill>
              <a:latin typeface="Poppins SemiBold"/>
              <a:cs typeface="Arial"/>
            </a:endParaRPr>
          </a:p>
        </p:txBody>
      </p:sp>
      <p:sp>
        <p:nvSpPr>
          <p:cNvPr id="48" name="TextBox 47">
            <a:extLst>
              <a:ext uri="{FF2B5EF4-FFF2-40B4-BE49-F238E27FC236}">
                <a16:creationId xmlns:a16="http://schemas.microsoft.com/office/drawing/2014/main" id="{AED2A62F-B330-3910-4321-0000B65BC674}"/>
              </a:ext>
            </a:extLst>
          </p:cNvPr>
          <p:cNvSpPr txBox="1"/>
          <p:nvPr/>
        </p:nvSpPr>
        <p:spPr>
          <a:xfrm>
            <a:off x="4394379" y="1861726"/>
            <a:ext cx="339173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Democracy – </a:t>
            </a:r>
            <a:r>
              <a:rPr lang="en-GB" sz="1400">
                <a:latin typeface="Arial"/>
                <a:cs typeface="Arial"/>
              </a:rPr>
              <a:t>system of governing where citizens get a say in how decisions are made.</a:t>
            </a:r>
          </a:p>
          <a:p>
            <a:endParaRPr lang="en-GB" sz="1400">
              <a:latin typeface="Arial"/>
              <a:cs typeface="Arial"/>
            </a:endParaRPr>
          </a:p>
          <a:p>
            <a:r>
              <a:rPr lang="en-GB" sz="1400" b="1">
                <a:latin typeface="Arial"/>
                <a:cs typeface="Arial"/>
              </a:rPr>
              <a:t>Voting – </a:t>
            </a:r>
            <a:r>
              <a:rPr lang="en-GB" sz="1400">
                <a:latin typeface="Arial"/>
                <a:cs typeface="Arial"/>
              </a:rPr>
              <a:t>a way of selecting an outcome that takes the opinions of all participants into account and delivers a majority decision. To be effective, the voting process must be free and fair.</a:t>
            </a:r>
          </a:p>
          <a:p>
            <a:endParaRPr lang="en-GB" sz="1400" b="1">
              <a:latin typeface="Arial"/>
              <a:cs typeface="Arial"/>
            </a:endParaRPr>
          </a:p>
          <a:p>
            <a:r>
              <a:rPr lang="en-GB" sz="1400" b="1">
                <a:latin typeface="Arial"/>
                <a:cs typeface="Arial"/>
              </a:rPr>
              <a:t>National Government - </a:t>
            </a:r>
            <a:r>
              <a:rPr lang="en-GB" sz="1400">
                <a:latin typeface="Arial"/>
                <a:cs typeface="Arial"/>
              </a:rPr>
              <a:t>responsible for the issues that affect everyone across the UK.</a:t>
            </a:r>
          </a:p>
          <a:p>
            <a:endParaRPr lang="en-GB" sz="1400">
              <a:latin typeface="Arial"/>
              <a:cs typeface="Arial"/>
            </a:endParaRPr>
          </a:p>
          <a:p>
            <a:r>
              <a:rPr lang="en-GB" sz="1400" b="1">
                <a:latin typeface="Arial"/>
                <a:ea typeface="+mn-lt"/>
                <a:cs typeface="Arial"/>
              </a:rPr>
              <a:t>Parliament </a:t>
            </a:r>
            <a:r>
              <a:rPr lang="en-GB" sz="1400">
                <a:latin typeface="Arial"/>
                <a:ea typeface="+mn-lt"/>
                <a:cs typeface="Arial"/>
              </a:rPr>
              <a:t>– the UK's main law-making body, where laws are debated, changed and approved, and the government is held to account.</a:t>
            </a:r>
          </a:p>
          <a:p>
            <a:endParaRPr lang="en-GB" sz="1400" b="1">
              <a:latin typeface="Arial"/>
              <a:ea typeface="+mn-lt"/>
              <a:cs typeface="Arial"/>
            </a:endParaRPr>
          </a:p>
          <a:p>
            <a:r>
              <a:rPr lang="en-GB" sz="1400" b="1">
                <a:latin typeface="Arial"/>
                <a:ea typeface="+mn-lt"/>
                <a:cs typeface="+mn-lt"/>
              </a:rPr>
              <a:t>Member Of Parliament (MP) - </a:t>
            </a:r>
            <a:r>
              <a:rPr lang="en-GB" sz="1400">
                <a:latin typeface="Arial"/>
                <a:ea typeface="+mn-lt"/>
                <a:cs typeface="+mn-lt"/>
              </a:rPr>
              <a:t>elected to represent the interests of people in a particular area (their 'constituency').</a:t>
            </a:r>
            <a:endParaRPr lang="en-US" sz="1400">
              <a:latin typeface="Arial"/>
              <a:ea typeface="+mn-lt"/>
              <a:cs typeface="+mn-lt"/>
            </a:endParaRPr>
          </a:p>
        </p:txBody>
      </p:sp>
      <p:sp>
        <p:nvSpPr>
          <p:cNvPr id="49" name="Rectangle 48">
            <a:extLst>
              <a:ext uri="{FF2B5EF4-FFF2-40B4-BE49-F238E27FC236}">
                <a16:creationId xmlns:a16="http://schemas.microsoft.com/office/drawing/2014/main" id="{6D86531E-FE40-3C4B-AE96-A88E825725B7}"/>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747082AA-7EDD-DC7F-4C11-1B52B1299587}"/>
              </a:ext>
            </a:extLst>
          </p:cNvPr>
          <p:cNvSpPr/>
          <p:nvPr/>
        </p:nvSpPr>
        <p:spPr>
          <a:xfrm>
            <a:off x="551862" y="1311371"/>
            <a:ext cx="2992396" cy="557242"/>
          </a:xfrm>
          <a:prstGeom prst="roundRect">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Teacher Checklist</a:t>
            </a:r>
            <a:endParaRPr lang="en-US">
              <a:latin typeface="Poppins SemiBold"/>
              <a:cs typeface="Poppins SemiBold"/>
            </a:endParaRPr>
          </a:p>
        </p:txBody>
      </p:sp>
      <p:pic>
        <p:nvPicPr>
          <p:cNvPr id="3" name="Graphic 2" descr="Ribbon with solid fill">
            <a:extLst>
              <a:ext uri="{FF2B5EF4-FFF2-40B4-BE49-F238E27FC236}">
                <a16:creationId xmlns:a16="http://schemas.microsoft.com/office/drawing/2014/main" id="{70EBF03D-0570-DBC6-D600-BD74069ABF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62671" y="1939953"/>
            <a:ext cx="833091" cy="836385"/>
          </a:xfrm>
          <a:prstGeom prst="rect">
            <a:avLst/>
          </a:prstGeom>
        </p:spPr>
      </p:pic>
      <p:pic>
        <p:nvPicPr>
          <p:cNvPr id="8" name="Graphic 7" descr="Books with solid fill">
            <a:extLst>
              <a:ext uri="{FF2B5EF4-FFF2-40B4-BE49-F238E27FC236}">
                <a16:creationId xmlns:a16="http://schemas.microsoft.com/office/drawing/2014/main" id="{301C1B48-8BD4-6B8B-F2C4-81BA72BD5F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65914" y="3079967"/>
            <a:ext cx="914400" cy="914400"/>
          </a:xfrm>
          <a:prstGeom prst="rect">
            <a:avLst/>
          </a:prstGeom>
        </p:spPr>
      </p:pic>
      <p:pic>
        <p:nvPicPr>
          <p:cNvPr id="12" name="Graphic 11" descr="Lightbulb and gear with solid fill">
            <a:extLst>
              <a:ext uri="{FF2B5EF4-FFF2-40B4-BE49-F238E27FC236}">
                <a16:creationId xmlns:a16="http://schemas.microsoft.com/office/drawing/2014/main" id="{A9E0AB8A-F043-2832-8E3B-474E37CCC2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8784" y="4286605"/>
            <a:ext cx="938928" cy="949785"/>
          </a:xfrm>
          <a:prstGeom prst="rect">
            <a:avLst/>
          </a:prstGeom>
        </p:spPr>
      </p:pic>
      <p:pic>
        <p:nvPicPr>
          <p:cNvPr id="14" name="Graphic 13" descr="Puzzle with solid fill">
            <a:extLst>
              <a:ext uri="{FF2B5EF4-FFF2-40B4-BE49-F238E27FC236}">
                <a16:creationId xmlns:a16="http://schemas.microsoft.com/office/drawing/2014/main" id="{87B4867C-A7CB-A36F-DBE6-B6C4AC4024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61094" y="5461872"/>
            <a:ext cx="914400" cy="914400"/>
          </a:xfrm>
          <a:prstGeom prst="rect">
            <a:avLst/>
          </a:prstGeom>
        </p:spPr>
      </p:pic>
      <p:sp>
        <p:nvSpPr>
          <p:cNvPr id="10" name="Rectangle: Rounded Corners 9">
            <a:extLst>
              <a:ext uri="{FF2B5EF4-FFF2-40B4-BE49-F238E27FC236}">
                <a16:creationId xmlns:a16="http://schemas.microsoft.com/office/drawing/2014/main" id="{9C5B0E3C-92AF-1BB9-17CD-5C56CF930913}"/>
              </a:ext>
            </a:extLst>
          </p:cNvPr>
          <p:cNvSpPr/>
          <p:nvPr/>
        </p:nvSpPr>
        <p:spPr>
          <a:xfrm>
            <a:off x="8584732" y="1312040"/>
            <a:ext cx="2992396"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tx1"/>
                </a:solidFill>
                <a:latin typeface="Poppins SemiBold"/>
                <a:cs typeface="Arial"/>
              </a:rPr>
              <a:t>Why Teach </a:t>
            </a:r>
            <a:endParaRPr lang="en-US" sz="1400">
              <a:solidFill>
                <a:schemeClr val="tx1"/>
              </a:solidFill>
              <a:latin typeface="Aptos" panose="020B0004020202020204"/>
              <a:cs typeface="Arial"/>
            </a:endParaRPr>
          </a:p>
          <a:p>
            <a:pPr algn="ctr"/>
            <a:r>
              <a:rPr lang="en-GB" sz="1400" b="1">
                <a:solidFill>
                  <a:schemeClr val="tx1"/>
                </a:solidFill>
                <a:latin typeface="Poppins SemiBold"/>
                <a:cs typeface="Arial"/>
              </a:rPr>
              <a:t>The Big Democracy Lesson?</a:t>
            </a:r>
            <a:endParaRPr lang="en-US" sz="1400">
              <a:solidFill>
                <a:schemeClr val="tx1"/>
              </a:solidFill>
            </a:endParaRPr>
          </a:p>
        </p:txBody>
      </p:sp>
      <p:sp>
        <p:nvSpPr>
          <p:cNvPr id="11" name="TextBox 10">
            <a:extLst>
              <a:ext uri="{FF2B5EF4-FFF2-40B4-BE49-F238E27FC236}">
                <a16:creationId xmlns:a16="http://schemas.microsoft.com/office/drawing/2014/main" id="{2A045170-A4D7-ED8E-7E8F-D066456E1A7B}"/>
              </a:ext>
            </a:extLst>
          </p:cNvPr>
          <p:cNvSpPr txBox="1"/>
          <p:nvPr/>
        </p:nvSpPr>
        <p:spPr>
          <a:xfrm>
            <a:off x="9194059" y="1943981"/>
            <a:ext cx="269056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Ofsted</a:t>
            </a:r>
            <a:br>
              <a:rPr lang="en-GB" sz="1400" b="1">
                <a:latin typeface="Arial"/>
                <a:cs typeface="Arial"/>
              </a:rPr>
            </a:br>
            <a:r>
              <a:rPr lang="en-GB" sz="1400">
                <a:latin typeface="Arial"/>
                <a:cs typeface="Arial"/>
              </a:rPr>
              <a:t>Personal Development &amp; Wellbeing</a:t>
            </a:r>
            <a:endParaRPr lang="en-GB" sz="1400" b="1">
              <a:latin typeface="Arial"/>
              <a:cs typeface="Arial"/>
            </a:endParaRPr>
          </a:p>
        </p:txBody>
      </p:sp>
      <p:sp>
        <p:nvSpPr>
          <p:cNvPr id="17" name="TextBox 16">
            <a:extLst>
              <a:ext uri="{FF2B5EF4-FFF2-40B4-BE49-F238E27FC236}">
                <a16:creationId xmlns:a16="http://schemas.microsoft.com/office/drawing/2014/main" id="{1A9E442D-4119-EED4-3EA5-443F43C167BE}"/>
              </a:ext>
            </a:extLst>
          </p:cNvPr>
          <p:cNvSpPr txBox="1"/>
          <p:nvPr/>
        </p:nvSpPr>
        <p:spPr>
          <a:xfrm>
            <a:off x="9220795" y="4430578"/>
            <a:ext cx="26638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Skills</a:t>
            </a:r>
            <a:endParaRPr lang="en-US" sz="1400">
              <a:latin typeface="Arial"/>
              <a:cs typeface="Arial"/>
            </a:endParaRPr>
          </a:p>
          <a:p>
            <a:r>
              <a:rPr lang="en-GB" sz="1400">
                <a:latin typeface="Arial"/>
                <a:cs typeface="Arial"/>
              </a:rPr>
              <a:t>Critical thinking</a:t>
            </a:r>
            <a:endParaRPr lang="en-US" sz="1400">
              <a:latin typeface="Arial"/>
              <a:cs typeface="Arial"/>
            </a:endParaRPr>
          </a:p>
          <a:p>
            <a:r>
              <a:rPr lang="en-GB" sz="1400">
                <a:latin typeface="Arial"/>
                <a:cs typeface="Arial"/>
              </a:rPr>
              <a:t>Communication</a:t>
            </a:r>
            <a:endParaRPr lang="en-US" sz="1400">
              <a:latin typeface="Arial"/>
              <a:cs typeface="Arial"/>
            </a:endParaRPr>
          </a:p>
          <a:p>
            <a:r>
              <a:rPr lang="en-GB" sz="1400">
                <a:latin typeface="Arial"/>
                <a:cs typeface="Arial"/>
              </a:rPr>
              <a:t>Oracy</a:t>
            </a:r>
            <a:endParaRPr lang="en-US" sz="1400">
              <a:latin typeface="Arial"/>
              <a:cs typeface="Arial"/>
            </a:endParaRPr>
          </a:p>
        </p:txBody>
      </p:sp>
      <p:sp>
        <p:nvSpPr>
          <p:cNvPr id="18" name="TextBox 17">
            <a:extLst>
              <a:ext uri="{FF2B5EF4-FFF2-40B4-BE49-F238E27FC236}">
                <a16:creationId xmlns:a16="http://schemas.microsoft.com/office/drawing/2014/main" id="{5458031C-144F-DB9B-0C47-5C09189D1001}"/>
              </a:ext>
            </a:extLst>
          </p:cNvPr>
          <p:cNvSpPr txBox="1"/>
          <p:nvPr/>
        </p:nvSpPr>
        <p:spPr>
          <a:xfrm>
            <a:off x="9220794" y="5466760"/>
            <a:ext cx="266382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Pedagogical Principles</a:t>
            </a:r>
            <a:endParaRPr lang="en-US" sz="1400">
              <a:latin typeface="Arial"/>
              <a:cs typeface="Arial"/>
            </a:endParaRPr>
          </a:p>
          <a:p>
            <a:r>
              <a:rPr lang="en-GB" sz="1400">
                <a:latin typeface="Arial"/>
                <a:cs typeface="Arial"/>
              </a:rPr>
              <a:t>Support on making learning locally relevant and impartial</a:t>
            </a:r>
          </a:p>
        </p:txBody>
      </p:sp>
      <p:pic>
        <p:nvPicPr>
          <p:cNvPr id="21" name="Picture 20" descr="A set of black arrows with numbers&#10;&#10;AI-generated content may be incorrect.">
            <a:extLst>
              <a:ext uri="{FF2B5EF4-FFF2-40B4-BE49-F238E27FC236}">
                <a16:creationId xmlns:a16="http://schemas.microsoft.com/office/drawing/2014/main" id="{47A224FF-E888-B26F-13A8-CD35D6795E5A}"/>
              </a:ext>
            </a:extLst>
          </p:cNvPr>
          <p:cNvPicPr>
            <a:picLocks noChangeAspect="1"/>
          </p:cNvPicPr>
          <p:nvPr/>
        </p:nvPicPr>
        <p:blipFill>
          <a:blip r:embed="rId14"/>
          <a:srcRect l="49827" t="47333" r="24221"/>
          <a:stretch>
            <a:fillRect/>
          </a:stretch>
        </p:blipFill>
        <p:spPr>
          <a:xfrm>
            <a:off x="3111837" y="1911184"/>
            <a:ext cx="601448" cy="633523"/>
          </a:xfrm>
          <a:prstGeom prst="rect">
            <a:avLst/>
          </a:prstGeom>
        </p:spPr>
      </p:pic>
      <p:sp>
        <p:nvSpPr>
          <p:cNvPr id="2" name="TextBox 1">
            <a:extLst>
              <a:ext uri="{FF2B5EF4-FFF2-40B4-BE49-F238E27FC236}">
                <a16:creationId xmlns:a16="http://schemas.microsoft.com/office/drawing/2014/main" id="{1F261953-B3CB-2DB5-C044-48D941A8F3B5}"/>
              </a:ext>
            </a:extLst>
          </p:cNvPr>
          <p:cNvSpPr txBox="1"/>
          <p:nvPr/>
        </p:nvSpPr>
        <p:spPr>
          <a:xfrm>
            <a:off x="9196881" y="2841384"/>
            <a:ext cx="265814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latin typeface="Arial"/>
                <a:cs typeface="Arial"/>
              </a:rPr>
              <a:t>Curriculum</a:t>
            </a:r>
          </a:p>
          <a:p>
            <a:r>
              <a:rPr lang="en-GB" sz="1400">
                <a:latin typeface="Arial"/>
                <a:cs typeface="Arial"/>
              </a:rPr>
              <a:t>Citizenship</a:t>
            </a:r>
            <a:br>
              <a:rPr lang="en-GB" sz="1400">
                <a:latin typeface="Arial"/>
                <a:cs typeface="Arial"/>
              </a:rPr>
            </a:br>
            <a:r>
              <a:rPr lang="en-GB" sz="1400">
                <a:latin typeface="Arial"/>
                <a:cs typeface="Arial"/>
              </a:rPr>
              <a:t>Spiritual, Moral, Social and Cultural development (SMSC) </a:t>
            </a:r>
            <a:endParaRPr lang="en-GB" sz="1400">
              <a:solidFill>
                <a:srgbClr val="0B0C0C"/>
              </a:solidFill>
              <a:ea typeface="+mn-lt"/>
              <a:cs typeface="+mn-lt"/>
            </a:endParaRPr>
          </a:p>
          <a:p>
            <a:r>
              <a:rPr lang="en-GB" sz="1400">
                <a:latin typeface="Arial"/>
                <a:cs typeface="Arial"/>
              </a:rPr>
              <a:t>English</a:t>
            </a:r>
          </a:p>
        </p:txBody>
      </p:sp>
      <p:pic>
        <p:nvPicPr>
          <p:cNvPr id="13" name="Content Placeholder 5" descr="A set of black arrows with numbers&#10;&#10;AI-generated content may be incorrect.">
            <a:extLst>
              <a:ext uri="{FF2B5EF4-FFF2-40B4-BE49-F238E27FC236}">
                <a16:creationId xmlns:a16="http://schemas.microsoft.com/office/drawing/2014/main" id="{AE2C2617-3E13-7AA0-ED75-9E6A78E8F8F8}"/>
              </a:ext>
            </a:extLst>
          </p:cNvPr>
          <p:cNvPicPr>
            <a:picLocks noChangeAspect="1"/>
          </p:cNvPicPr>
          <p:nvPr/>
        </p:nvPicPr>
        <p:blipFill>
          <a:blip r:embed="rId14"/>
          <a:srcRect l="49477" t="51899" r="25087" b="1899"/>
          <a:stretch>
            <a:fillRect/>
          </a:stretch>
        </p:blipFill>
        <p:spPr>
          <a:xfrm>
            <a:off x="2946429" y="1897706"/>
            <a:ext cx="773211" cy="774957"/>
          </a:xfrm>
          <a:prstGeom prst="rect">
            <a:avLst/>
          </a:prstGeom>
        </p:spPr>
      </p:pic>
    </p:spTree>
    <p:extLst>
      <p:ext uri="{BB962C8B-B14F-4D97-AF65-F5344CB8AC3E}">
        <p14:creationId xmlns:p14="http://schemas.microsoft.com/office/powerpoint/2010/main" val="1585056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EB8B2-13D5-5B91-FC50-D7B16CFCD608}"/>
            </a:ext>
          </a:extLst>
        </p:cNvPr>
        <p:cNvGrpSpPr/>
        <p:nvPr/>
      </p:nvGrpSpPr>
      <p:grpSpPr>
        <a:xfrm>
          <a:off x="0" y="0"/>
          <a:ext cx="0" cy="0"/>
          <a:chOff x="0" y="0"/>
          <a:chExt cx="0" cy="0"/>
        </a:xfrm>
      </p:grpSpPr>
      <p:pic>
        <p:nvPicPr>
          <p:cNvPr id="5" name="Picture 4" descr="Group of young people huddling in gym">
            <a:extLst>
              <a:ext uri="{FF2B5EF4-FFF2-40B4-BE49-F238E27FC236}">
                <a16:creationId xmlns:a16="http://schemas.microsoft.com/office/drawing/2014/main" id="{D9E343A4-26DC-52EE-8974-5C718EE437A7}"/>
              </a:ext>
            </a:extLst>
          </p:cNvPr>
          <p:cNvPicPr>
            <a:picLocks noChangeAspect="1"/>
          </p:cNvPicPr>
          <p:nvPr/>
        </p:nvPicPr>
        <p:blipFill>
          <a:blip r:embed="rId3"/>
          <a:srcRect l="640" t="962" r="59168" b="-962"/>
          <a:stretch>
            <a:fillRect/>
          </a:stretch>
        </p:blipFill>
        <p:spPr>
          <a:xfrm>
            <a:off x="8035241" y="-16369"/>
            <a:ext cx="4160625" cy="6998797"/>
          </a:xfrm>
          <a:prstGeom prst="rect">
            <a:avLst/>
          </a:prstGeom>
        </p:spPr>
      </p:pic>
      <p:sp>
        <p:nvSpPr>
          <p:cNvPr id="7" name="Title 3">
            <a:extLst>
              <a:ext uri="{FF2B5EF4-FFF2-40B4-BE49-F238E27FC236}">
                <a16:creationId xmlns:a16="http://schemas.microsoft.com/office/drawing/2014/main" id="{81BDB8C4-592C-A0D3-882E-3A84B39C059D}"/>
              </a:ext>
            </a:extLst>
          </p:cNvPr>
          <p:cNvSpPr>
            <a:spLocks noGrp="1"/>
          </p:cNvSpPr>
          <p:nvPr/>
        </p:nvSpPr>
        <p:spPr>
          <a:xfrm>
            <a:off x="1338493" y="443550"/>
            <a:ext cx="5413675"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Reflections</a:t>
            </a:r>
          </a:p>
        </p:txBody>
      </p:sp>
      <p:pic>
        <p:nvPicPr>
          <p:cNvPr id="9" name="Picture 8" descr="A colorful star with a black background&#10;&#10;AI-generated content may be incorrect.">
            <a:extLst>
              <a:ext uri="{FF2B5EF4-FFF2-40B4-BE49-F238E27FC236}">
                <a16:creationId xmlns:a16="http://schemas.microsoft.com/office/drawing/2014/main" id="{8A6C3C2C-D13D-FBA4-7332-68EAD8374C98}"/>
              </a:ext>
            </a:extLst>
          </p:cNvPr>
          <p:cNvPicPr>
            <a:picLocks noChangeAspect="1"/>
          </p:cNvPicPr>
          <p:nvPr/>
        </p:nvPicPr>
        <p:blipFill>
          <a:blip r:embed="rId4"/>
          <a:stretch>
            <a:fillRect/>
          </a:stretch>
        </p:blipFill>
        <p:spPr>
          <a:xfrm>
            <a:off x="11166921" y="87814"/>
            <a:ext cx="935567" cy="1019175"/>
          </a:xfrm>
          <a:prstGeom prst="rect">
            <a:avLst/>
          </a:prstGeom>
        </p:spPr>
      </p:pic>
      <p:cxnSp>
        <p:nvCxnSpPr>
          <p:cNvPr id="12" name="Straight Arrow Connector 11">
            <a:extLst>
              <a:ext uri="{FF2B5EF4-FFF2-40B4-BE49-F238E27FC236}">
                <a16:creationId xmlns:a16="http://schemas.microsoft.com/office/drawing/2014/main" id="{E89F0DEB-BC7F-C563-E58F-263D16F763AE}"/>
              </a:ext>
            </a:extLst>
          </p:cNvPr>
          <p:cNvCxnSpPr/>
          <p:nvPr/>
        </p:nvCxnSpPr>
        <p:spPr>
          <a:xfrm>
            <a:off x="460617" y="1872982"/>
            <a:ext cx="7149361" cy="18435"/>
          </a:xfrm>
          <a:prstGeom prst="straightConnector1">
            <a:avLst/>
          </a:prstGeom>
          <a:ln>
            <a:solidFill>
              <a:srgbClr val="E60073"/>
            </a:solidFill>
          </a:ln>
        </p:spPr>
        <p:style>
          <a:lnRef idx="2">
            <a:schemeClr val="accent1"/>
          </a:lnRef>
          <a:fillRef idx="0">
            <a:schemeClr val="accent1"/>
          </a:fillRef>
          <a:effectRef idx="1">
            <a:schemeClr val="accent1"/>
          </a:effectRef>
          <a:fontRef idx="minor">
            <a:schemeClr val="tx1"/>
          </a:fontRef>
        </p:style>
      </p:cxnSp>
      <p:pic>
        <p:nvPicPr>
          <p:cNvPr id="13" name="Graphic 12" descr="Bullseye with solid fill">
            <a:extLst>
              <a:ext uri="{FF2B5EF4-FFF2-40B4-BE49-F238E27FC236}">
                <a16:creationId xmlns:a16="http://schemas.microsoft.com/office/drawing/2014/main" id="{713A60C6-3B00-D3F9-8B48-BF900E4231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1671" y="624349"/>
            <a:ext cx="914400" cy="914400"/>
          </a:xfrm>
          <a:prstGeom prst="rect">
            <a:avLst/>
          </a:prstGeom>
        </p:spPr>
      </p:pic>
      <p:sp>
        <p:nvSpPr>
          <p:cNvPr id="3" name="Content Placeholder 2">
            <a:extLst>
              <a:ext uri="{FF2B5EF4-FFF2-40B4-BE49-F238E27FC236}">
                <a16:creationId xmlns:a16="http://schemas.microsoft.com/office/drawing/2014/main" id="{586A6C1E-3F01-4F5C-5C1B-F82F97A0BC09}"/>
              </a:ext>
            </a:extLst>
          </p:cNvPr>
          <p:cNvSpPr txBox="1">
            <a:spLocks/>
          </p:cNvSpPr>
          <p:nvPr/>
        </p:nvSpPr>
        <p:spPr>
          <a:xfrm>
            <a:off x="446626" y="1968316"/>
            <a:ext cx="7398126" cy="440988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solidFill>
                  <a:srgbClr val="E60073"/>
                </a:solidFill>
                <a:latin typeface="Arial"/>
                <a:cs typeface="Arial"/>
              </a:rPr>
              <a:t>LINK: </a:t>
            </a:r>
            <a:r>
              <a:rPr lang="en-GB">
                <a:solidFill>
                  <a:srgbClr val="4FC5B9"/>
                </a:solidFill>
                <a:latin typeface="Arial"/>
                <a:cs typeface="Arial"/>
                <a:hlinkClick r:id="rId7">
                  <a:extLst>
                    <a:ext uri="{A12FA001-AC4F-418D-AE19-62706E023703}">
                      <ahyp:hlinkClr xmlns:ahyp="http://schemas.microsoft.com/office/drawing/2018/hyperlinkcolor" val="tx"/>
                    </a:ext>
                  </a:extLst>
                </a:hlinkClick>
              </a:rPr>
              <a:t>Complete a quick class reflection.</a:t>
            </a:r>
          </a:p>
          <a:p>
            <a:r>
              <a:rPr lang="en-GB">
                <a:latin typeface="Arial"/>
                <a:cs typeface="Arial"/>
              </a:rPr>
              <a:t>It takes less than 5 minutes.</a:t>
            </a:r>
          </a:p>
          <a:p>
            <a:r>
              <a:rPr lang="en-GB">
                <a:latin typeface="Arial"/>
                <a:cs typeface="Arial"/>
              </a:rPr>
              <a:t>Answer honestly: there are no right or wrong answers.</a:t>
            </a:r>
          </a:p>
          <a:p>
            <a:pPr marL="0" indent="0">
              <a:buNone/>
            </a:pPr>
            <a:r>
              <a:rPr lang="en-GB">
                <a:latin typeface="Arial"/>
                <a:cs typeface="Arial"/>
              </a:rPr>
              <a:t>This helps us understand what you learned and how you feel about taking action in your community.</a:t>
            </a:r>
          </a:p>
          <a:p>
            <a:pPr marL="0" indent="0">
              <a:lnSpc>
                <a:spcPct val="70000"/>
              </a:lnSpc>
              <a:buNone/>
            </a:pPr>
            <a:endParaRPr lang="en-GB" b="1">
              <a:latin typeface="Arial"/>
              <a:cs typeface="Arial"/>
            </a:endParaRPr>
          </a:p>
          <a:p>
            <a:pPr marL="0" indent="0">
              <a:buNone/>
            </a:pPr>
            <a:endParaRPr lang="en-GB">
              <a:latin typeface="Arial"/>
              <a:cs typeface="Arial"/>
            </a:endParaRPr>
          </a:p>
        </p:txBody>
      </p:sp>
      <p:sp>
        <p:nvSpPr>
          <p:cNvPr id="2" name="TextBox 13">
            <a:extLst>
              <a:ext uri="{FF2B5EF4-FFF2-40B4-BE49-F238E27FC236}">
                <a16:creationId xmlns:a16="http://schemas.microsoft.com/office/drawing/2014/main" id="{A45B3C02-85F7-2EC9-AA9F-01DFBCAEFB90}"/>
              </a:ext>
            </a:extLst>
          </p:cNvPr>
          <p:cNvSpPr txBox="1"/>
          <p:nvPr/>
        </p:nvSpPr>
        <p:spPr>
          <a:xfrm>
            <a:off x="1339645" y="1361639"/>
            <a:ext cx="7779774"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latin typeface="Arial"/>
              </a:rPr>
              <a:t>Now at the end of the lesson</a:t>
            </a:r>
            <a:r>
              <a:rPr lang="en-GB" sz="2400">
                <a:latin typeface="Arial"/>
                <a:cs typeface="Arial"/>
              </a:rPr>
              <a:t>...</a:t>
            </a:r>
            <a:r>
              <a:rPr sz="2400">
                <a:latin typeface="Arial"/>
                <a:ea typeface="Arial"/>
                <a:cs typeface="Arial"/>
              </a:rPr>
              <a:t>​</a:t>
            </a:r>
            <a:endParaRPr lang="en-GB" sz="2400"/>
          </a:p>
          <a:p>
            <a:pPr algn="ctr"/>
            <a:endParaRPr lang="en-GB" sz="1600"/>
          </a:p>
        </p:txBody>
      </p:sp>
      <p:pic>
        <p:nvPicPr>
          <p:cNvPr id="6" name="Picture 5" descr="Primary KS2.png">
            <a:extLst>
              <a:ext uri="{FF2B5EF4-FFF2-40B4-BE49-F238E27FC236}">
                <a16:creationId xmlns:a16="http://schemas.microsoft.com/office/drawing/2014/main" id="{90C5FD78-50CB-ECFC-2F52-0FD6762E4921}"/>
              </a:ext>
            </a:extLst>
          </p:cNvPr>
          <p:cNvPicPr>
            <a:picLocks noChangeAspect="1"/>
          </p:cNvPicPr>
          <p:nvPr/>
        </p:nvPicPr>
        <p:blipFill>
          <a:blip r:embed="rId8"/>
          <a:stretch>
            <a:fillRect/>
          </a:stretch>
        </p:blipFill>
        <p:spPr>
          <a:xfrm>
            <a:off x="5895522" y="4788807"/>
            <a:ext cx="1937052" cy="1924957"/>
          </a:xfrm>
          <a:prstGeom prst="rect">
            <a:avLst/>
          </a:prstGeom>
        </p:spPr>
      </p:pic>
    </p:spTree>
    <p:extLst>
      <p:ext uri="{BB962C8B-B14F-4D97-AF65-F5344CB8AC3E}">
        <p14:creationId xmlns:p14="http://schemas.microsoft.com/office/powerpoint/2010/main" val="3816643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BFF5E-D779-3AEE-8BFB-47C82478323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81FE95AA-0347-6D6B-D2A2-1B9D282ED7EA}"/>
              </a:ext>
            </a:extLst>
          </p:cNvPr>
          <p:cNvSpPr/>
          <p:nvPr/>
        </p:nvSpPr>
        <p:spPr>
          <a:xfrm>
            <a:off x="4299497" y="1576487"/>
            <a:ext cx="7486222" cy="503271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defPPr>
              <a:defRPr lang="en-GB"/>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GB"/>
          </a:p>
        </p:txBody>
      </p:sp>
      <p:pic>
        <p:nvPicPr>
          <p:cNvPr id="20" name="Picture 19" descr="A close up of a red square&#10;&#10;AI-generated content may be incorrect.">
            <a:extLst>
              <a:ext uri="{FF2B5EF4-FFF2-40B4-BE49-F238E27FC236}">
                <a16:creationId xmlns:a16="http://schemas.microsoft.com/office/drawing/2014/main" id="{CC839F7F-B29D-4728-E32C-242CEE0418C8}"/>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D8ADC615-B704-9D01-00AC-56D17E7E66ED}"/>
              </a:ext>
            </a:extLst>
          </p:cNvPr>
          <p:cNvSpPr>
            <a:spLocks noGrp="1"/>
          </p:cNvSpPr>
          <p:nvPr/>
        </p:nvSpPr>
        <p:spPr>
          <a:xfrm>
            <a:off x="1289332" y="-10851"/>
            <a:ext cx="10833707" cy="11178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After The Session</a:t>
            </a:r>
            <a:endParaRPr lang="en-US" sz="3600"/>
          </a:p>
        </p:txBody>
      </p:sp>
      <p:sp>
        <p:nvSpPr>
          <p:cNvPr id="30" name="Title 3">
            <a:extLst>
              <a:ext uri="{FF2B5EF4-FFF2-40B4-BE49-F238E27FC236}">
                <a16:creationId xmlns:a16="http://schemas.microsoft.com/office/drawing/2014/main" id="{68E2126E-CA85-F417-877B-C4F6F2FDD79A}"/>
              </a:ext>
            </a:extLst>
          </p:cNvPr>
          <p:cNvSpPr>
            <a:spLocks noGrp="1"/>
          </p:cNvSpPr>
          <p:nvPr/>
        </p:nvSpPr>
        <p:spPr>
          <a:xfrm>
            <a:off x="573527" y="5715093"/>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Citizenship</a:t>
            </a:r>
            <a:endParaRPr lang="en-US"/>
          </a:p>
        </p:txBody>
      </p:sp>
      <p:sp>
        <p:nvSpPr>
          <p:cNvPr id="31" name="Title 3">
            <a:extLst>
              <a:ext uri="{FF2B5EF4-FFF2-40B4-BE49-F238E27FC236}">
                <a16:creationId xmlns:a16="http://schemas.microsoft.com/office/drawing/2014/main" id="{3E91FA39-CF41-D143-CC84-8BE9094E4B82}"/>
              </a:ext>
            </a:extLst>
          </p:cNvPr>
          <p:cNvSpPr>
            <a:spLocks noGrp="1"/>
          </p:cNvSpPr>
          <p:nvPr/>
        </p:nvSpPr>
        <p:spPr>
          <a:xfrm>
            <a:off x="2027676" y="5653709"/>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PSHE</a:t>
            </a:r>
            <a:endParaRPr lang="en-US"/>
          </a:p>
        </p:txBody>
      </p:sp>
      <p:sp>
        <p:nvSpPr>
          <p:cNvPr id="32" name="Title 3">
            <a:extLst>
              <a:ext uri="{FF2B5EF4-FFF2-40B4-BE49-F238E27FC236}">
                <a16:creationId xmlns:a16="http://schemas.microsoft.com/office/drawing/2014/main" id="{8A54B0D1-7444-B576-9B4C-A32CB348AB25}"/>
              </a:ext>
            </a:extLst>
          </p:cNvPr>
          <p:cNvSpPr>
            <a:spLocks noGrp="1"/>
          </p:cNvSpPr>
          <p:nvPr/>
        </p:nvSpPr>
        <p:spPr>
          <a:xfrm>
            <a:off x="1477342" y="4288458"/>
            <a:ext cx="1026848" cy="47611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6614" kern="1200">
                <a:solidFill>
                  <a:schemeClr val="bg1"/>
                </a:solidFill>
                <a:latin typeface="Poppins SemiBold" panose="00000700000000000000" pitchFamily="2" charset="0"/>
                <a:ea typeface="+mj-ea"/>
                <a:cs typeface="Poppins SemiBold" panose="00000700000000000000" pitchFamily="2" charset="0"/>
              </a:defRPr>
            </a:lvl1pPr>
          </a:lstStyle>
          <a:p>
            <a:pPr algn="ctr"/>
            <a:r>
              <a:rPr lang="en-GB" sz="1100">
                <a:latin typeface="Poppins SemiBold"/>
                <a:cs typeface="Poppins SemiBold"/>
              </a:rPr>
              <a:t>RE</a:t>
            </a:r>
            <a:endParaRPr lang="en-GB" sz="1100"/>
          </a:p>
        </p:txBody>
      </p:sp>
      <p:sp>
        <p:nvSpPr>
          <p:cNvPr id="35" name="Title 3">
            <a:extLst>
              <a:ext uri="{FF2B5EF4-FFF2-40B4-BE49-F238E27FC236}">
                <a16:creationId xmlns:a16="http://schemas.microsoft.com/office/drawing/2014/main" id="{53618B2B-D69B-0EC6-0FF1-3934F689322F}"/>
              </a:ext>
            </a:extLst>
          </p:cNvPr>
          <p:cNvSpPr>
            <a:spLocks noGrp="1"/>
          </p:cNvSpPr>
          <p:nvPr/>
        </p:nvSpPr>
        <p:spPr>
          <a:xfrm>
            <a:off x="460555" y="1764848"/>
            <a:ext cx="3179292" cy="1287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1600">
                <a:solidFill>
                  <a:srgbClr val="000000"/>
                </a:solidFill>
                <a:latin typeface="Arial"/>
                <a:cs typeface="Poppins SemiBold"/>
              </a:rPr>
              <a:t>We have heard what your students think during the lesson, now tell us how you found it as a teacher:</a:t>
            </a:r>
            <a:endParaRPr lang="en-US" sz="1600">
              <a:latin typeface="Arial"/>
            </a:endParaRPr>
          </a:p>
        </p:txBody>
      </p:sp>
      <p:pic>
        <p:nvPicPr>
          <p:cNvPr id="9" name="Picture 8" descr="A colorful star with a black background&#10;&#10;AI-generated content may be incorrect.">
            <a:extLst>
              <a:ext uri="{FF2B5EF4-FFF2-40B4-BE49-F238E27FC236}">
                <a16:creationId xmlns:a16="http://schemas.microsoft.com/office/drawing/2014/main" id="{E98D2EA3-E3A4-3286-6402-018B49520838}"/>
              </a:ext>
            </a:extLst>
          </p:cNvPr>
          <p:cNvPicPr>
            <a:picLocks noChangeAspect="1"/>
          </p:cNvPicPr>
          <p:nvPr/>
        </p:nvPicPr>
        <p:blipFill>
          <a:blip r:embed="rId4"/>
          <a:stretch>
            <a:fillRect/>
          </a:stretch>
        </p:blipFill>
        <p:spPr>
          <a:xfrm>
            <a:off x="11166921" y="87814"/>
            <a:ext cx="935567" cy="1019175"/>
          </a:xfrm>
          <a:prstGeom prst="rect">
            <a:avLst/>
          </a:prstGeom>
        </p:spPr>
      </p:pic>
      <p:sp>
        <p:nvSpPr>
          <p:cNvPr id="3" name="Rectangle 2">
            <a:extLst>
              <a:ext uri="{FF2B5EF4-FFF2-40B4-BE49-F238E27FC236}">
                <a16:creationId xmlns:a16="http://schemas.microsoft.com/office/drawing/2014/main" id="{8B4D00BC-B43F-A200-3C1A-A579773D79E9}"/>
              </a:ext>
            </a:extLst>
          </p:cNvPr>
          <p:cNvSpPr/>
          <p:nvPr/>
        </p:nvSpPr>
        <p:spPr>
          <a:xfrm>
            <a:off x="264776" y="1578078"/>
            <a:ext cx="3487512" cy="2503867"/>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1C5035D0-1EE2-A30F-B0EE-A02080376A66}"/>
              </a:ext>
            </a:extLst>
          </p:cNvPr>
          <p:cNvSpPr/>
          <p:nvPr/>
        </p:nvSpPr>
        <p:spPr>
          <a:xfrm>
            <a:off x="564777" y="1311371"/>
            <a:ext cx="2979481"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Your Thoughts...</a:t>
            </a:r>
            <a:endParaRPr lang="en-US"/>
          </a:p>
        </p:txBody>
      </p:sp>
      <p:pic>
        <p:nvPicPr>
          <p:cNvPr id="4" name="Picture 3" descr="A white line drawing of a ballot box&#10;&#10;AI-generated content may be incorrect.">
            <a:extLst>
              <a:ext uri="{FF2B5EF4-FFF2-40B4-BE49-F238E27FC236}">
                <a16:creationId xmlns:a16="http://schemas.microsoft.com/office/drawing/2014/main" id="{9467FA63-1AA6-D25D-847E-FA401EA71390}"/>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15" name="TextBox 14">
            <a:extLst>
              <a:ext uri="{FF2B5EF4-FFF2-40B4-BE49-F238E27FC236}">
                <a16:creationId xmlns:a16="http://schemas.microsoft.com/office/drawing/2014/main" id="{44DC0574-2CA5-0012-5F72-C660810C81DD}"/>
              </a:ext>
            </a:extLst>
          </p:cNvPr>
          <p:cNvSpPr txBox="1"/>
          <p:nvPr/>
        </p:nvSpPr>
        <p:spPr>
          <a:xfrm>
            <a:off x="1911085" y="2982094"/>
            <a:ext cx="162443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solidFill>
                  <a:srgbClr val="F1613F"/>
                </a:solidFill>
                <a:latin typeface="Poppins SemiBold"/>
                <a:ea typeface="+mn-lt"/>
                <a:cs typeface="+mn-lt"/>
                <a:hlinkClick r:id="rId6">
                  <a:extLst>
                    <a:ext uri="{A12FA001-AC4F-418D-AE19-62706E023703}">
                      <ahyp:hlinkClr xmlns:ahyp="http://schemas.microsoft.com/office/drawing/2018/hyperlinkcolor" val="tx"/>
                    </a:ext>
                  </a:extLst>
                </a:hlinkClick>
              </a:rPr>
              <a:t>www.surveymonkey.com/r/TWPXHQY</a:t>
            </a:r>
            <a:endParaRPr lang="en-US" sz="1600" b="1">
              <a:solidFill>
                <a:srgbClr val="F1613F"/>
              </a:solidFill>
              <a:latin typeface="Poppins SemiBold"/>
              <a:cs typeface="Poppins SemiBold"/>
              <a:hlinkClick r:id="" action="ppaction://noaction">
                <a:extLst>
                  <a:ext uri="{A12FA001-AC4F-418D-AE19-62706E023703}">
                    <ahyp:hlinkClr xmlns:ahyp="http://schemas.microsoft.com/office/drawing/2018/hyperlinkcolor" val="tx"/>
                  </a:ext>
                </a:extLst>
              </a:hlinkClick>
            </a:endParaRPr>
          </a:p>
        </p:txBody>
      </p:sp>
      <p:pic>
        <p:nvPicPr>
          <p:cNvPr id="21" name="Picture 20" descr="Primary Teacher.png">
            <a:extLst>
              <a:ext uri="{FF2B5EF4-FFF2-40B4-BE49-F238E27FC236}">
                <a16:creationId xmlns:a16="http://schemas.microsoft.com/office/drawing/2014/main" id="{6BCC8CD5-F187-89BB-1931-66255EA683EA}"/>
              </a:ext>
            </a:extLst>
          </p:cNvPr>
          <p:cNvPicPr>
            <a:picLocks noChangeAspect="1"/>
          </p:cNvPicPr>
          <p:nvPr/>
        </p:nvPicPr>
        <p:blipFill>
          <a:blip r:embed="rId7"/>
          <a:srcRect l="225" t="1686" r="3361" b="9460"/>
          <a:stretch>
            <a:fillRect/>
          </a:stretch>
        </p:blipFill>
        <p:spPr>
          <a:xfrm>
            <a:off x="619698" y="2912159"/>
            <a:ext cx="1087029" cy="971133"/>
          </a:xfrm>
          <a:prstGeom prst="rect">
            <a:avLst/>
          </a:prstGeom>
        </p:spPr>
      </p:pic>
      <p:sp>
        <p:nvSpPr>
          <p:cNvPr id="24" name="Rectangle: Rounded Corners 23">
            <a:extLst>
              <a:ext uri="{FF2B5EF4-FFF2-40B4-BE49-F238E27FC236}">
                <a16:creationId xmlns:a16="http://schemas.microsoft.com/office/drawing/2014/main" id="{345A30B3-45C9-14F5-46F2-F1851CBC2A4F}"/>
              </a:ext>
            </a:extLst>
          </p:cNvPr>
          <p:cNvSpPr/>
          <p:nvPr/>
        </p:nvSpPr>
        <p:spPr>
          <a:xfrm>
            <a:off x="4571361" y="1312040"/>
            <a:ext cx="5756259"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a:solidFill>
                  <a:schemeClr val="tx1"/>
                </a:solidFill>
                <a:latin typeface="Poppins SemiBold"/>
                <a:cs typeface="Arial"/>
              </a:rPr>
              <a:t>Take Citizenship Beyond the Classroom!</a:t>
            </a:r>
          </a:p>
        </p:txBody>
      </p:sp>
      <p:sp>
        <p:nvSpPr>
          <p:cNvPr id="26" name="TextBox 7">
            <a:extLst>
              <a:ext uri="{FF2B5EF4-FFF2-40B4-BE49-F238E27FC236}">
                <a16:creationId xmlns:a16="http://schemas.microsoft.com/office/drawing/2014/main" id="{24863CA8-75E2-2F25-F235-30D3E8AE2433}"/>
              </a:ext>
            </a:extLst>
          </p:cNvPr>
          <p:cNvSpPr txBox="1"/>
          <p:nvPr/>
        </p:nvSpPr>
        <p:spPr>
          <a:xfrm>
            <a:off x="4456388" y="5891440"/>
            <a:ext cx="4075056"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u="sng" strike="noStrike" baseline="0">
                <a:solidFill>
                  <a:srgbClr val="E60073"/>
                </a:solidFill>
                <a:latin typeface="Poppins SemiBold"/>
                <a:ea typeface="Segoe UI"/>
                <a:cs typeface="Segoe UI"/>
                <a:hlinkClick r:id="rId8">
                  <a:extLst>
                    <a:ext uri="{A12FA001-AC4F-418D-AE19-62706E023703}">
                      <ahyp:hlinkClr xmlns:ahyp="http://schemas.microsoft.com/office/drawing/2018/hyperlinkcolor" val="tx"/>
                    </a:ext>
                  </a:extLst>
                </a:hlinkClick>
              </a:rPr>
              <a:t>www.youngcitizens.org/</a:t>
            </a:r>
            <a:r>
              <a:rPr lang="en-GB" sz="1600" b="1" u="sng">
                <a:solidFill>
                  <a:srgbClr val="E60073"/>
                </a:solidFill>
                <a:latin typeface="Poppins SemiBold"/>
                <a:ea typeface="Segoe UI"/>
                <a:cs typeface="Segoe UI"/>
                <a:hlinkClick r:id="rId8">
                  <a:extLst>
                    <a:ext uri="{A12FA001-AC4F-418D-AE19-62706E023703}">
                      <ahyp:hlinkClr xmlns:ahyp="http://schemas.microsoft.com/office/drawing/2018/hyperlinkcolor" val="tx"/>
                    </a:ext>
                  </a:extLst>
                </a:hlinkClick>
              </a:rPr>
              <a:t>programmes/make-a-difference-challenge/</a:t>
            </a:r>
            <a:endParaRPr lang="en-GB" sz="1600" b="1" u="sng">
              <a:solidFill>
                <a:srgbClr val="E60073"/>
              </a:solidFill>
              <a:latin typeface="Poppins SemiBold"/>
              <a:cs typeface="Segoe UI"/>
              <a:hlinkClick r:id="rId8">
                <a:extLst>
                  <a:ext uri="{A12FA001-AC4F-418D-AE19-62706E023703}">
                    <ahyp:hlinkClr xmlns:ahyp="http://schemas.microsoft.com/office/drawing/2018/hyperlinkcolor" val="tx"/>
                  </a:ext>
                </a:extLst>
              </a:hlinkClick>
            </a:endParaRPr>
          </a:p>
        </p:txBody>
      </p:sp>
      <p:sp>
        <p:nvSpPr>
          <p:cNvPr id="27" name="Title 3">
            <a:extLst>
              <a:ext uri="{FF2B5EF4-FFF2-40B4-BE49-F238E27FC236}">
                <a16:creationId xmlns:a16="http://schemas.microsoft.com/office/drawing/2014/main" id="{8D34B85B-78E7-9FA4-7D8D-F066EB29FD67}"/>
              </a:ext>
            </a:extLst>
          </p:cNvPr>
          <p:cNvSpPr>
            <a:spLocks noGrp="1"/>
          </p:cNvSpPr>
          <p:nvPr/>
        </p:nvSpPr>
        <p:spPr>
          <a:xfrm>
            <a:off x="4567605" y="1952399"/>
            <a:ext cx="3179292" cy="1287007"/>
          </a:xfrm>
          <a:prstGeom prst="rect">
            <a:avLst/>
          </a:prstGeom>
        </p:spPr>
        <p:txBody>
          <a:bodyPr vert="horz" lIns="91440" tIns="45720" rIns="91440" bIns="45720" rtlCol="0" anchor="ctr">
            <a:noAutofit/>
          </a:bodyPr>
          <a:lstStyle>
            <a:defPPr>
              <a:defRPr lang="en-GB"/>
            </a:defPPr>
            <a:lvl1pPr marL="0"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sz="1600">
              <a:solidFill>
                <a:srgbClr val="000000"/>
              </a:solidFill>
              <a:latin typeface="Arial"/>
            </a:endParaRPr>
          </a:p>
        </p:txBody>
      </p:sp>
      <p:sp>
        <p:nvSpPr>
          <p:cNvPr id="28" name="Title 3">
            <a:extLst>
              <a:ext uri="{FF2B5EF4-FFF2-40B4-BE49-F238E27FC236}">
                <a16:creationId xmlns:a16="http://schemas.microsoft.com/office/drawing/2014/main" id="{E2B26A1C-BA83-1D40-5C7E-D611C43D0AD6}"/>
              </a:ext>
            </a:extLst>
          </p:cNvPr>
          <p:cNvSpPr>
            <a:spLocks noGrp="1"/>
          </p:cNvSpPr>
          <p:nvPr/>
        </p:nvSpPr>
        <p:spPr>
          <a:xfrm>
            <a:off x="4322216" y="2404433"/>
            <a:ext cx="4225427" cy="3650497"/>
          </a:xfrm>
          <a:prstGeom prst="rect">
            <a:avLst/>
          </a:prstGeom>
        </p:spPr>
        <p:txBody>
          <a:bodyPr vert="horz" lIns="91440" tIns="45720" rIns="91440" bIns="45720" rtlCol="0" anchor="ctr">
            <a:noAutofit/>
          </a:bodyPr>
          <a:lstStyle>
            <a:defPPr>
              <a:defRPr lang="en-GB"/>
            </a:defPPr>
            <a:lvl1pPr marL="0"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a:solidFill>
                  <a:schemeClr val="tx1"/>
                </a:solidFill>
                <a:latin typeface="Arial"/>
                <a:cs typeface="Segoe UI"/>
              </a:rPr>
              <a:t>Give your pupils the chance to lead real change with our </a:t>
            </a:r>
            <a:r>
              <a:rPr lang="en-GB" sz="1600" b="1">
                <a:solidFill>
                  <a:schemeClr val="tx1"/>
                </a:solidFill>
                <a:latin typeface="Arial"/>
                <a:cs typeface="Segoe UI"/>
              </a:rPr>
              <a:t>Make a Difference Challenge 2026. </a:t>
            </a:r>
            <a:br>
              <a:rPr lang="en-GB" sz="1600">
                <a:latin typeface="Arial"/>
                <a:cs typeface="Segoe UI"/>
              </a:rPr>
            </a:br>
            <a:br>
              <a:rPr lang="en-GB" sz="1600">
                <a:latin typeface="Arial"/>
                <a:cs typeface="Segoe UI"/>
              </a:rPr>
            </a:br>
            <a:r>
              <a:rPr lang="en-GB" sz="1600">
                <a:solidFill>
                  <a:schemeClr val="tx1"/>
                </a:solidFill>
                <a:latin typeface="Arial"/>
                <a:cs typeface="Segoe UI"/>
              </a:rPr>
              <a:t>This immersive programme is designed for primary schools, turning learning into action. </a:t>
            </a:r>
            <a:br>
              <a:rPr lang="en-GB" sz="1600">
                <a:latin typeface="Arial"/>
                <a:cs typeface="Segoe UI"/>
              </a:rPr>
            </a:br>
            <a:br>
              <a:rPr lang="en-GB" sz="1600">
                <a:latin typeface="Arial"/>
                <a:cs typeface="Segoe UI"/>
              </a:rPr>
            </a:br>
            <a:r>
              <a:rPr lang="en-GB" sz="1600">
                <a:solidFill>
                  <a:schemeClr val="tx1"/>
                </a:solidFill>
                <a:latin typeface="Arial"/>
                <a:cs typeface="Segoe UI"/>
              </a:rPr>
              <a:t>Here’s what happens:</a:t>
            </a:r>
            <a:endParaRPr lang="en-US">
              <a:solidFill>
                <a:schemeClr val="tx1"/>
              </a:solidFill>
            </a:endParaRPr>
          </a:p>
          <a:p>
            <a:pPr algn="ctr"/>
            <a:r>
              <a:rPr lang="en-GB" sz="1600" b="1">
                <a:solidFill>
                  <a:schemeClr val="tx1"/>
                </a:solidFill>
                <a:latin typeface="Arial"/>
                <a:cs typeface="Arial"/>
              </a:rPr>
              <a:t>Spark Change:</a:t>
            </a:r>
            <a:r>
              <a:rPr lang="en-GB" sz="1600">
                <a:solidFill>
                  <a:schemeClr val="tx1"/>
                </a:solidFill>
                <a:latin typeface="Arial"/>
                <a:cs typeface="Arial"/>
              </a:rPr>
              <a:t> Pupils choose an issue they care about.</a:t>
            </a:r>
            <a:br>
              <a:rPr lang="en-GB" sz="1600">
                <a:latin typeface="Arial"/>
                <a:cs typeface="Arial"/>
              </a:rPr>
            </a:br>
            <a:r>
              <a:rPr lang="en-GB" sz="1600" b="1">
                <a:solidFill>
                  <a:schemeClr val="tx1"/>
                </a:solidFill>
                <a:latin typeface="Arial"/>
                <a:cs typeface="Arial"/>
              </a:rPr>
              <a:t>Plan It, Do It:</a:t>
            </a:r>
            <a:r>
              <a:rPr lang="en-GB" sz="1600">
                <a:solidFill>
                  <a:schemeClr val="tx1"/>
                </a:solidFill>
                <a:latin typeface="Arial"/>
                <a:cs typeface="Arial"/>
              </a:rPr>
              <a:t> They design and deliver their own social action project.</a:t>
            </a:r>
            <a:endParaRPr lang="en-GB">
              <a:solidFill>
                <a:schemeClr val="tx1"/>
              </a:solidFill>
            </a:endParaRPr>
          </a:p>
          <a:p>
            <a:pPr algn="ctr"/>
            <a:r>
              <a:rPr lang="en-GB" sz="1600" b="1">
                <a:solidFill>
                  <a:schemeClr val="tx1"/>
                </a:solidFill>
                <a:latin typeface="Arial"/>
                <a:cs typeface="Arial"/>
              </a:rPr>
              <a:t>Shout About It: </a:t>
            </a:r>
            <a:r>
              <a:rPr lang="en-GB" sz="1600">
                <a:solidFill>
                  <a:schemeClr val="tx1"/>
                </a:solidFill>
                <a:latin typeface="Arial"/>
                <a:cs typeface="Arial"/>
              </a:rPr>
              <a:t>Celebrate their impact at a regional showcase this July.</a:t>
            </a:r>
            <a:br>
              <a:rPr lang="en-GB" sz="1600">
                <a:latin typeface="Arial"/>
                <a:cs typeface="Arial"/>
              </a:rPr>
            </a:br>
            <a:br>
              <a:rPr lang="en-GB" sz="1600">
                <a:latin typeface="Arial"/>
                <a:cs typeface="Arial"/>
              </a:rPr>
            </a:br>
            <a:r>
              <a:rPr lang="en-GB" sz="1600" b="1">
                <a:solidFill>
                  <a:schemeClr val="tx1"/>
                </a:solidFill>
                <a:latin typeface="Arial"/>
                <a:cs typeface="Arial"/>
              </a:rPr>
              <a:t>Secure your place:</a:t>
            </a:r>
          </a:p>
          <a:p>
            <a:pPr algn="ctr"/>
            <a:endParaRPr lang="en-GB" sz="1600">
              <a:solidFill>
                <a:schemeClr val="tx1"/>
              </a:solidFill>
              <a:latin typeface="Arial"/>
              <a:cs typeface="Segoe UI"/>
            </a:endParaRPr>
          </a:p>
          <a:p>
            <a:pPr algn="ctr"/>
            <a:endParaRPr lang="en-GB" sz="1600">
              <a:solidFill>
                <a:schemeClr val="tx1"/>
              </a:solidFill>
              <a:latin typeface="Arial"/>
            </a:endParaRPr>
          </a:p>
        </p:txBody>
      </p:sp>
      <p:pic>
        <p:nvPicPr>
          <p:cNvPr id="29" name="Picture 28" descr="A group of children holding signs&#10;&#10;AI-generated content may be incorrect.">
            <a:extLst>
              <a:ext uri="{FF2B5EF4-FFF2-40B4-BE49-F238E27FC236}">
                <a16:creationId xmlns:a16="http://schemas.microsoft.com/office/drawing/2014/main" id="{E6B0835A-AFE7-0E9A-5049-29ECC9678392}"/>
              </a:ext>
            </a:extLst>
          </p:cNvPr>
          <p:cNvPicPr>
            <a:picLocks noChangeAspect="1"/>
          </p:cNvPicPr>
          <p:nvPr/>
        </p:nvPicPr>
        <p:blipFill>
          <a:blip r:embed="rId9"/>
          <a:stretch>
            <a:fillRect/>
          </a:stretch>
        </p:blipFill>
        <p:spPr>
          <a:xfrm>
            <a:off x="8756785" y="2040612"/>
            <a:ext cx="2879621" cy="4378270"/>
          </a:xfrm>
          <a:prstGeom prst="rect">
            <a:avLst/>
          </a:prstGeom>
        </p:spPr>
      </p:pic>
      <p:sp>
        <p:nvSpPr>
          <p:cNvPr id="2" name="Title 3">
            <a:extLst>
              <a:ext uri="{FF2B5EF4-FFF2-40B4-BE49-F238E27FC236}">
                <a16:creationId xmlns:a16="http://schemas.microsoft.com/office/drawing/2014/main" id="{516B42DD-1919-3E12-FC18-177738B8A0AF}"/>
              </a:ext>
            </a:extLst>
          </p:cNvPr>
          <p:cNvSpPr>
            <a:spLocks noGrp="1"/>
          </p:cNvSpPr>
          <p:nvPr/>
        </p:nvSpPr>
        <p:spPr>
          <a:xfrm>
            <a:off x="372208" y="4680326"/>
            <a:ext cx="3179292" cy="1287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pPr algn="ctr"/>
            <a:r>
              <a:rPr lang="en-GB" sz="1600">
                <a:solidFill>
                  <a:srgbClr val="000000"/>
                </a:solidFill>
                <a:latin typeface="Arial"/>
                <a:cs typeface="Arial"/>
              </a:rPr>
              <a:t>The Electoral Commission also provides resources to support educators:</a:t>
            </a:r>
            <a:endParaRPr lang="en-US"/>
          </a:p>
        </p:txBody>
      </p:sp>
      <p:sp>
        <p:nvSpPr>
          <p:cNvPr id="5" name="Rectangle 4">
            <a:extLst>
              <a:ext uri="{FF2B5EF4-FFF2-40B4-BE49-F238E27FC236}">
                <a16:creationId xmlns:a16="http://schemas.microsoft.com/office/drawing/2014/main" id="{B20DEB37-B547-07FE-D196-FD07084FC7DE}"/>
              </a:ext>
            </a:extLst>
          </p:cNvPr>
          <p:cNvSpPr/>
          <p:nvPr/>
        </p:nvSpPr>
        <p:spPr>
          <a:xfrm>
            <a:off x="253733" y="4548773"/>
            <a:ext cx="3498555" cy="208421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9EB6DFA-C8E3-069E-E9F1-9D5E1F1222BD}"/>
              </a:ext>
            </a:extLst>
          </p:cNvPr>
          <p:cNvSpPr/>
          <p:nvPr/>
        </p:nvSpPr>
        <p:spPr>
          <a:xfrm>
            <a:off x="520603" y="4271023"/>
            <a:ext cx="2979481" cy="557242"/>
          </a:xfrm>
          <a:prstGeom prst="roundRect">
            <a:avLst/>
          </a:prstGeom>
          <a:solidFill>
            <a:srgbClr val="FFE81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Did You Know?</a:t>
            </a:r>
            <a:endParaRPr lang="en-US"/>
          </a:p>
        </p:txBody>
      </p:sp>
      <p:sp>
        <p:nvSpPr>
          <p:cNvPr id="8" name="TextBox 7">
            <a:extLst>
              <a:ext uri="{FF2B5EF4-FFF2-40B4-BE49-F238E27FC236}">
                <a16:creationId xmlns:a16="http://schemas.microsoft.com/office/drawing/2014/main" id="{4D46F08D-5F32-94AD-3ECD-0C48C2E85F1F}"/>
              </a:ext>
            </a:extLst>
          </p:cNvPr>
          <p:cNvSpPr txBox="1"/>
          <p:nvPr/>
        </p:nvSpPr>
        <p:spPr>
          <a:xfrm>
            <a:off x="508564" y="5665661"/>
            <a:ext cx="30159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solidFill>
                  <a:srgbClr val="4FC5B9"/>
                </a:solidFill>
                <a:latin typeface="Poppins SemiBold"/>
                <a:ea typeface="+mn-lt"/>
                <a:cs typeface="Poppins SemiBold"/>
                <a:hlinkClick r:id="rId10">
                  <a:extLst>
                    <a:ext uri="{A12FA001-AC4F-418D-AE19-62706E023703}">
                      <ahyp:hlinkClr xmlns:ahyp="http://schemas.microsoft.com/office/drawing/2018/hyperlinkcolor" val="tx"/>
                    </a:ext>
                  </a:extLst>
                </a:hlinkClick>
              </a:rPr>
              <a:t>www.electoralcommission.org.uk/resources/resources-educators</a:t>
            </a:r>
            <a:r>
              <a:rPr lang="en-GB" sz="1600" b="1">
                <a:solidFill>
                  <a:srgbClr val="4FC5B9"/>
                </a:solidFill>
                <a:latin typeface="Poppins SemiBold"/>
                <a:ea typeface="+mn-lt"/>
                <a:cs typeface="Poppins SemiBold"/>
              </a:rPr>
              <a:t>   </a:t>
            </a:r>
            <a:endParaRPr lang="en-US" sz="1600">
              <a:solidFill>
                <a:srgbClr val="4FC5B9"/>
              </a:solidFill>
            </a:endParaRPr>
          </a:p>
        </p:txBody>
      </p:sp>
    </p:spTree>
    <p:extLst>
      <p:ext uri="{BB962C8B-B14F-4D97-AF65-F5344CB8AC3E}">
        <p14:creationId xmlns:p14="http://schemas.microsoft.com/office/powerpoint/2010/main" val="2007146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29347-929C-E3DF-C254-AC38DB656D08}"/>
            </a:ext>
          </a:extLst>
        </p:cNvPr>
        <p:cNvGrpSpPr/>
        <p:nvPr/>
      </p:nvGrpSpPr>
      <p:grpSpPr>
        <a:xfrm>
          <a:off x="0" y="0"/>
          <a:ext cx="0" cy="0"/>
          <a:chOff x="0" y="0"/>
          <a:chExt cx="0" cy="0"/>
        </a:xfrm>
      </p:grpSpPr>
      <p:pic>
        <p:nvPicPr>
          <p:cNvPr id="2" name="Picture 1" descr="A clock with a number and arrow&#10;&#10;AI-generated content may be incorrect.">
            <a:extLst>
              <a:ext uri="{FF2B5EF4-FFF2-40B4-BE49-F238E27FC236}">
                <a16:creationId xmlns:a16="http://schemas.microsoft.com/office/drawing/2014/main" id="{C605CBDE-A260-02E8-1B16-15F7BF6FC32A}"/>
              </a:ext>
            </a:extLst>
          </p:cNvPr>
          <p:cNvPicPr>
            <a:picLocks noChangeAspect="1"/>
          </p:cNvPicPr>
          <p:nvPr/>
        </p:nvPicPr>
        <p:blipFill>
          <a:blip r:embed="rId3"/>
          <a:stretch>
            <a:fillRect/>
          </a:stretch>
        </p:blipFill>
        <p:spPr>
          <a:xfrm>
            <a:off x="10984424" y="1885626"/>
            <a:ext cx="865323" cy="774916"/>
          </a:xfrm>
          <a:prstGeom prst="rect">
            <a:avLst/>
          </a:prstGeom>
        </p:spPr>
      </p:pic>
      <p:sp>
        <p:nvSpPr>
          <p:cNvPr id="18" name="TextBox 17">
            <a:extLst>
              <a:ext uri="{FF2B5EF4-FFF2-40B4-BE49-F238E27FC236}">
                <a16:creationId xmlns:a16="http://schemas.microsoft.com/office/drawing/2014/main" id="{B29AB36D-0FDA-2B68-55BF-FA11B94079CB}"/>
              </a:ext>
            </a:extLst>
          </p:cNvPr>
          <p:cNvSpPr txBox="1"/>
          <p:nvPr/>
        </p:nvSpPr>
        <p:spPr>
          <a:xfrm>
            <a:off x="8318157" y="1932220"/>
            <a:ext cx="3531139"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latin typeface="Arial"/>
                <a:cs typeface="Arial"/>
              </a:rPr>
              <a:t>What difference does democracy</a:t>
            </a:r>
          </a:p>
          <a:p>
            <a:r>
              <a:rPr lang="en-GB" sz="1400" b="1" dirty="0">
                <a:latin typeface="Arial"/>
                <a:cs typeface="Arial"/>
              </a:rPr>
              <a:t>make to me? </a:t>
            </a:r>
          </a:p>
          <a:p>
            <a:endParaRPr lang="en-GB" sz="600" b="1" dirty="0">
              <a:latin typeface="Arial"/>
              <a:cs typeface="Arial"/>
            </a:endParaRPr>
          </a:p>
          <a:p>
            <a:r>
              <a:rPr lang="en-GB" sz="1400" b="1" dirty="0">
                <a:latin typeface="Arial"/>
                <a:cs typeface="Arial"/>
              </a:rPr>
              <a:t>The Big Democracy Challenge:</a:t>
            </a:r>
            <a:endParaRPr lang="en-GB" sz="1400" dirty="0">
              <a:latin typeface="Aptos" panose="020B0004020202020204"/>
              <a:cs typeface="Arial"/>
            </a:endParaRPr>
          </a:p>
          <a:p>
            <a:r>
              <a:rPr lang="en-GB" sz="1400" b="1" dirty="0">
                <a:latin typeface="Arial"/>
                <a:cs typeface="Arial"/>
              </a:rPr>
              <a:t>Be the MP</a:t>
            </a:r>
            <a:endParaRPr lang="en-GB" sz="1400" dirty="0"/>
          </a:p>
          <a:p>
            <a:endParaRPr lang="en-GB" sz="600" b="1">
              <a:latin typeface="Arial"/>
              <a:cs typeface="Arial"/>
            </a:endParaRPr>
          </a:p>
          <a:p>
            <a:r>
              <a:rPr lang="en-GB" sz="1200" b="1" dirty="0">
                <a:latin typeface="Arial"/>
                <a:cs typeface="Arial"/>
              </a:rPr>
              <a:t>Slide 15-16</a:t>
            </a:r>
            <a:endParaRPr lang="en-US" sz="1200" dirty="0">
              <a:latin typeface="Arial"/>
              <a:cs typeface="Arial"/>
            </a:endParaRPr>
          </a:p>
          <a:p>
            <a:r>
              <a:rPr lang="en-GB" sz="1200" dirty="0">
                <a:latin typeface="Arial"/>
                <a:cs typeface="Arial"/>
              </a:rPr>
              <a:t>Using the real-life example of a community issue on the slide, support pupils to work through the different roles in a democracy, spotting how they can help, completing the </a:t>
            </a:r>
            <a:r>
              <a:rPr lang="en-GB" sz="1200" b="1" dirty="0">
                <a:latin typeface="Arial"/>
                <a:cs typeface="Arial"/>
              </a:rPr>
              <a:t>Democratic Roles</a:t>
            </a:r>
            <a:r>
              <a:rPr lang="en-GB" sz="1200" dirty="0">
                <a:latin typeface="Arial"/>
                <a:cs typeface="Arial"/>
              </a:rPr>
              <a:t> </a:t>
            </a:r>
            <a:r>
              <a:rPr lang="en-GB" sz="1200" b="1" dirty="0">
                <a:latin typeface="Arial"/>
                <a:cs typeface="Arial"/>
              </a:rPr>
              <a:t>Worksheets (Slides 4-7) </a:t>
            </a:r>
            <a:r>
              <a:rPr lang="en-GB" sz="1200" dirty="0">
                <a:latin typeface="Arial"/>
                <a:cs typeface="Arial"/>
              </a:rPr>
              <a:t>and feeding back to the class.</a:t>
            </a:r>
          </a:p>
          <a:p>
            <a:endParaRPr lang="en-GB" sz="1200" b="1">
              <a:latin typeface="Arial"/>
              <a:cs typeface="Arial"/>
            </a:endParaRPr>
          </a:p>
          <a:p>
            <a:r>
              <a:rPr lang="en-GB" sz="1200" b="1" dirty="0">
                <a:latin typeface="Arial"/>
                <a:cs typeface="Arial"/>
              </a:rPr>
              <a:t>Slide 17-19</a:t>
            </a:r>
            <a:endParaRPr lang="en-US" sz="1200" dirty="0">
              <a:latin typeface="Arial"/>
              <a:cs typeface="Arial"/>
            </a:endParaRPr>
          </a:p>
          <a:p>
            <a:r>
              <a:rPr lang="en-GB" sz="1200" dirty="0">
                <a:latin typeface="Arial"/>
                <a:cs typeface="Arial"/>
              </a:rPr>
              <a:t>Explain that pupils will now take part in a challenge to help them understand what MPs do. Use the prompts and notes to introduce pupils to the different aspects of an MP's role, support them to make a speech, debate and vote on a solution to the issue from Activity 2.</a:t>
            </a:r>
          </a:p>
          <a:p>
            <a:endParaRPr lang="en-GB" sz="1200">
              <a:latin typeface="Arial"/>
              <a:cs typeface="Arial"/>
            </a:endParaRPr>
          </a:p>
          <a:p>
            <a:r>
              <a:rPr lang="en-GB" sz="1200" b="1" dirty="0">
                <a:latin typeface="Arial"/>
                <a:cs typeface="Arial"/>
              </a:rPr>
              <a:t>Slide 20</a:t>
            </a:r>
            <a:endParaRPr lang="en-US" sz="1200" dirty="0">
              <a:latin typeface="Arial"/>
              <a:cs typeface="Arial"/>
            </a:endParaRPr>
          </a:p>
          <a:p>
            <a:r>
              <a:rPr lang="en-GB" sz="1200" dirty="0">
                <a:latin typeface="Arial"/>
                <a:cs typeface="Arial"/>
              </a:rPr>
              <a:t>Scan the QR code/click the link and submit your class reflections on what they have learnt.</a:t>
            </a:r>
          </a:p>
        </p:txBody>
      </p:sp>
      <p:sp>
        <p:nvSpPr>
          <p:cNvPr id="55" name="Rectangle 54">
            <a:extLst>
              <a:ext uri="{FF2B5EF4-FFF2-40B4-BE49-F238E27FC236}">
                <a16:creationId xmlns:a16="http://schemas.microsoft.com/office/drawing/2014/main" id="{4F33096C-E09D-EB66-EDD0-A9A92546B314}"/>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7F0F28F3-9AE7-B8CA-A659-4895CA9DC575}"/>
              </a:ext>
            </a:extLst>
          </p:cNvPr>
          <p:cNvSpPr/>
          <p:nvPr/>
        </p:nvSpPr>
        <p:spPr>
          <a:xfrm>
            <a:off x="8584732" y="1312040"/>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Activity 3</a:t>
            </a:r>
            <a:endParaRPr lang="en-US">
              <a:solidFill>
                <a:schemeClr val="tx1"/>
              </a:solidFill>
            </a:endParaRPr>
          </a:p>
        </p:txBody>
      </p:sp>
      <p:sp>
        <p:nvSpPr>
          <p:cNvPr id="49" name="Rectangle 48">
            <a:extLst>
              <a:ext uri="{FF2B5EF4-FFF2-40B4-BE49-F238E27FC236}">
                <a16:creationId xmlns:a16="http://schemas.microsoft.com/office/drawing/2014/main" id="{EF15608A-0491-D65A-9AFC-EC67F054F98E}"/>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9F46B2B0-AF57-3537-CA47-96A8E374581E}"/>
              </a:ext>
            </a:extLst>
          </p:cNvPr>
          <p:cNvSpPr/>
          <p:nvPr/>
        </p:nvSpPr>
        <p:spPr>
          <a:xfrm>
            <a:off x="4597191" y="1312040"/>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Arial"/>
              </a:rPr>
              <a:t>Activity 2</a:t>
            </a:r>
            <a:endParaRPr lang="en-US">
              <a:solidFill>
                <a:schemeClr val="tx1"/>
              </a:solidFill>
            </a:endParaRPr>
          </a:p>
        </p:txBody>
      </p:sp>
      <p:sp>
        <p:nvSpPr>
          <p:cNvPr id="53" name="TextBox 52">
            <a:extLst>
              <a:ext uri="{FF2B5EF4-FFF2-40B4-BE49-F238E27FC236}">
                <a16:creationId xmlns:a16="http://schemas.microsoft.com/office/drawing/2014/main" id="{5C2D9BF5-8883-4715-3918-AD91715E35E9}"/>
              </a:ext>
            </a:extLst>
          </p:cNvPr>
          <p:cNvSpPr txBox="1"/>
          <p:nvPr/>
        </p:nvSpPr>
        <p:spPr>
          <a:xfrm>
            <a:off x="4309713" y="1917755"/>
            <a:ext cx="3592817"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latin typeface="Arial"/>
                <a:cs typeface="Arial"/>
              </a:rPr>
              <a:t>How</a:t>
            </a:r>
            <a:r>
              <a:rPr lang="en-GB" sz="1400" b="1" dirty="0">
                <a:latin typeface="Arial"/>
                <a:ea typeface="+mn-lt"/>
                <a:cs typeface="Arial"/>
              </a:rPr>
              <a:t> does democracy work?</a:t>
            </a:r>
          </a:p>
          <a:p>
            <a:endParaRPr lang="en-GB" sz="1200" b="1" dirty="0">
              <a:latin typeface="Arial"/>
              <a:ea typeface="+mn-lt"/>
              <a:cs typeface="Arial"/>
            </a:endParaRPr>
          </a:p>
          <a:p>
            <a:r>
              <a:rPr lang="en-GB" sz="1200" b="1" dirty="0">
                <a:latin typeface="Arial"/>
                <a:cs typeface="Arial"/>
              </a:rPr>
              <a:t>Slide 14</a:t>
            </a:r>
            <a:endParaRPr lang="en-GB" dirty="0"/>
          </a:p>
          <a:p>
            <a:r>
              <a:rPr lang="en-GB" sz="1200" dirty="0">
                <a:latin typeface="Arial"/>
                <a:cs typeface="Arial"/>
              </a:rPr>
              <a:t>Challenge pupils to match the </a:t>
            </a:r>
          </a:p>
          <a:p>
            <a:r>
              <a:rPr lang="en-GB" sz="1200" dirty="0">
                <a:latin typeface="Arial"/>
                <a:cs typeface="Arial"/>
              </a:rPr>
              <a:t>different roles in a democracy with the description of what they do, then reveal the correct sorting on the screen.</a:t>
            </a:r>
            <a:endParaRPr lang="en-GB" sz="1200" dirty="0">
              <a:solidFill>
                <a:srgbClr val="000000"/>
              </a:solidFill>
              <a:latin typeface="Aptos" panose="020B0004020202020204"/>
              <a:cs typeface="Arial"/>
            </a:endParaRPr>
          </a:p>
          <a:p>
            <a:endParaRPr lang="en-GB" sz="1200">
              <a:solidFill>
                <a:srgbClr val="000000"/>
              </a:solidFill>
              <a:latin typeface="Arial"/>
              <a:cs typeface="Arial"/>
            </a:endParaRPr>
          </a:p>
          <a:p>
            <a:r>
              <a:rPr lang="en-GB" sz="1200" dirty="0">
                <a:solidFill>
                  <a:srgbClr val="000000"/>
                </a:solidFill>
                <a:latin typeface="Arial"/>
                <a:cs typeface="Arial"/>
              </a:rPr>
              <a:t>Emphasise that we all have a role to play, regardless of where we live, what we do, and how old we are.</a:t>
            </a:r>
          </a:p>
          <a:p>
            <a:endParaRPr lang="en-GB" sz="1200">
              <a:solidFill>
                <a:srgbClr val="FF0000"/>
              </a:solidFill>
              <a:latin typeface="Arial"/>
              <a:cs typeface="Arial"/>
            </a:endParaRPr>
          </a:p>
        </p:txBody>
      </p:sp>
      <p:sp>
        <p:nvSpPr>
          <p:cNvPr id="42" name="TextBox 41">
            <a:extLst>
              <a:ext uri="{FF2B5EF4-FFF2-40B4-BE49-F238E27FC236}">
                <a16:creationId xmlns:a16="http://schemas.microsoft.com/office/drawing/2014/main" id="{61DF9776-7DEF-EE6A-A7FC-CCDC817BA77D}"/>
              </a:ext>
            </a:extLst>
          </p:cNvPr>
          <p:cNvSpPr txBox="1"/>
          <p:nvPr/>
        </p:nvSpPr>
        <p:spPr>
          <a:xfrm>
            <a:off x="368264" y="1930657"/>
            <a:ext cx="3366335"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dirty="0">
                <a:latin typeface="Arial"/>
                <a:cs typeface="Arial"/>
              </a:rPr>
              <a:t>How should we decide?</a:t>
            </a:r>
            <a:endParaRPr lang="en-US" sz="1400" dirty="0">
              <a:latin typeface="Arial"/>
              <a:cs typeface="Arial"/>
            </a:endParaRPr>
          </a:p>
          <a:p>
            <a:endParaRPr lang="en-GB" sz="1200" b="1" dirty="0">
              <a:latin typeface="Arial"/>
              <a:cs typeface="Arial"/>
            </a:endParaRPr>
          </a:p>
          <a:p>
            <a:r>
              <a:rPr lang="en-GB" sz="1200" b="1" dirty="0">
                <a:latin typeface="Arial"/>
                <a:cs typeface="Arial"/>
              </a:rPr>
              <a:t>Slides 10-11</a:t>
            </a:r>
            <a:endParaRPr lang="en-GB" sz="1200" dirty="0">
              <a:latin typeface="Arial"/>
              <a:cs typeface="Arial"/>
            </a:endParaRPr>
          </a:p>
          <a:p>
            <a:r>
              <a:rPr lang="en-GB" sz="1200" dirty="0">
                <a:latin typeface="Arial"/>
                <a:cs typeface="Arial"/>
              </a:rPr>
              <a:t>Start the lesson by introducing a </a:t>
            </a:r>
            <a:endParaRPr lang="en-GB" dirty="0">
              <a:latin typeface="Aptos" panose="020B0004020202020204"/>
              <a:cs typeface="Arial"/>
            </a:endParaRPr>
          </a:p>
          <a:p>
            <a:r>
              <a:rPr lang="en-GB" sz="1200" dirty="0">
                <a:latin typeface="Arial"/>
                <a:cs typeface="Arial"/>
              </a:rPr>
              <a:t>decision and talk through three ways of making it. Together as a class, carry out the three different methods for deciding. Encourage pupils to reflect in pairs on each one, using the prompts on screen.</a:t>
            </a:r>
            <a:endParaRPr lang="en-GB" dirty="0"/>
          </a:p>
          <a:p>
            <a:endParaRPr lang="en-GB" sz="1200">
              <a:latin typeface="Arial"/>
              <a:cs typeface="Arial"/>
            </a:endParaRPr>
          </a:p>
          <a:p>
            <a:r>
              <a:rPr lang="en-GB" sz="1200" b="1" dirty="0">
                <a:latin typeface="Arial"/>
                <a:cs typeface="Arial"/>
              </a:rPr>
              <a:t>Slide 12</a:t>
            </a:r>
            <a:endParaRPr lang="en-US" sz="1200" dirty="0">
              <a:latin typeface="Arial"/>
              <a:cs typeface="Arial"/>
            </a:endParaRPr>
          </a:p>
          <a:p>
            <a:r>
              <a:rPr lang="en-GB" sz="1200" dirty="0">
                <a:latin typeface="Arial"/>
                <a:cs typeface="Arial"/>
              </a:rPr>
              <a:t>Introduce the learning objectives of the session.</a:t>
            </a:r>
            <a:endParaRPr lang="en-US" sz="1200" dirty="0">
              <a:latin typeface="Arial"/>
              <a:cs typeface="Arial"/>
            </a:endParaRPr>
          </a:p>
          <a:p>
            <a:endParaRPr lang="en-GB" sz="1200">
              <a:latin typeface="Arial"/>
              <a:cs typeface="Arial"/>
            </a:endParaRPr>
          </a:p>
          <a:p>
            <a:r>
              <a:rPr lang="en-GB" sz="1200" b="1" dirty="0">
                <a:latin typeface="Arial"/>
                <a:cs typeface="Arial"/>
              </a:rPr>
              <a:t>Slide 13</a:t>
            </a:r>
            <a:endParaRPr lang="en-US" sz="1200" dirty="0">
              <a:latin typeface="Arial"/>
              <a:cs typeface="Arial"/>
            </a:endParaRPr>
          </a:p>
          <a:p>
            <a:r>
              <a:rPr lang="en-GB" sz="1200" dirty="0">
                <a:latin typeface="Arial"/>
                <a:cs typeface="Arial"/>
              </a:rPr>
              <a:t>Introduce pupils to the concept</a:t>
            </a:r>
            <a:endParaRPr lang="en-US" sz="1200" dirty="0">
              <a:latin typeface="Arial"/>
              <a:cs typeface="Arial"/>
            </a:endParaRPr>
          </a:p>
          <a:p>
            <a:r>
              <a:rPr lang="en-GB" sz="1200" dirty="0">
                <a:latin typeface="Arial"/>
                <a:cs typeface="Arial"/>
              </a:rPr>
              <a:t>of democracy and explain that we will be looking more closely at how it works throughout the rest of the lesson.</a:t>
            </a:r>
          </a:p>
        </p:txBody>
      </p:sp>
      <p:sp>
        <p:nvSpPr>
          <p:cNvPr id="44" name="Rectangle 43">
            <a:extLst>
              <a:ext uri="{FF2B5EF4-FFF2-40B4-BE49-F238E27FC236}">
                <a16:creationId xmlns:a16="http://schemas.microsoft.com/office/drawing/2014/main" id="{9B3FAED9-676D-0BE5-A1FC-A35CB5E282D1}"/>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50026A3-86DD-53DD-750C-3E8A05A9044C}"/>
              </a:ext>
            </a:extLst>
          </p:cNvPr>
          <p:cNvSpPr/>
          <p:nvPr/>
        </p:nvSpPr>
        <p:spPr>
          <a:xfrm>
            <a:off x="551862" y="1311371"/>
            <a:ext cx="2992396" cy="557242"/>
          </a:xfrm>
          <a:prstGeom prst="roundRect">
            <a:avLst/>
          </a:prstGeom>
          <a:solidFill>
            <a:srgbClr val="4FC5B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Arial"/>
              </a:rPr>
              <a:t>Activity 1</a:t>
            </a:r>
            <a:endParaRPr lang="en-US"/>
          </a:p>
        </p:txBody>
      </p:sp>
      <p:pic>
        <p:nvPicPr>
          <p:cNvPr id="20" name="Picture 19" descr="A close up of a red square&#10;&#10;AI-generated content may be incorrect.">
            <a:extLst>
              <a:ext uri="{FF2B5EF4-FFF2-40B4-BE49-F238E27FC236}">
                <a16:creationId xmlns:a16="http://schemas.microsoft.com/office/drawing/2014/main" id="{5E5D6162-68EF-1D8D-6CCA-E29FF309D407}"/>
              </a:ext>
            </a:extLst>
          </p:cNvPr>
          <p:cNvPicPr>
            <a:picLocks noChangeAspect="1"/>
          </p:cNvPicPr>
          <p:nvPr/>
        </p:nvPicPr>
        <p:blipFill>
          <a:blip r:embed="rId4"/>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8B279C3A-EDEC-A656-AF6F-CD02EA243D8E}"/>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Lesson Overview</a:t>
            </a:r>
            <a:endParaRPr lang="en-GB" sz="3600">
              <a:solidFill>
                <a:srgbClr val="000000"/>
              </a:solidFill>
            </a:endParaRPr>
          </a:p>
        </p:txBody>
      </p:sp>
      <p:pic>
        <p:nvPicPr>
          <p:cNvPr id="9" name="Picture 8" descr="A colorful star with a black background&#10;&#10;AI-generated content may be incorrect.">
            <a:extLst>
              <a:ext uri="{FF2B5EF4-FFF2-40B4-BE49-F238E27FC236}">
                <a16:creationId xmlns:a16="http://schemas.microsoft.com/office/drawing/2014/main" id="{8A0A6798-B0BA-93A4-3439-BFCC5B568A7E}"/>
              </a:ext>
            </a:extLst>
          </p:cNvPr>
          <p:cNvPicPr>
            <a:picLocks noChangeAspect="1"/>
          </p:cNvPicPr>
          <p:nvPr/>
        </p:nvPicPr>
        <p:blipFill>
          <a:blip r:embed="rId5"/>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93BF1804-F5D6-5C36-6041-C904E8221F08}"/>
              </a:ext>
            </a:extLst>
          </p:cNvPr>
          <p:cNvPicPr>
            <a:picLocks noChangeAspect="1"/>
          </p:cNvPicPr>
          <p:nvPr/>
        </p:nvPicPr>
        <p:blipFill>
          <a:blip r:embed="rId6"/>
          <a:srcRect l="24199" t="667" r="54448" b="52667"/>
          <a:stretch>
            <a:fillRect/>
          </a:stretch>
        </p:blipFill>
        <p:spPr>
          <a:xfrm>
            <a:off x="241431" y="47072"/>
            <a:ext cx="762602" cy="992647"/>
          </a:xfrm>
          <a:prstGeom prst="rect">
            <a:avLst/>
          </a:prstGeom>
        </p:spPr>
      </p:pic>
      <p:sp>
        <p:nvSpPr>
          <p:cNvPr id="73" name="Arrow: Chevron 72">
            <a:extLst>
              <a:ext uri="{FF2B5EF4-FFF2-40B4-BE49-F238E27FC236}">
                <a16:creationId xmlns:a16="http://schemas.microsoft.com/office/drawing/2014/main" id="{D666050A-DEC1-2E1E-07EC-94DB7192A22C}"/>
              </a:ext>
            </a:extLst>
          </p:cNvPr>
          <p:cNvSpPr/>
          <p:nvPr/>
        </p:nvSpPr>
        <p:spPr>
          <a:xfrm>
            <a:off x="3718978" y="3696579"/>
            <a:ext cx="582981" cy="783167"/>
          </a:xfrm>
          <a:prstGeom prst="chevron">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hevron 12">
            <a:extLst>
              <a:ext uri="{FF2B5EF4-FFF2-40B4-BE49-F238E27FC236}">
                <a16:creationId xmlns:a16="http://schemas.microsoft.com/office/drawing/2014/main" id="{08A0B713-6452-E0BD-CC9B-ADC5871CC184}"/>
              </a:ext>
            </a:extLst>
          </p:cNvPr>
          <p:cNvSpPr/>
          <p:nvPr/>
        </p:nvSpPr>
        <p:spPr>
          <a:xfrm>
            <a:off x="7796522" y="3696577"/>
            <a:ext cx="582981" cy="783167"/>
          </a:xfrm>
          <a:prstGeom prst="chevron">
            <a:avLst/>
          </a:prstGeom>
          <a:solidFill>
            <a:srgbClr val="F16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2" name="Picture 21" descr="A set of black arrows with numbers&#10;&#10;AI-generated content may be incorrect.">
            <a:extLst>
              <a:ext uri="{FF2B5EF4-FFF2-40B4-BE49-F238E27FC236}">
                <a16:creationId xmlns:a16="http://schemas.microsoft.com/office/drawing/2014/main" id="{A88F1A80-EBAA-6017-F286-85F102349B1D}"/>
              </a:ext>
            </a:extLst>
          </p:cNvPr>
          <p:cNvPicPr>
            <a:picLocks noChangeAspect="1"/>
          </p:cNvPicPr>
          <p:nvPr/>
        </p:nvPicPr>
        <p:blipFill>
          <a:blip r:embed="rId7"/>
          <a:srcRect l="-218" t="-725" r="75671" b="52589"/>
          <a:stretch>
            <a:fillRect/>
          </a:stretch>
        </p:blipFill>
        <p:spPr>
          <a:xfrm>
            <a:off x="7081024" y="1900178"/>
            <a:ext cx="758209" cy="803080"/>
          </a:xfrm>
          <a:prstGeom prst="rect">
            <a:avLst/>
          </a:prstGeom>
        </p:spPr>
      </p:pic>
      <p:pic>
        <p:nvPicPr>
          <p:cNvPr id="24" name="Content Placeholder 5" descr="A set of black arrows with numbers&#10;&#10;AI-generated content may be incorrect.">
            <a:extLst>
              <a:ext uri="{FF2B5EF4-FFF2-40B4-BE49-F238E27FC236}">
                <a16:creationId xmlns:a16="http://schemas.microsoft.com/office/drawing/2014/main" id="{326C6351-2780-67E0-5768-7CFCFFBB2832}"/>
              </a:ext>
            </a:extLst>
          </p:cNvPr>
          <p:cNvPicPr>
            <a:picLocks noChangeAspect="1"/>
          </p:cNvPicPr>
          <p:nvPr/>
        </p:nvPicPr>
        <p:blipFill>
          <a:blip r:embed="rId7"/>
          <a:srcRect l="24667" t="806" r="50000" b="53629"/>
          <a:stretch>
            <a:fillRect/>
          </a:stretch>
        </p:blipFill>
        <p:spPr>
          <a:xfrm>
            <a:off x="2923630" y="1885226"/>
            <a:ext cx="770105" cy="764257"/>
          </a:xfrm>
          <a:prstGeom prst="rect">
            <a:avLst/>
          </a:prstGeom>
        </p:spPr>
      </p:pic>
    </p:spTree>
    <p:extLst>
      <p:ext uri="{BB962C8B-B14F-4D97-AF65-F5344CB8AC3E}">
        <p14:creationId xmlns:p14="http://schemas.microsoft.com/office/powerpoint/2010/main" val="1149379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B5DA6-E5F0-3579-D621-74FB22B01736}"/>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FB01B5CD-25C4-284D-AC4E-4C537CBBAE1A}"/>
              </a:ext>
            </a:extLst>
          </p:cNvPr>
          <p:cNvSpPr>
            <a:spLocks noGrp="1"/>
          </p:cNvSpPr>
          <p:nvPr/>
        </p:nvSpPr>
        <p:spPr>
          <a:xfrm>
            <a:off x="1231129" y="84578"/>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WORKSHEET: DEMOCRATIC ROLES</a:t>
            </a:r>
          </a:p>
        </p:txBody>
      </p:sp>
      <p:pic>
        <p:nvPicPr>
          <p:cNvPr id="2" name="Picture 1" descr="A set of black arrows with numbers&#10;&#10;AI-generated content may be incorrect.">
            <a:extLst>
              <a:ext uri="{FF2B5EF4-FFF2-40B4-BE49-F238E27FC236}">
                <a16:creationId xmlns:a16="http://schemas.microsoft.com/office/drawing/2014/main" id="{9547116D-BE09-58C4-9D38-DB132A80F0C3}"/>
              </a:ext>
            </a:extLst>
          </p:cNvPr>
          <p:cNvPicPr>
            <a:picLocks noChangeAspect="1"/>
          </p:cNvPicPr>
          <p:nvPr/>
        </p:nvPicPr>
        <p:blipFill>
          <a:blip r:embed="rId3"/>
          <a:srcRect l="25454" t="485" r="50130" b="50000"/>
          <a:stretch>
            <a:fillRect/>
          </a:stretch>
        </p:blipFill>
        <p:spPr>
          <a:xfrm>
            <a:off x="11098748" y="94355"/>
            <a:ext cx="995137" cy="1076310"/>
          </a:xfrm>
          <a:prstGeom prst="rect">
            <a:avLst/>
          </a:prstGeom>
        </p:spPr>
      </p:pic>
      <p:pic>
        <p:nvPicPr>
          <p:cNvPr id="12" name="Graphic 11" descr="Scales of justice with solid fill">
            <a:extLst>
              <a:ext uri="{FF2B5EF4-FFF2-40B4-BE49-F238E27FC236}">
                <a16:creationId xmlns:a16="http://schemas.microsoft.com/office/drawing/2014/main" id="{0A1D46F6-E459-CE41-7396-8650D161F0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027" y="83576"/>
            <a:ext cx="963562" cy="926691"/>
          </a:xfrm>
          <a:prstGeom prst="rect">
            <a:avLst/>
          </a:prstGeom>
        </p:spPr>
      </p:pic>
      <p:graphicFrame>
        <p:nvGraphicFramePr>
          <p:cNvPr id="3" name="Table 2">
            <a:extLst>
              <a:ext uri="{FF2B5EF4-FFF2-40B4-BE49-F238E27FC236}">
                <a16:creationId xmlns:a16="http://schemas.microsoft.com/office/drawing/2014/main" id="{CA8891D1-06E9-7C09-F997-171CA8956025}"/>
              </a:ext>
            </a:extLst>
          </p:cNvPr>
          <p:cNvGraphicFramePr>
            <a:graphicFrameLocks noGrp="1"/>
          </p:cNvGraphicFramePr>
          <p:nvPr>
            <p:extLst>
              <p:ext uri="{D42A27DB-BD31-4B8C-83A1-F6EECF244321}">
                <p14:modId xmlns:p14="http://schemas.microsoft.com/office/powerpoint/2010/main" val="3286093888"/>
              </p:ext>
            </p:extLst>
          </p:nvPr>
        </p:nvGraphicFramePr>
        <p:xfrm>
          <a:off x="273169" y="1265207"/>
          <a:ext cx="11580213" cy="5343918"/>
        </p:xfrm>
        <a:graphic>
          <a:graphicData uri="http://schemas.openxmlformats.org/drawingml/2006/table">
            <a:tbl>
              <a:tblPr firstRow="1" bandRow="1">
                <a:tableStyleId>{5940675A-B579-460E-94D1-54222C63F5DA}</a:tableStyleId>
              </a:tblPr>
              <a:tblGrid>
                <a:gridCol w="1955799">
                  <a:extLst>
                    <a:ext uri="{9D8B030D-6E8A-4147-A177-3AD203B41FA5}">
                      <a16:colId xmlns:a16="http://schemas.microsoft.com/office/drawing/2014/main" val="3721012290"/>
                    </a:ext>
                  </a:extLst>
                </a:gridCol>
                <a:gridCol w="2881312">
                  <a:extLst>
                    <a:ext uri="{9D8B030D-6E8A-4147-A177-3AD203B41FA5}">
                      <a16:colId xmlns:a16="http://schemas.microsoft.com/office/drawing/2014/main" val="2944295028"/>
                    </a:ext>
                  </a:extLst>
                </a:gridCol>
                <a:gridCol w="6743102">
                  <a:extLst>
                    <a:ext uri="{9D8B030D-6E8A-4147-A177-3AD203B41FA5}">
                      <a16:colId xmlns:a16="http://schemas.microsoft.com/office/drawing/2014/main" val="1510998629"/>
                    </a:ext>
                  </a:extLst>
                </a:gridCol>
              </a:tblGrid>
              <a:tr h="733425">
                <a:tc>
                  <a:txBody>
                    <a:bodyPr/>
                    <a:lstStyle/>
                    <a:p>
                      <a:pPr lvl="0">
                        <a:buNone/>
                      </a:pPr>
                      <a:r>
                        <a:rPr lang="en-GB" sz="2800" b="1" i="0">
                          <a:latin typeface="Arial"/>
                        </a:rPr>
                        <a:t>Role</a:t>
                      </a:r>
                      <a:endParaRPr lang="en-US" sz="2800" i="0"/>
                    </a:p>
                  </a:txBody>
                  <a:tcPr/>
                </a:tc>
                <a:tc>
                  <a:txBody>
                    <a:bodyPr/>
                    <a:lstStyle/>
                    <a:p>
                      <a:pPr lvl="0">
                        <a:buNone/>
                      </a:pPr>
                      <a:r>
                        <a:rPr lang="en-GB" sz="2800" b="1" i="0">
                          <a:latin typeface="Arial"/>
                        </a:rPr>
                        <a:t>What they do</a:t>
                      </a:r>
                      <a:endParaRPr lang="en-US" sz="2800" i="0"/>
                    </a:p>
                  </a:txBody>
                  <a:tcPr/>
                </a:tc>
                <a:tc>
                  <a:txBody>
                    <a:bodyPr/>
                    <a:lstStyle/>
                    <a:p>
                      <a:pPr lvl="0">
                        <a:buNone/>
                      </a:pPr>
                      <a:r>
                        <a:rPr lang="en-GB" sz="2800" b="1" i="0">
                          <a:latin typeface="Arial"/>
                        </a:rPr>
                        <a:t>What can they do about this problem?</a:t>
                      </a:r>
                      <a:endParaRPr lang="en-US" sz="2800" i="0"/>
                    </a:p>
                  </a:txBody>
                  <a:tcPr/>
                </a:tc>
                <a:extLst>
                  <a:ext uri="{0D108BD9-81ED-4DB2-BD59-A6C34878D82A}">
                    <a16:rowId xmlns:a16="http://schemas.microsoft.com/office/drawing/2014/main" val="2006751678"/>
                  </a:ext>
                </a:extLst>
              </a:tr>
              <a:tr h="4610493">
                <a:tc>
                  <a:txBody>
                    <a:bodyPr/>
                    <a:lstStyle/>
                    <a:p>
                      <a:pPr lvl="0">
                        <a:buNone/>
                      </a:pPr>
                      <a:r>
                        <a:rPr lang="en-GB" sz="2400" i="0">
                          <a:latin typeface="Arial"/>
                        </a:rPr>
                        <a:t>Citizens</a:t>
                      </a:r>
                      <a:endParaRPr lang="en-US" sz="2400" i="0"/>
                    </a:p>
                  </a:txBody>
                  <a:tcPr/>
                </a:tc>
                <a:tc>
                  <a:txBody>
                    <a:bodyPr/>
                    <a:lstStyle/>
                    <a:p>
                      <a:pPr lvl="0">
                        <a:buNone/>
                      </a:pPr>
                      <a:r>
                        <a:rPr lang="en-GB" sz="2400" b="0" i="0" u="none" strike="noStrike" noProof="0">
                          <a:solidFill>
                            <a:srgbClr val="000000"/>
                          </a:solidFill>
                          <a:latin typeface="Arial"/>
                        </a:rPr>
                        <a:t>People notice problems and speak up when something feels unsafe or unfair. They can share ideas and ask for help.</a:t>
                      </a:r>
                    </a:p>
                  </a:txBody>
                  <a:tcPr/>
                </a:tc>
                <a:tc>
                  <a:txBody>
                    <a:bodyPr/>
                    <a:lstStyle/>
                    <a:p>
                      <a:pPr lvl="0" algn="l">
                        <a:lnSpc>
                          <a:spcPct val="100000"/>
                        </a:lnSpc>
                        <a:spcBef>
                          <a:spcPts val="0"/>
                        </a:spcBef>
                        <a:spcAft>
                          <a:spcPts val="0"/>
                        </a:spcAft>
                        <a:buNone/>
                      </a:pPr>
                      <a:r>
                        <a:rPr lang="en-GB" sz="2400" b="0" i="1" u="none" strike="noStrike" noProof="0">
                          <a:latin typeface="Arial"/>
                        </a:rPr>
                        <a:t>We could tell...</a:t>
                      </a:r>
                      <a:endParaRPr lang="en-US" sz="2400" i="1"/>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r>
                        <a:rPr lang="en-GB" sz="2400" b="0" i="1" u="none" strike="noStrike" noProof="0">
                          <a:latin typeface="Arial"/>
                        </a:rPr>
                        <a:t>We could ask for...</a:t>
                      </a:r>
                      <a:endParaRPr lang="en-GB" sz="2400" i="1"/>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r>
                        <a:rPr lang="en-GB" sz="2400" b="0" i="1" u="none" strike="noStrike" noProof="0">
                          <a:latin typeface="Arial"/>
                        </a:rPr>
                        <a:t>We could work together by...</a:t>
                      </a:r>
                      <a:endParaRPr lang="en-GB"/>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txBody>
                  <a:tcPr/>
                </a:tc>
                <a:extLst>
                  <a:ext uri="{0D108BD9-81ED-4DB2-BD59-A6C34878D82A}">
                    <a16:rowId xmlns:a16="http://schemas.microsoft.com/office/drawing/2014/main" val="1095318590"/>
                  </a:ext>
                </a:extLst>
              </a:tr>
            </a:tbl>
          </a:graphicData>
        </a:graphic>
      </p:graphicFrame>
      <p:pic>
        <p:nvPicPr>
          <p:cNvPr id="6" name="Graphic 5" descr="Group with solid fill">
            <a:extLst>
              <a:ext uri="{FF2B5EF4-FFF2-40B4-BE49-F238E27FC236}">
                <a16:creationId xmlns:a16="http://schemas.microsoft.com/office/drawing/2014/main" id="{8D0D9085-FBB4-ADA1-7D2F-EC531E6106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309" y="5159990"/>
            <a:ext cx="1454204" cy="1385803"/>
          </a:xfrm>
          <a:prstGeom prst="rect">
            <a:avLst/>
          </a:prstGeom>
        </p:spPr>
      </p:pic>
    </p:spTree>
    <p:extLst>
      <p:ext uri="{BB962C8B-B14F-4D97-AF65-F5344CB8AC3E}">
        <p14:creationId xmlns:p14="http://schemas.microsoft.com/office/powerpoint/2010/main" val="2212843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8F714-0527-3D2F-30E7-49475B092FDD}"/>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4BB1265D-FDF8-29C1-001C-4A8412E6A219}"/>
              </a:ext>
            </a:extLst>
          </p:cNvPr>
          <p:cNvSpPr>
            <a:spLocks noGrp="1"/>
          </p:cNvSpPr>
          <p:nvPr/>
        </p:nvSpPr>
        <p:spPr>
          <a:xfrm>
            <a:off x="1231129" y="84578"/>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WORKSHEET: DEMOCRATIC ROLES</a:t>
            </a:r>
          </a:p>
        </p:txBody>
      </p:sp>
      <p:pic>
        <p:nvPicPr>
          <p:cNvPr id="2" name="Picture 1" descr="A set of black arrows with numbers&#10;&#10;AI-generated content may be incorrect.">
            <a:extLst>
              <a:ext uri="{FF2B5EF4-FFF2-40B4-BE49-F238E27FC236}">
                <a16:creationId xmlns:a16="http://schemas.microsoft.com/office/drawing/2014/main" id="{9BFB4341-856D-19CB-3966-48886AF4BDC9}"/>
              </a:ext>
            </a:extLst>
          </p:cNvPr>
          <p:cNvPicPr>
            <a:picLocks noChangeAspect="1"/>
          </p:cNvPicPr>
          <p:nvPr/>
        </p:nvPicPr>
        <p:blipFill>
          <a:blip r:embed="rId3"/>
          <a:srcRect l="25454" t="485" r="50130" b="50000"/>
          <a:stretch>
            <a:fillRect/>
          </a:stretch>
        </p:blipFill>
        <p:spPr>
          <a:xfrm>
            <a:off x="11098748" y="94355"/>
            <a:ext cx="995137" cy="1076310"/>
          </a:xfrm>
          <a:prstGeom prst="rect">
            <a:avLst/>
          </a:prstGeom>
        </p:spPr>
      </p:pic>
      <p:pic>
        <p:nvPicPr>
          <p:cNvPr id="12" name="Graphic 11" descr="Scales of justice with solid fill">
            <a:extLst>
              <a:ext uri="{FF2B5EF4-FFF2-40B4-BE49-F238E27FC236}">
                <a16:creationId xmlns:a16="http://schemas.microsoft.com/office/drawing/2014/main" id="{A9966BF8-0C57-6635-4DA3-B56CABE1B6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027" y="83576"/>
            <a:ext cx="963562" cy="926691"/>
          </a:xfrm>
          <a:prstGeom prst="rect">
            <a:avLst/>
          </a:prstGeom>
        </p:spPr>
      </p:pic>
      <p:graphicFrame>
        <p:nvGraphicFramePr>
          <p:cNvPr id="3" name="Table 2">
            <a:extLst>
              <a:ext uri="{FF2B5EF4-FFF2-40B4-BE49-F238E27FC236}">
                <a16:creationId xmlns:a16="http://schemas.microsoft.com/office/drawing/2014/main" id="{AFC61F2E-75F3-A290-4E91-16A855A6FB0F}"/>
              </a:ext>
            </a:extLst>
          </p:cNvPr>
          <p:cNvGraphicFramePr>
            <a:graphicFrameLocks noGrp="1"/>
          </p:cNvGraphicFramePr>
          <p:nvPr>
            <p:extLst>
              <p:ext uri="{D42A27DB-BD31-4B8C-83A1-F6EECF244321}">
                <p14:modId xmlns:p14="http://schemas.microsoft.com/office/powerpoint/2010/main" val="1181969477"/>
              </p:ext>
            </p:extLst>
          </p:nvPr>
        </p:nvGraphicFramePr>
        <p:xfrm>
          <a:off x="273169" y="1265207"/>
          <a:ext cx="11580212" cy="5343918"/>
        </p:xfrm>
        <a:graphic>
          <a:graphicData uri="http://schemas.openxmlformats.org/drawingml/2006/table">
            <a:tbl>
              <a:tblPr firstRow="1" bandRow="1">
                <a:tableStyleId>{5940675A-B579-460E-94D1-54222C63F5DA}</a:tableStyleId>
              </a:tblPr>
              <a:tblGrid>
                <a:gridCol w="1955799">
                  <a:extLst>
                    <a:ext uri="{9D8B030D-6E8A-4147-A177-3AD203B41FA5}">
                      <a16:colId xmlns:a16="http://schemas.microsoft.com/office/drawing/2014/main" val="3721012290"/>
                    </a:ext>
                  </a:extLst>
                </a:gridCol>
                <a:gridCol w="2881311">
                  <a:extLst>
                    <a:ext uri="{9D8B030D-6E8A-4147-A177-3AD203B41FA5}">
                      <a16:colId xmlns:a16="http://schemas.microsoft.com/office/drawing/2014/main" val="2944295028"/>
                    </a:ext>
                  </a:extLst>
                </a:gridCol>
                <a:gridCol w="6743102">
                  <a:extLst>
                    <a:ext uri="{9D8B030D-6E8A-4147-A177-3AD203B41FA5}">
                      <a16:colId xmlns:a16="http://schemas.microsoft.com/office/drawing/2014/main" val="1510998629"/>
                    </a:ext>
                  </a:extLst>
                </a:gridCol>
              </a:tblGrid>
              <a:tr h="733425">
                <a:tc>
                  <a:txBody>
                    <a:bodyPr/>
                    <a:lstStyle/>
                    <a:p>
                      <a:pPr lvl="0">
                        <a:buNone/>
                      </a:pPr>
                      <a:r>
                        <a:rPr lang="en-GB" sz="2800" b="1" i="0">
                          <a:latin typeface="Arial"/>
                        </a:rPr>
                        <a:t>Role</a:t>
                      </a:r>
                      <a:endParaRPr lang="en-US" sz="2800" i="0"/>
                    </a:p>
                  </a:txBody>
                  <a:tcPr/>
                </a:tc>
                <a:tc>
                  <a:txBody>
                    <a:bodyPr/>
                    <a:lstStyle/>
                    <a:p>
                      <a:pPr lvl="0">
                        <a:buNone/>
                      </a:pPr>
                      <a:r>
                        <a:rPr lang="en-GB" sz="2800" b="1" i="0">
                          <a:latin typeface="Arial"/>
                        </a:rPr>
                        <a:t>What they do</a:t>
                      </a:r>
                      <a:endParaRPr lang="en-US" sz="2800" i="0"/>
                    </a:p>
                  </a:txBody>
                  <a:tcPr/>
                </a:tc>
                <a:tc>
                  <a:txBody>
                    <a:bodyPr/>
                    <a:lstStyle/>
                    <a:p>
                      <a:pPr lvl="0">
                        <a:buNone/>
                      </a:pPr>
                      <a:r>
                        <a:rPr lang="en-GB" sz="2800" b="1" i="0">
                          <a:latin typeface="Arial"/>
                        </a:rPr>
                        <a:t>What can they do about this problem?</a:t>
                      </a:r>
                      <a:endParaRPr lang="en-US" sz="2800" i="0"/>
                    </a:p>
                  </a:txBody>
                  <a:tcPr/>
                </a:tc>
                <a:extLst>
                  <a:ext uri="{0D108BD9-81ED-4DB2-BD59-A6C34878D82A}">
                    <a16:rowId xmlns:a16="http://schemas.microsoft.com/office/drawing/2014/main" val="2006751678"/>
                  </a:ext>
                </a:extLst>
              </a:tr>
              <a:tr h="4610493">
                <a:tc>
                  <a:txBody>
                    <a:bodyPr/>
                    <a:lstStyle/>
                    <a:p>
                      <a:pPr lvl="0">
                        <a:buNone/>
                      </a:pPr>
                      <a:r>
                        <a:rPr lang="en-GB" sz="2400">
                          <a:latin typeface="Arial"/>
                        </a:rPr>
                        <a:t>Member of Parliament</a:t>
                      </a:r>
                      <a:br>
                        <a:rPr lang="en-GB" sz="2400">
                          <a:latin typeface="Arial"/>
                        </a:rPr>
                      </a:br>
                      <a:r>
                        <a:rPr lang="en-GB" sz="2400">
                          <a:latin typeface="Arial"/>
                        </a:rPr>
                        <a:t>(MPs)</a:t>
                      </a:r>
                      <a:endParaRPr lang="en-US" sz="2400"/>
                    </a:p>
                  </a:txBody>
                  <a:tcPr/>
                </a:tc>
                <a:tc>
                  <a:txBody>
                    <a:bodyPr/>
                    <a:lstStyle/>
                    <a:p>
                      <a:pPr lvl="0">
                        <a:buNone/>
                      </a:pPr>
                      <a:r>
                        <a:rPr lang="en-GB" sz="2400" b="0" i="0" u="none" strike="noStrike" noProof="0">
                          <a:solidFill>
                            <a:srgbClr val="000000"/>
                          </a:solidFill>
                          <a:latin typeface="Arial"/>
                        </a:rPr>
                        <a:t>MPs listen to people in their area and try to help. They can talk to the council, visit the community to understand what’s happening, or ask questions in Parliament.</a:t>
                      </a:r>
                    </a:p>
                  </a:txBody>
                  <a:tcPr/>
                </a:tc>
                <a:tc>
                  <a:txBody>
                    <a:bodyPr/>
                    <a:lstStyle/>
                    <a:p>
                      <a:pPr lvl="0" algn="l">
                        <a:lnSpc>
                          <a:spcPct val="100000"/>
                        </a:lnSpc>
                        <a:spcBef>
                          <a:spcPts val="0"/>
                        </a:spcBef>
                        <a:spcAft>
                          <a:spcPts val="0"/>
                        </a:spcAft>
                        <a:buNone/>
                      </a:pPr>
                      <a:r>
                        <a:rPr lang="en-GB" sz="2400" b="0" i="1" u="none" strike="noStrike" noProof="0">
                          <a:latin typeface="Arial"/>
                        </a:rPr>
                        <a:t>Our MP could help by...</a:t>
                      </a:r>
                      <a:endParaRPr lang="en-US" sz="2400"/>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r>
                        <a:rPr lang="en-GB" sz="2400" b="0" i="1" u="none" strike="noStrike" noProof="0">
                          <a:latin typeface="Arial"/>
                        </a:rPr>
                        <a:t>They can talk to...</a:t>
                      </a:r>
                      <a:endParaRPr lang="en-GB" sz="2400"/>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r>
                        <a:rPr lang="en-GB" sz="2400" b="0" i="1" u="none" strike="noStrike" noProof="0">
                          <a:latin typeface="Arial"/>
                        </a:rPr>
                        <a:t>They can ask about...</a:t>
                      </a: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txBody>
                  <a:tcPr/>
                </a:tc>
                <a:extLst>
                  <a:ext uri="{0D108BD9-81ED-4DB2-BD59-A6C34878D82A}">
                    <a16:rowId xmlns:a16="http://schemas.microsoft.com/office/drawing/2014/main" val="1095318590"/>
                  </a:ext>
                </a:extLst>
              </a:tr>
            </a:tbl>
          </a:graphicData>
        </a:graphic>
      </p:graphicFrame>
      <p:pic>
        <p:nvPicPr>
          <p:cNvPr id="5" name="Picture 4" descr="A person standing at a podium with a microphone&#10;&#10;AI-generated content may be incorrect.">
            <a:extLst>
              <a:ext uri="{FF2B5EF4-FFF2-40B4-BE49-F238E27FC236}">
                <a16:creationId xmlns:a16="http://schemas.microsoft.com/office/drawing/2014/main" id="{25738554-504E-1007-5573-93112814D5A9}"/>
              </a:ext>
            </a:extLst>
          </p:cNvPr>
          <p:cNvPicPr>
            <a:picLocks noChangeAspect="1"/>
          </p:cNvPicPr>
          <p:nvPr/>
        </p:nvPicPr>
        <p:blipFill>
          <a:blip r:embed="rId6"/>
          <a:stretch>
            <a:fillRect/>
          </a:stretch>
        </p:blipFill>
        <p:spPr>
          <a:xfrm>
            <a:off x="524037" y="5157955"/>
            <a:ext cx="1374944" cy="1351097"/>
          </a:xfrm>
          <a:prstGeom prst="rect">
            <a:avLst/>
          </a:prstGeom>
        </p:spPr>
      </p:pic>
    </p:spTree>
    <p:extLst>
      <p:ext uri="{BB962C8B-B14F-4D97-AF65-F5344CB8AC3E}">
        <p14:creationId xmlns:p14="http://schemas.microsoft.com/office/powerpoint/2010/main" val="1216141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D4477-5F6E-547B-21C3-8D6448DA272A}"/>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D4F90974-CE6F-34DF-9567-02800C52C1D8}"/>
              </a:ext>
            </a:extLst>
          </p:cNvPr>
          <p:cNvSpPr>
            <a:spLocks noGrp="1"/>
          </p:cNvSpPr>
          <p:nvPr/>
        </p:nvSpPr>
        <p:spPr>
          <a:xfrm>
            <a:off x="1231129" y="84578"/>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WORKSHEET: DEMOCRATIC ROLES</a:t>
            </a:r>
          </a:p>
        </p:txBody>
      </p:sp>
      <p:pic>
        <p:nvPicPr>
          <p:cNvPr id="2" name="Picture 1" descr="A set of black arrows with numbers&#10;&#10;AI-generated content may be incorrect.">
            <a:extLst>
              <a:ext uri="{FF2B5EF4-FFF2-40B4-BE49-F238E27FC236}">
                <a16:creationId xmlns:a16="http://schemas.microsoft.com/office/drawing/2014/main" id="{2B587458-4218-591A-D0F2-89B54BE534DD}"/>
              </a:ext>
            </a:extLst>
          </p:cNvPr>
          <p:cNvPicPr>
            <a:picLocks noChangeAspect="1"/>
          </p:cNvPicPr>
          <p:nvPr/>
        </p:nvPicPr>
        <p:blipFill>
          <a:blip r:embed="rId3"/>
          <a:srcRect l="25454" t="485" r="50130" b="50000"/>
          <a:stretch>
            <a:fillRect/>
          </a:stretch>
        </p:blipFill>
        <p:spPr>
          <a:xfrm>
            <a:off x="11098748" y="94355"/>
            <a:ext cx="995137" cy="1076310"/>
          </a:xfrm>
          <a:prstGeom prst="rect">
            <a:avLst/>
          </a:prstGeom>
        </p:spPr>
      </p:pic>
      <p:pic>
        <p:nvPicPr>
          <p:cNvPr id="12" name="Graphic 11" descr="Scales of justice with solid fill">
            <a:extLst>
              <a:ext uri="{FF2B5EF4-FFF2-40B4-BE49-F238E27FC236}">
                <a16:creationId xmlns:a16="http://schemas.microsoft.com/office/drawing/2014/main" id="{84CAB0EB-CCBD-56AA-C7F7-A4167B2AD7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027" y="83576"/>
            <a:ext cx="963562" cy="926691"/>
          </a:xfrm>
          <a:prstGeom prst="rect">
            <a:avLst/>
          </a:prstGeom>
        </p:spPr>
      </p:pic>
      <p:graphicFrame>
        <p:nvGraphicFramePr>
          <p:cNvPr id="3" name="Table 2">
            <a:extLst>
              <a:ext uri="{FF2B5EF4-FFF2-40B4-BE49-F238E27FC236}">
                <a16:creationId xmlns:a16="http://schemas.microsoft.com/office/drawing/2014/main" id="{5E5A3B69-CCA8-4868-19D1-F112927EF3FD}"/>
              </a:ext>
            </a:extLst>
          </p:cNvPr>
          <p:cNvGraphicFramePr>
            <a:graphicFrameLocks noGrp="1"/>
          </p:cNvGraphicFramePr>
          <p:nvPr>
            <p:extLst>
              <p:ext uri="{D42A27DB-BD31-4B8C-83A1-F6EECF244321}">
                <p14:modId xmlns:p14="http://schemas.microsoft.com/office/powerpoint/2010/main" val="1236850599"/>
              </p:ext>
            </p:extLst>
          </p:nvPr>
        </p:nvGraphicFramePr>
        <p:xfrm>
          <a:off x="273169" y="1265207"/>
          <a:ext cx="11580213" cy="5343918"/>
        </p:xfrm>
        <a:graphic>
          <a:graphicData uri="http://schemas.openxmlformats.org/drawingml/2006/table">
            <a:tbl>
              <a:tblPr firstRow="1" bandRow="1">
                <a:tableStyleId>{5940675A-B579-460E-94D1-54222C63F5DA}</a:tableStyleId>
              </a:tblPr>
              <a:tblGrid>
                <a:gridCol w="1955799">
                  <a:extLst>
                    <a:ext uri="{9D8B030D-6E8A-4147-A177-3AD203B41FA5}">
                      <a16:colId xmlns:a16="http://schemas.microsoft.com/office/drawing/2014/main" val="3721012290"/>
                    </a:ext>
                  </a:extLst>
                </a:gridCol>
                <a:gridCol w="2881312">
                  <a:extLst>
                    <a:ext uri="{9D8B030D-6E8A-4147-A177-3AD203B41FA5}">
                      <a16:colId xmlns:a16="http://schemas.microsoft.com/office/drawing/2014/main" val="2944295028"/>
                    </a:ext>
                  </a:extLst>
                </a:gridCol>
                <a:gridCol w="6743102">
                  <a:extLst>
                    <a:ext uri="{9D8B030D-6E8A-4147-A177-3AD203B41FA5}">
                      <a16:colId xmlns:a16="http://schemas.microsoft.com/office/drawing/2014/main" val="1510998629"/>
                    </a:ext>
                  </a:extLst>
                </a:gridCol>
              </a:tblGrid>
              <a:tr h="733425">
                <a:tc>
                  <a:txBody>
                    <a:bodyPr/>
                    <a:lstStyle/>
                    <a:p>
                      <a:pPr lvl="0">
                        <a:buNone/>
                      </a:pPr>
                      <a:r>
                        <a:rPr lang="en-GB" sz="2800" b="1" i="0">
                          <a:latin typeface="Arial"/>
                        </a:rPr>
                        <a:t>Role</a:t>
                      </a:r>
                      <a:endParaRPr lang="en-US" sz="2800" i="0"/>
                    </a:p>
                  </a:txBody>
                  <a:tcPr/>
                </a:tc>
                <a:tc>
                  <a:txBody>
                    <a:bodyPr/>
                    <a:lstStyle/>
                    <a:p>
                      <a:pPr lvl="0">
                        <a:buNone/>
                      </a:pPr>
                      <a:r>
                        <a:rPr lang="en-GB" sz="2800" b="1" i="0">
                          <a:latin typeface="Arial"/>
                        </a:rPr>
                        <a:t>What they do</a:t>
                      </a:r>
                      <a:endParaRPr lang="en-US" sz="2800" i="0"/>
                    </a:p>
                  </a:txBody>
                  <a:tcPr/>
                </a:tc>
                <a:tc>
                  <a:txBody>
                    <a:bodyPr/>
                    <a:lstStyle/>
                    <a:p>
                      <a:pPr lvl="0">
                        <a:buNone/>
                      </a:pPr>
                      <a:r>
                        <a:rPr lang="en-GB" sz="2800" b="1" i="0">
                          <a:latin typeface="Arial"/>
                        </a:rPr>
                        <a:t>What can they do about this problem?</a:t>
                      </a:r>
                      <a:endParaRPr lang="en-US" sz="2800" i="0"/>
                    </a:p>
                  </a:txBody>
                  <a:tcPr/>
                </a:tc>
                <a:extLst>
                  <a:ext uri="{0D108BD9-81ED-4DB2-BD59-A6C34878D82A}">
                    <a16:rowId xmlns:a16="http://schemas.microsoft.com/office/drawing/2014/main" val="2006751678"/>
                  </a:ext>
                </a:extLst>
              </a:tr>
              <a:tr h="4610493">
                <a:tc>
                  <a:txBody>
                    <a:bodyPr/>
                    <a:lstStyle/>
                    <a:p>
                      <a:pPr lvl="0">
                        <a:buNone/>
                      </a:pPr>
                      <a:r>
                        <a:rPr lang="en-GB" sz="2400">
                          <a:latin typeface="Arial"/>
                        </a:rPr>
                        <a:t>Parliament</a:t>
                      </a:r>
                      <a:endParaRPr lang="en-US" sz="2400"/>
                    </a:p>
                  </a:txBody>
                  <a:tcPr/>
                </a:tc>
                <a:tc>
                  <a:txBody>
                    <a:bodyPr/>
                    <a:lstStyle/>
                    <a:p>
                      <a:pPr lvl="0">
                        <a:buNone/>
                      </a:pPr>
                      <a:r>
                        <a:rPr lang="en-GB" sz="2400" b="0" i="0" u="none" strike="noStrike" noProof="0">
                          <a:solidFill>
                            <a:srgbClr val="000000"/>
                          </a:solidFill>
                          <a:latin typeface="Arial"/>
                        </a:rPr>
                        <a:t>Parliament talks about ideas for laws and checks whether rules are keeping people safe. They can ask the Government questions.</a:t>
                      </a:r>
                      <a:endParaRPr lang="en-US"/>
                    </a:p>
                    <a:p>
                      <a:pPr lvl="0">
                        <a:buNone/>
                      </a:pPr>
                      <a:endParaRPr lang="en-GB" sz="2400" b="0" i="0" u="none" strike="noStrike" noProof="0">
                        <a:solidFill>
                          <a:srgbClr val="000000"/>
                        </a:solidFill>
                        <a:latin typeface="Arial"/>
                      </a:endParaRPr>
                    </a:p>
                    <a:p>
                      <a:pPr lvl="0">
                        <a:buNone/>
                      </a:pPr>
                      <a:endParaRPr lang="en-GB" sz="2400" b="0" i="0" u="none" strike="noStrike" noProof="0">
                        <a:solidFill>
                          <a:srgbClr val="000000"/>
                        </a:solidFill>
                        <a:latin typeface="Arial"/>
                      </a:endParaRPr>
                    </a:p>
                  </a:txBody>
                  <a:tcPr/>
                </a:tc>
                <a:tc>
                  <a:txBody>
                    <a:bodyPr/>
                    <a:lstStyle/>
                    <a:p>
                      <a:pPr lvl="0" algn="l">
                        <a:lnSpc>
                          <a:spcPct val="100000"/>
                        </a:lnSpc>
                        <a:spcBef>
                          <a:spcPts val="0"/>
                        </a:spcBef>
                        <a:spcAft>
                          <a:spcPts val="0"/>
                        </a:spcAft>
                        <a:buNone/>
                      </a:pPr>
                      <a:r>
                        <a:rPr lang="en-GB" sz="2400" b="0" i="1" u="none" strike="noStrike" noProof="0">
                          <a:latin typeface="Arial"/>
                        </a:rPr>
                        <a:t>Parliament can check...</a:t>
                      </a:r>
                      <a:endParaRPr lang="en-US" sz="2400"/>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endParaRPr lang="en-GB" sz="2400" b="0" i="1" u="none" strike="noStrike" noProof="0">
                        <a:latin typeface="Arial"/>
                      </a:endParaRPr>
                    </a:p>
                    <a:p>
                      <a:pPr lvl="0" algn="l">
                        <a:lnSpc>
                          <a:spcPct val="100000"/>
                        </a:lnSpc>
                        <a:spcBef>
                          <a:spcPts val="0"/>
                        </a:spcBef>
                        <a:spcAft>
                          <a:spcPts val="0"/>
                        </a:spcAft>
                        <a:buNone/>
                      </a:pPr>
                      <a:r>
                        <a:rPr lang="en-GB" sz="2400" b="0" i="1" u="none" strike="noStrike" noProof="0">
                          <a:latin typeface="Arial"/>
                        </a:rPr>
                        <a:t>They can ask the government...</a:t>
                      </a:r>
                      <a:endParaRPr lang="en-GB" sz="2400"/>
                    </a:p>
                    <a:p>
                      <a:pPr lvl="0">
                        <a:buNone/>
                      </a:pPr>
                      <a:endParaRPr lang="en-GB" sz="2400" i="1">
                        <a:latin typeface="Arial"/>
                      </a:endParaRPr>
                    </a:p>
                    <a:p>
                      <a:pPr lvl="0">
                        <a:buNone/>
                      </a:pPr>
                      <a:endParaRPr lang="en-GB" sz="2400" i="1">
                        <a:latin typeface="Arial"/>
                      </a:endParaRPr>
                    </a:p>
                    <a:p>
                      <a:pPr lvl="0">
                        <a:buNone/>
                      </a:pPr>
                      <a:endParaRPr lang="en-GB" sz="2400" i="1">
                        <a:latin typeface="Arial"/>
                      </a:endParaRPr>
                    </a:p>
                  </a:txBody>
                  <a:tcPr/>
                </a:tc>
                <a:extLst>
                  <a:ext uri="{0D108BD9-81ED-4DB2-BD59-A6C34878D82A}">
                    <a16:rowId xmlns:a16="http://schemas.microsoft.com/office/drawing/2014/main" val="1095318590"/>
                  </a:ext>
                </a:extLst>
              </a:tr>
            </a:tbl>
          </a:graphicData>
        </a:graphic>
      </p:graphicFrame>
      <p:pic>
        <p:nvPicPr>
          <p:cNvPr id="6" name="Picture 5" descr="A black and white drawing of a clock&#10;&#10;AI-generated content may be incorrect.">
            <a:extLst>
              <a:ext uri="{FF2B5EF4-FFF2-40B4-BE49-F238E27FC236}">
                <a16:creationId xmlns:a16="http://schemas.microsoft.com/office/drawing/2014/main" id="{0E2B5ED2-F9E0-896E-4D29-C9F587825CBE}"/>
              </a:ext>
            </a:extLst>
          </p:cNvPr>
          <p:cNvPicPr>
            <a:picLocks noChangeAspect="1"/>
          </p:cNvPicPr>
          <p:nvPr/>
        </p:nvPicPr>
        <p:blipFill>
          <a:blip r:embed="rId6"/>
          <a:srcRect l="39824" t="13770" r="41186" b="14188"/>
          <a:stretch>
            <a:fillRect/>
          </a:stretch>
        </p:blipFill>
        <p:spPr>
          <a:xfrm>
            <a:off x="787704" y="4813367"/>
            <a:ext cx="791700" cy="1705497"/>
          </a:xfrm>
          <a:prstGeom prst="rect">
            <a:avLst/>
          </a:prstGeom>
        </p:spPr>
      </p:pic>
    </p:spTree>
    <p:extLst>
      <p:ext uri="{BB962C8B-B14F-4D97-AF65-F5344CB8AC3E}">
        <p14:creationId xmlns:p14="http://schemas.microsoft.com/office/powerpoint/2010/main" val="2128748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35EE9-3C4B-8802-9874-88E35A854BF5}"/>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9140176F-42D1-9760-9879-C1C5A25F78F8}"/>
              </a:ext>
            </a:extLst>
          </p:cNvPr>
          <p:cNvSpPr>
            <a:spLocks noGrp="1"/>
          </p:cNvSpPr>
          <p:nvPr/>
        </p:nvSpPr>
        <p:spPr>
          <a:xfrm>
            <a:off x="1231129" y="84578"/>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WORKSHEET: DEMOCRATIC ROLES</a:t>
            </a:r>
          </a:p>
        </p:txBody>
      </p:sp>
      <p:pic>
        <p:nvPicPr>
          <p:cNvPr id="2" name="Picture 1" descr="A set of black arrows with numbers&#10;&#10;AI-generated content may be incorrect.">
            <a:extLst>
              <a:ext uri="{FF2B5EF4-FFF2-40B4-BE49-F238E27FC236}">
                <a16:creationId xmlns:a16="http://schemas.microsoft.com/office/drawing/2014/main" id="{061DB0D1-ACB2-85CB-8BB9-E8613CCFB372}"/>
              </a:ext>
            </a:extLst>
          </p:cNvPr>
          <p:cNvPicPr>
            <a:picLocks noChangeAspect="1"/>
          </p:cNvPicPr>
          <p:nvPr/>
        </p:nvPicPr>
        <p:blipFill>
          <a:blip r:embed="rId3"/>
          <a:srcRect l="25454" t="485" r="50130" b="50000"/>
          <a:stretch>
            <a:fillRect/>
          </a:stretch>
        </p:blipFill>
        <p:spPr>
          <a:xfrm>
            <a:off x="11098748" y="94355"/>
            <a:ext cx="995137" cy="1076310"/>
          </a:xfrm>
          <a:prstGeom prst="rect">
            <a:avLst/>
          </a:prstGeom>
        </p:spPr>
      </p:pic>
      <p:pic>
        <p:nvPicPr>
          <p:cNvPr id="12" name="Graphic 11" descr="Scales of justice with solid fill">
            <a:extLst>
              <a:ext uri="{FF2B5EF4-FFF2-40B4-BE49-F238E27FC236}">
                <a16:creationId xmlns:a16="http://schemas.microsoft.com/office/drawing/2014/main" id="{D9D1ADB3-F34E-D70B-C313-4DF1DBC4C6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027" y="83576"/>
            <a:ext cx="963562" cy="926691"/>
          </a:xfrm>
          <a:prstGeom prst="rect">
            <a:avLst/>
          </a:prstGeom>
        </p:spPr>
      </p:pic>
      <p:graphicFrame>
        <p:nvGraphicFramePr>
          <p:cNvPr id="3" name="Table 2">
            <a:extLst>
              <a:ext uri="{FF2B5EF4-FFF2-40B4-BE49-F238E27FC236}">
                <a16:creationId xmlns:a16="http://schemas.microsoft.com/office/drawing/2014/main" id="{E8652F06-173F-41D2-481B-1A05D3B20D29}"/>
              </a:ext>
            </a:extLst>
          </p:cNvPr>
          <p:cNvGraphicFramePr>
            <a:graphicFrameLocks noGrp="1"/>
          </p:cNvGraphicFramePr>
          <p:nvPr>
            <p:extLst>
              <p:ext uri="{D42A27DB-BD31-4B8C-83A1-F6EECF244321}">
                <p14:modId xmlns:p14="http://schemas.microsoft.com/office/powerpoint/2010/main" val="3631318961"/>
              </p:ext>
            </p:extLst>
          </p:nvPr>
        </p:nvGraphicFramePr>
        <p:xfrm>
          <a:off x="273169" y="1265207"/>
          <a:ext cx="11580213" cy="5343918"/>
        </p:xfrm>
        <a:graphic>
          <a:graphicData uri="http://schemas.openxmlformats.org/drawingml/2006/table">
            <a:tbl>
              <a:tblPr firstRow="1" bandRow="1">
                <a:tableStyleId>{5940675A-B579-460E-94D1-54222C63F5DA}</a:tableStyleId>
              </a:tblPr>
              <a:tblGrid>
                <a:gridCol w="1955799">
                  <a:extLst>
                    <a:ext uri="{9D8B030D-6E8A-4147-A177-3AD203B41FA5}">
                      <a16:colId xmlns:a16="http://schemas.microsoft.com/office/drawing/2014/main" val="3721012290"/>
                    </a:ext>
                  </a:extLst>
                </a:gridCol>
                <a:gridCol w="2881312">
                  <a:extLst>
                    <a:ext uri="{9D8B030D-6E8A-4147-A177-3AD203B41FA5}">
                      <a16:colId xmlns:a16="http://schemas.microsoft.com/office/drawing/2014/main" val="2944295028"/>
                    </a:ext>
                  </a:extLst>
                </a:gridCol>
                <a:gridCol w="6743102">
                  <a:extLst>
                    <a:ext uri="{9D8B030D-6E8A-4147-A177-3AD203B41FA5}">
                      <a16:colId xmlns:a16="http://schemas.microsoft.com/office/drawing/2014/main" val="1510998629"/>
                    </a:ext>
                  </a:extLst>
                </a:gridCol>
              </a:tblGrid>
              <a:tr h="733425">
                <a:tc>
                  <a:txBody>
                    <a:bodyPr/>
                    <a:lstStyle/>
                    <a:p>
                      <a:pPr lvl="0">
                        <a:buNone/>
                      </a:pPr>
                      <a:r>
                        <a:rPr lang="en-GB" sz="2800" b="1" i="0">
                          <a:latin typeface="Arial"/>
                        </a:rPr>
                        <a:t>Role</a:t>
                      </a:r>
                      <a:endParaRPr lang="en-US" sz="2800" i="0"/>
                    </a:p>
                  </a:txBody>
                  <a:tcPr/>
                </a:tc>
                <a:tc>
                  <a:txBody>
                    <a:bodyPr/>
                    <a:lstStyle/>
                    <a:p>
                      <a:pPr lvl="0">
                        <a:buNone/>
                      </a:pPr>
                      <a:r>
                        <a:rPr lang="en-GB" sz="2800" b="1" i="0">
                          <a:latin typeface="Arial"/>
                        </a:rPr>
                        <a:t>What they do</a:t>
                      </a:r>
                      <a:endParaRPr lang="en-US" sz="2800" i="0"/>
                    </a:p>
                  </a:txBody>
                  <a:tcPr/>
                </a:tc>
                <a:tc>
                  <a:txBody>
                    <a:bodyPr/>
                    <a:lstStyle/>
                    <a:p>
                      <a:pPr lvl="0">
                        <a:buNone/>
                      </a:pPr>
                      <a:r>
                        <a:rPr lang="en-GB" sz="2800" b="1" i="0">
                          <a:latin typeface="Arial"/>
                        </a:rPr>
                        <a:t>What can they do about this problem?</a:t>
                      </a:r>
                      <a:endParaRPr lang="en-US" sz="2800" i="0"/>
                    </a:p>
                  </a:txBody>
                  <a:tcPr/>
                </a:tc>
                <a:extLst>
                  <a:ext uri="{0D108BD9-81ED-4DB2-BD59-A6C34878D82A}">
                    <a16:rowId xmlns:a16="http://schemas.microsoft.com/office/drawing/2014/main" val="2006751678"/>
                  </a:ext>
                </a:extLst>
              </a:tr>
              <a:tr h="4610493">
                <a:tc>
                  <a:txBody>
                    <a:bodyPr/>
                    <a:lstStyle/>
                    <a:p>
                      <a:pPr lvl="0">
                        <a:buNone/>
                      </a:pPr>
                      <a:r>
                        <a:rPr lang="en-GB" sz="2400">
                          <a:latin typeface="Arial"/>
                        </a:rPr>
                        <a:t>Government</a:t>
                      </a:r>
                      <a:endParaRPr lang="en-US" sz="2400"/>
                    </a:p>
                  </a:txBody>
                  <a:tcPr/>
                </a:tc>
                <a:tc>
                  <a:txBody>
                    <a:bodyPr/>
                    <a:lstStyle/>
                    <a:p>
                      <a:pPr lvl="0">
                        <a:buNone/>
                      </a:pPr>
                      <a:r>
                        <a:rPr lang="en-GB" sz="2400" b="0" i="0" u="none" strike="noStrike" noProof="0">
                          <a:solidFill>
                            <a:srgbClr val="000000"/>
                          </a:solidFill>
                          <a:latin typeface="Arial"/>
                        </a:rPr>
                        <a:t>The Government runs the country. They make safety plans, give money to local councils, and lead road‑safety work.</a:t>
                      </a:r>
                      <a:endParaRPr lang="en-US"/>
                    </a:p>
                    <a:p>
                      <a:pPr lvl="0">
                        <a:buNone/>
                      </a:pPr>
                      <a:endParaRPr lang="en-GB" sz="2400" b="0" i="0" u="none" strike="noStrike" noProof="0">
                        <a:solidFill>
                          <a:srgbClr val="000000"/>
                        </a:solidFill>
                        <a:latin typeface="Arial"/>
                      </a:endParaRPr>
                    </a:p>
                    <a:p>
                      <a:pPr lvl="0">
                        <a:buNone/>
                      </a:pPr>
                      <a:endParaRPr lang="en-GB" sz="2400" b="0" i="0" u="none" strike="noStrike" noProof="0">
                        <a:solidFill>
                          <a:srgbClr val="000000"/>
                        </a:solidFill>
                        <a:latin typeface="Arial"/>
                      </a:endParaRPr>
                    </a:p>
                    <a:p>
                      <a:pPr lvl="0">
                        <a:buNone/>
                      </a:pPr>
                      <a:endParaRPr lang="en-GB" sz="2400" b="0" i="0" u="none" strike="noStrike" noProof="0">
                        <a:solidFill>
                          <a:srgbClr val="000000"/>
                        </a:solidFill>
                        <a:latin typeface="Arial"/>
                      </a:endParaRPr>
                    </a:p>
                  </a:txBody>
                  <a:tcPr/>
                </a:tc>
                <a:tc>
                  <a:txBody>
                    <a:bodyPr/>
                    <a:lstStyle/>
                    <a:p>
                      <a:pPr lvl="0">
                        <a:buNone/>
                      </a:pPr>
                      <a:r>
                        <a:rPr lang="en-GB" sz="2400" b="0" i="1" u="none" strike="noStrike" noProof="0">
                          <a:solidFill>
                            <a:srgbClr val="000000"/>
                          </a:solidFill>
                          <a:latin typeface="Arial"/>
                        </a:rPr>
                        <a:t>The Government can make… </a:t>
                      </a:r>
                      <a:endParaRPr lang="en-US" sz="2400"/>
                    </a:p>
                    <a:p>
                      <a:pPr lvl="0">
                        <a:buNone/>
                      </a:pPr>
                      <a:endParaRPr lang="en-GB" sz="2400" b="0" i="1" u="none" strike="noStrike" noProof="0">
                        <a:solidFill>
                          <a:srgbClr val="000000"/>
                        </a:solidFill>
                        <a:latin typeface="Arial"/>
                      </a:endParaRPr>
                    </a:p>
                    <a:p>
                      <a:pPr lvl="0">
                        <a:buNone/>
                      </a:pPr>
                      <a:endParaRPr lang="en-GB" sz="2400" b="0" i="1" u="none" strike="noStrike" noProof="0">
                        <a:solidFill>
                          <a:srgbClr val="000000"/>
                        </a:solidFill>
                        <a:latin typeface="Arial"/>
                      </a:endParaRPr>
                    </a:p>
                    <a:p>
                      <a:pPr lvl="0">
                        <a:buNone/>
                      </a:pPr>
                      <a:br>
                        <a:rPr lang="en-GB" sz="2400" b="0" i="1" u="none" strike="noStrike" noProof="0">
                          <a:solidFill>
                            <a:srgbClr val="000000"/>
                          </a:solidFill>
                          <a:latin typeface="Arial"/>
                        </a:rPr>
                      </a:br>
                      <a:r>
                        <a:rPr lang="en-GB" sz="2400" b="0" i="1" u="none" strike="noStrike" noProof="0">
                          <a:solidFill>
                            <a:srgbClr val="000000"/>
                          </a:solidFill>
                          <a:latin typeface="Arial"/>
                        </a:rPr>
                        <a:t>They can give money for… </a:t>
                      </a:r>
                      <a:endParaRPr lang="en-GB" sz="2400"/>
                    </a:p>
                    <a:p>
                      <a:pPr lvl="0">
                        <a:buNone/>
                      </a:pPr>
                      <a:endParaRPr lang="en-GB" sz="2400" b="0" i="1" u="none" strike="noStrike" noProof="0">
                        <a:solidFill>
                          <a:srgbClr val="000000"/>
                        </a:solidFill>
                        <a:latin typeface="Arial"/>
                      </a:endParaRPr>
                    </a:p>
                    <a:p>
                      <a:pPr lvl="0">
                        <a:buNone/>
                      </a:pPr>
                      <a:endParaRPr lang="en-GB" sz="2400" b="0" i="1" u="none" strike="noStrike" noProof="0">
                        <a:solidFill>
                          <a:srgbClr val="000000"/>
                        </a:solidFill>
                        <a:latin typeface="Arial"/>
                      </a:endParaRPr>
                    </a:p>
                    <a:p>
                      <a:pPr lvl="0">
                        <a:buNone/>
                      </a:pPr>
                      <a:br>
                        <a:rPr lang="en-GB" sz="2400" b="0" i="1" u="none" strike="noStrike" noProof="0">
                          <a:solidFill>
                            <a:srgbClr val="000000"/>
                          </a:solidFill>
                          <a:latin typeface="Arial"/>
                        </a:rPr>
                      </a:br>
                      <a:r>
                        <a:rPr lang="en-GB" sz="2400" b="0" i="1" u="none" strike="noStrike" noProof="0">
                          <a:solidFill>
                            <a:srgbClr val="000000"/>
                          </a:solidFill>
                          <a:latin typeface="Arial"/>
                        </a:rPr>
                        <a:t>They can help by…</a:t>
                      </a:r>
                    </a:p>
                    <a:p>
                      <a:pPr lvl="0">
                        <a:buNone/>
                      </a:pPr>
                      <a:endParaRPr lang="en-GB" sz="2400" b="0" i="1" u="none" strike="noStrike" noProof="0">
                        <a:solidFill>
                          <a:srgbClr val="000000"/>
                        </a:solidFill>
                        <a:latin typeface="Arial"/>
                      </a:endParaRPr>
                    </a:p>
                    <a:p>
                      <a:pPr lvl="0">
                        <a:buNone/>
                      </a:pPr>
                      <a:endParaRPr lang="en-GB" sz="2400" b="0" i="1" u="none" strike="noStrike" noProof="0">
                        <a:solidFill>
                          <a:srgbClr val="000000"/>
                        </a:solidFill>
                        <a:latin typeface="Arial"/>
                      </a:endParaRPr>
                    </a:p>
                    <a:p>
                      <a:pPr lvl="0">
                        <a:buNone/>
                      </a:pPr>
                      <a:endParaRPr lang="en-GB" sz="2400" b="0" i="1" u="none" strike="noStrike" noProof="0">
                        <a:solidFill>
                          <a:srgbClr val="000000"/>
                        </a:solidFill>
                        <a:latin typeface="Arial"/>
                      </a:endParaRPr>
                    </a:p>
                  </a:txBody>
                  <a:tcPr/>
                </a:tc>
                <a:extLst>
                  <a:ext uri="{0D108BD9-81ED-4DB2-BD59-A6C34878D82A}">
                    <a16:rowId xmlns:a16="http://schemas.microsoft.com/office/drawing/2014/main" val="1095318590"/>
                  </a:ext>
                </a:extLst>
              </a:tr>
            </a:tbl>
          </a:graphicData>
        </a:graphic>
      </p:graphicFrame>
      <p:pic>
        <p:nvPicPr>
          <p:cNvPr id="5" name="Graphic 4" descr="Crown with solid fill">
            <a:extLst>
              <a:ext uri="{FF2B5EF4-FFF2-40B4-BE49-F238E27FC236}">
                <a16:creationId xmlns:a16="http://schemas.microsoft.com/office/drawing/2014/main" id="{1845C516-B8B6-64EB-E03A-0181112047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592" y="5214668"/>
            <a:ext cx="1245079" cy="1388853"/>
          </a:xfrm>
          <a:prstGeom prst="rect">
            <a:avLst/>
          </a:prstGeom>
        </p:spPr>
      </p:pic>
    </p:spTree>
    <p:extLst>
      <p:ext uri="{BB962C8B-B14F-4D97-AF65-F5344CB8AC3E}">
        <p14:creationId xmlns:p14="http://schemas.microsoft.com/office/powerpoint/2010/main" val="3046388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958D4-1D06-E413-83E7-9F9BE11FF20D}"/>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02B875BC-3598-3235-8124-1F4C60D93BE7}"/>
              </a:ext>
            </a:extLst>
          </p:cNvPr>
          <p:cNvSpPr txBox="1"/>
          <p:nvPr/>
        </p:nvSpPr>
        <p:spPr>
          <a:xfrm>
            <a:off x="335490" y="1921614"/>
            <a:ext cx="3432556" cy="36461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a:cs typeface="Arial"/>
              </a:rPr>
              <a:t>This resource is designed to create a space where pupils can practice respectful discussion and begin to see the importance of democracy to their everyday lives.</a:t>
            </a:r>
            <a:endParaRPr lang="en-US" sz="1200">
              <a:latin typeface="Arial"/>
              <a:cs typeface="Arial"/>
            </a:endParaRPr>
          </a:p>
          <a:p>
            <a:endParaRPr lang="en-GB" sz="1200">
              <a:latin typeface="Arial"/>
              <a:cs typeface="Arial"/>
            </a:endParaRPr>
          </a:p>
          <a:p>
            <a:r>
              <a:rPr lang="en-GB" sz="1200">
                <a:latin typeface="Arial"/>
                <a:cs typeface="Arial"/>
              </a:rPr>
              <a:t>To ensure this topic feels relevant to your pupils, consider:</a:t>
            </a:r>
            <a:endParaRPr lang="en-US" sz="1200">
              <a:latin typeface="Arial"/>
              <a:cs typeface="Arial"/>
            </a:endParaRPr>
          </a:p>
          <a:p>
            <a:endParaRPr lang="en-GB" sz="1200">
              <a:latin typeface="Arial"/>
              <a:cs typeface="Arial"/>
            </a:endParaRPr>
          </a:p>
          <a:p>
            <a:pPr marL="285750" indent="-285750">
              <a:buFont typeface="Arial"/>
              <a:buChar char="•"/>
            </a:pPr>
            <a:r>
              <a:rPr lang="en-GB" sz="1200">
                <a:latin typeface="Arial"/>
                <a:cs typeface="Arial"/>
              </a:rPr>
              <a:t>Swapping the decision made on </a:t>
            </a:r>
            <a:r>
              <a:rPr lang="en-GB" sz="1200" b="1">
                <a:latin typeface="Arial"/>
                <a:cs typeface="Arial"/>
              </a:rPr>
              <a:t>Slide 10</a:t>
            </a:r>
            <a:r>
              <a:rPr lang="en-GB" sz="1200">
                <a:latin typeface="Arial"/>
                <a:cs typeface="Arial"/>
              </a:rPr>
              <a:t> for one your class needs to make in real life.</a:t>
            </a:r>
          </a:p>
          <a:p>
            <a:endParaRPr lang="en-GB" sz="1200">
              <a:latin typeface="Arial"/>
              <a:cs typeface="Arial"/>
            </a:endParaRPr>
          </a:p>
          <a:p>
            <a:pPr marL="285750" indent="-285750">
              <a:buFont typeface="Arial"/>
              <a:buChar char="•"/>
            </a:pPr>
            <a:r>
              <a:rPr lang="en-GB" sz="1200">
                <a:latin typeface="Arial"/>
                <a:cs typeface="Arial"/>
              </a:rPr>
              <a:t>Swapping the 'community issue' in </a:t>
            </a:r>
            <a:r>
              <a:rPr lang="en-GB" sz="1200" b="1">
                <a:latin typeface="Arial"/>
                <a:cs typeface="Arial"/>
              </a:rPr>
              <a:t>Slide 15</a:t>
            </a:r>
            <a:r>
              <a:rPr lang="en-GB" sz="1200">
                <a:latin typeface="Arial"/>
                <a:cs typeface="Arial"/>
              </a:rPr>
              <a:t> for one which will resonate with your pupils.</a:t>
            </a:r>
            <a:endParaRPr lang="en-US" sz="1200">
              <a:latin typeface="Arial"/>
              <a:cs typeface="Arial"/>
            </a:endParaRPr>
          </a:p>
          <a:p>
            <a:pPr marL="285750" indent="-285750">
              <a:buFont typeface="Arial"/>
              <a:buChar char="•"/>
            </a:pPr>
            <a:endParaRPr lang="en-GB" sz="1200">
              <a:latin typeface="Arial"/>
              <a:cs typeface="Arial"/>
            </a:endParaRPr>
          </a:p>
          <a:p>
            <a:pPr marL="285750" indent="-285750">
              <a:buFont typeface="Arial"/>
              <a:buChar char="•"/>
            </a:pPr>
            <a:r>
              <a:rPr lang="en-GB" sz="1200">
                <a:latin typeface="Arial"/>
                <a:cs typeface="Arial"/>
              </a:rPr>
              <a:t>Using </a:t>
            </a:r>
            <a:r>
              <a:rPr lang="en-GB" sz="1200">
                <a:latin typeface="Arial"/>
                <a:cs typeface="Arial"/>
                <a:hlinkClick r:id="rId3"/>
              </a:rPr>
              <a:t>Find your MP - MPs and Lords - UK Parliament</a:t>
            </a:r>
            <a:r>
              <a:rPr lang="en-GB" sz="1200">
                <a:latin typeface="Arial"/>
                <a:cs typeface="Arial"/>
              </a:rPr>
              <a:t> before or during the lesson, to find out who your local MP is and access a picture of them to show the class.</a:t>
            </a:r>
          </a:p>
        </p:txBody>
      </p:sp>
      <p:sp>
        <p:nvSpPr>
          <p:cNvPr id="6" name="Rectangle 5">
            <a:extLst>
              <a:ext uri="{FF2B5EF4-FFF2-40B4-BE49-F238E27FC236}">
                <a16:creationId xmlns:a16="http://schemas.microsoft.com/office/drawing/2014/main" id="{8D982298-93A6-4AC2-580E-565E5307648F}"/>
              </a:ext>
            </a:extLst>
          </p:cNvPr>
          <p:cNvSpPr/>
          <p:nvPr/>
        </p:nvSpPr>
        <p:spPr>
          <a:xfrm>
            <a:off x="8341326" y="1564251"/>
            <a:ext cx="3532121" cy="504501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4635B724-18DC-CEFC-7474-4C0827A877CC}"/>
              </a:ext>
            </a:extLst>
          </p:cNvPr>
          <p:cNvSpPr/>
          <p:nvPr/>
        </p:nvSpPr>
        <p:spPr>
          <a:xfrm>
            <a:off x="8584732"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Poppins SemiBold"/>
              </a:rPr>
              <a:t>Impartiality</a:t>
            </a:r>
            <a:endParaRPr lang="en-GB">
              <a:solidFill>
                <a:schemeClr val="tx1"/>
              </a:solidFill>
              <a:latin typeface="Poppins SemiBold"/>
              <a:cs typeface="Poppins SemiBold"/>
            </a:endParaRPr>
          </a:p>
        </p:txBody>
      </p:sp>
      <p:sp>
        <p:nvSpPr>
          <p:cNvPr id="12" name="Rectangle 11">
            <a:extLst>
              <a:ext uri="{FF2B5EF4-FFF2-40B4-BE49-F238E27FC236}">
                <a16:creationId xmlns:a16="http://schemas.microsoft.com/office/drawing/2014/main" id="{9C37D9E3-E170-8884-0041-608EB8611DB8}"/>
              </a:ext>
            </a:extLst>
          </p:cNvPr>
          <p:cNvSpPr/>
          <p:nvPr/>
        </p:nvSpPr>
        <p:spPr>
          <a:xfrm>
            <a:off x="4299497" y="1563572"/>
            <a:ext cx="3598731" cy="504563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9431DF5-0546-2A80-9C53-2EE2EC168848}"/>
              </a:ext>
            </a:extLst>
          </p:cNvPr>
          <p:cNvSpPr/>
          <p:nvPr/>
        </p:nvSpPr>
        <p:spPr>
          <a:xfrm>
            <a:off x="4597191" y="1312040"/>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tx1"/>
                </a:solidFill>
                <a:latin typeface="Poppins SemiBold"/>
                <a:cs typeface="Poppins SemiBold"/>
              </a:rPr>
              <a:t>Preparation</a:t>
            </a:r>
            <a:endParaRPr lang="en-GB">
              <a:solidFill>
                <a:schemeClr val="tx1"/>
              </a:solidFill>
              <a:latin typeface="Poppins SemiBold"/>
              <a:cs typeface="Poppins SemiBold"/>
            </a:endParaRPr>
          </a:p>
        </p:txBody>
      </p:sp>
      <p:sp>
        <p:nvSpPr>
          <p:cNvPr id="21" name="Rectangle 20">
            <a:extLst>
              <a:ext uri="{FF2B5EF4-FFF2-40B4-BE49-F238E27FC236}">
                <a16:creationId xmlns:a16="http://schemas.microsoft.com/office/drawing/2014/main" id="{3A735448-BAC4-DABE-D050-9C9A9E7A0891}"/>
              </a:ext>
            </a:extLst>
          </p:cNvPr>
          <p:cNvSpPr/>
          <p:nvPr/>
        </p:nvSpPr>
        <p:spPr>
          <a:xfrm>
            <a:off x="331036" y="1567035"/>
            <a:ext cx="3432295" cy="50328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AE025F14-8BC4-6893-1DBD-C118AA587DA0}"/>
              </a:ext>
            </a:extLst>
          </p:cNvPr>
          <p:cNvSpPr/>
          <p:nvPr/>
        </p:nvSpPr>
        <p:spPr>
          <a:xfrm>
            <a:off x="551862" y="1311371"/>
            <a:ext cx="2992396" cy="55724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rgbClr val="000000"/>
                </a:solidFill>
                <a:latin typeface="Poppins SemiBold"/>
                <a:cs typeface="Poppins SemiBold"/>
              </a:rPr>
              <a:t>Local Relevance</a:t>
            </a:r>
          </a:p>
        </p:txBody>
      </p:sp>
      <p:pic>
        <p:nvPicPr>
          <p:cNvPr id="20" name="Picture 19" descr="A close up of a red square&#10;&#10;AI-generated content may be incorrect.">
            <a:extLst>
              <a:ext uri="{FF2B5EF4-FFF2-40B4-BE49-F238E27FC236}">
                <a16:creationId xmlns:a16="http://schemas.microsoft.com/office/drawing/2014/main" id="{B4A800AE-9DD7-75C4-6CC4-B0C4254B272F}"/>
              </a:ext>
            </a:extLst>
          </p:cNvPr>
          <p:cNvPicPr>
            <a:picLocks noChangeAspect="1"/>
          </p:cNvPicPr>
          <p:nvPr/>
        </p:nvPicPr>
        <p:blipFill>
          <a:blip r:embed="rId4"/>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66D6B214-0226-6070-95EE-BD8AE51A6C8A}"/>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Top Tips</a:t>
            </a:r>
            <a:endParaRPr lang="en-US"/>
          </a:p>
        </p:txBody>
      </p:sp>
      <p:pic>
        <p:nvPicPr>
          <p:cNvPr id="9" name="Picture 8" descr="A colorful star with a black background&#10;&#10;AI-generated content may be incorrect.">
            <a:extLst>
              <a:ext uri="{FF2B5EF4-FFF2-40B4-BE49-F238E27FC236}">
                <a16:creationId xmlns:a16="http://schemas.microsoft.com/office/drawing/2014/main" id="{34E9FB47-A2B1-1DBA-3660-97B50601AD21}"/>
              </a:ext>
            </a:extLst>
          </p:cNvPr>
          <p:cNvPicPr>
            <a:picLocks noChangeAspect="1"/>
          </p:cNvPicPr>
          <p:nvPr/>
        </p:nvPicPr>
        <p:blipFill>
          <a:blip r:embed="rId5"/>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E15DB2D0-48C4-B51B-17E9-E44CEFF84AA7}"/>
              </a:ext>
            </a:extLst>
          </p:cNvPr>
          <p:cNvPicPr>
            <a:picLocks noChangeAspect="1"/>
          </p:cNvPicPr>
          <p:nvPr/>
        </p:nvPicPr>
        <p:blipFill>
          <a:blip r:embed="rId6"/>
          <a:srcRect l="24199" t="667" r="54448" b="52667"/>
          <a:stretch>
            <a:fillRect/>
          </a:stretch>
        </p:blipFill>
        <p:spPr>
          <a:xfrm>
            <a:off x="241431" y="47072"/>
            <a:ext cx="762602" cy="992647"/>
          </a:xfrm>
          <a:prstGeom prst="rect">
            <a:avLst/>
          </a:prstGeom>
        </p:spPr>
      </p:pic>
      <p:sp>
        <p:nvSpPr>
          <p:cNvPr id="34" name="TextBox 33">
            <a:extLst>
              <a:ext uri="{FF2B5EF4-FFF2-40B4-BE49-F238E27FC236}">
                <a16:creationId xmlns:a16="http://schemas.microsoft.com/office/drawing/2014/main" id="{7DA97413-5BA0-2B73-758C-07904A1B438D}"/>
              </a:ext>
            </a:extLst>
          </p:cNvPr>
          <p:cNvSpPr txBox="1"/>
          <p:nvPr/>
        </p:nvSpPr>
        <p:spPr>
          <a:xfrm>
            <a:off x="8340724" y="1916136"/>
            <a:ext cx="3571651"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a:cs typeface="Arial"/>
              </a:rPr>
              <a:t>Teaching about democracy can lead to conversations about different political views, various groups and communities and what is the “right” or “wrong” way to run the country. </a:t>
            </a:r>
            <a:endParaRPr lang="en-US" sz="1200">
              <a:latin typeface="Arial"/>
              <a:cs typeface="Arial"/>
            </a:endParaRPr>
          </a:p>
          <a:p>
            <a:endParaRPr lang="en-GB" sz="1200">
              <a:latin typeface="Arial"/>
              <a:cs typeface="Arial"/>
            </a:endParaRPr>
          </a:p>
          <a:p>
            <a:r>
              <a:rPr lang="en-GB" sz="1200">
                <a:latin typeface="Arial"/>
                <a:cs typeface="Arial"/>
              </a:rPr>
              <a:t>At this age, pupils may share strong opinions based on their experiences or things they’ve heard. </a:t>
            </a:r>
            <a:endParaRPr lang="en-US" sz="1200">
              <a:latin typeface="Arial"/>
              <a:cs typeface="Arial"/>
            </a:endParaRPr>
          </a:p>
          <a:p>
            <a:endParaRPr lang="en-GB" sz="1200">
              <a:latin typeface="Arial"/>
              <a:cs typeface="Arial"/>
            </a:endParaRPr>
          </a:p>
          <a:p>
            <a:r>
              <a:rPr lang="en-GB" sz="1200">
                <a:latin typeface="Arial"/>
                <a:cs typeface="Arial"/>
              </a:rPr>
              <a:t>This means that impartiality in the classroom is important - but </a:t>
            </a:r>
            <a:r>
              <a:rPr lang="en-GB" sz="1200" b="1">
                <a:latin typeface="Arial"/>
                <a:cs typeface="Arial"/>
              </a:rPr>
              <a:t>impartiality doesn't mean avoiding certain subjects </a:t>
            </a:r>
            <a:r>
              <a:rPr lang="en-GB" sz="1200">
                <a:latin typeface="Arial"/>
                <a:cs typeface="Arial"/>
              </a:rPr>
              <a:t>– even ones you have strong beliefs about. </a:t>
            </a:r>
            <a:endParaRPr lang="en-US" sz="1200">
              <a:latin typeface="Arial"/>
              <a:cs typeface="Arial"/>
            </a:endParaRPr>
          </a:p>
          <a:p>
            <a:endParaRPr lang="en-GB" sz="1200">
              <a:latin typeface="Arial"/>
              <a:cs typeface="Arial"/>
            </a:endParaRPr>
          </a:p>
          <a:p>
            <a:r>
              <a:rPr lang="en-GB" sz="1200">
                <a:latin typeface="Arial"/>
                <a:cs typeface="Arial"/>
              </a:rPr>
              <a:t>Impartiality </a:t>
            </a:r>
            <a:r>
              <a:rPr lang="en-GB" sz="1200" i="1">
                <a:latin typeface="Arial"/>
                <a:cs typeface="Arial"/>
              </a:rPr>
              <a:t>does </a:t>
            </a:r>
            <a:r>
              <a:rPr lang="en-GB" sz="1200">
                <a:latin typeface="Arial"/>
                <a:cs typeface="Arial"/>
              </a:rPr>
              <a:t>mean:</a:t>
            </a:r>
            <a:endParaRPr lang="en-US" sz="1200">
              <a:latin typeface="Arial"/>
              <a:cs typeface="Arial"/>
            </a:endParaRPr>
          </a:p>
          <a:p>
            <a:endParaRPr lang="en-GB" sz="1200">
              <a:latin typeface="Arial"/>
              <a:cs typeface="Arial"/>
            </a:endParaRPr>
          </a:p>
          <a:p>
            <a:pPr marL="285750" indent="-285750">
              <a:buFont typeface="Arial,Sans-Serif"/>
              <a:buChar char="•"/>
            </a:pPr>
            <a:r>
              <a:rPr lang="en-GB" sz="1200">
                <a:latin typeface="Arial"/>
                <a:cs typeface="Arial"/>
              </a:rPr>
              <a:t>Avoiding promoting partisan political views </a:t>
            </a:r>
            <a:endParaRPr lang="en-US" sz="1200">
              <a:latin typeface="Arial"/>
              <a:cs typeface="Arial"/>
            </a:endParaRPr>
          </a:p>
          <a:p>
            <a:pPr marL="285750" indent="-285750">
              <a:buFont typeface="Arial,Sans-Serif"/>
              <a:buChar char="•"/>
            </a:pPr>
            <a:r>
              <a:rPr lang="en-GB" sz="1200">
                <a:latin typeface="Arial"/>
                <a:cs typeface="Arial"/>
              </a:rPr>
              <a:t>Providing a balanced presentation of views  </a:t>
            </a:r>
            <a:endParaRPr lang="en-US" sz="1200">
              <a:latin typeface="Arial"/>
              <a:cs typeface="Arial"/>
            </a:endParaRPr>
          </a:p>
          <a:p>
            <a:pPr marL="285750" indent="-285750">
              <a:buFont typeface="Arial,Sans-Serif"/>
              <a:buChar char="•"/>
            </a:pPr>
            <a:r>
              <a:rPr lang="en-GB" sz="1200">
                <a:latin typeface="Arial"/>
                <a:cs typeface="Arial"/>
              </a:rPr>
              <a:t>Challenging extremist or discriminatory views </a:t>
            </a:r>
            <a:endParaRPr lang="en-US" sz="1200">
              <a:latin typeface="Arial"/>
              <a:cs typeface="Arial"/>
            </a:endParaRPr>
          </a:p>
          <a:p>
            <a:pPr marL="285750" indent="-285750">
              <a:buFont typeface="Arial,Sans-Serif"/>
              <a:buChar char="•"/>
            </a:pPr>
            <a:r>
              <a:rPr lang="en-GB" sz="1200">
                <a:latin typeface="Arial"/>
                <a:cs typeface="Arial"/>
              </a:rPr>
              <a:t>Addressing misinformation</a:t>
            </a:r>
          </a:p>
          <a:p>
            <a:pPr marL="285750" indent="-285750">
              <a:buFont typeface="Arial,Sans-Serif"/>
              <a:buChar char="•"/>
            </a:pPr>
            <a:r>
              <a:rPr lang="en-GB" sz="1200">
                <a:latin typeface="Arial"/>
                <a:cs typeface="Arial"/>
              </a:rPr>
              <a:t>Supporting students in distinguishing fact from opinion</a:t>
            </a:r>
            <a:endParaRPr lang="en-GB"/>
          </a:p>
          <a:p>
            <a:endParaRPr lang="en-GB" sz="1200">
              <a:latin typeface="Arial"/>
              <a:cs typeface="Arial"/>
            </a:endParaRPr>
          </a:p>
        </p:txBody>
      </p:sp>
      <p:sp>
        <p:nvSpPr>
          <p:cNvPr id="2" name="TextBox 43">
            <a:extLst>
              <a:ext uri="{FF2B5EF4-FFF2-40B4-BE49-F238E27FC236}">
                <a16:creationId xmlns:a16="http://schemas.microsoft.com/office/drawing/2014/main" id="{C60D527C-54BB-3D13-4927-D02B1C75D5D8}"/>
              </a:ext>
            </a:extLst>
          </p:cNvPr>
          <p:cNvSpPr txBox="1"/>
          <p:nvPr/>
        </p:nvSpPr>
        <p:spPr>
          <a:xfrm>
            <a:off x="4292039" y="1870526"/>
            <a:ext cx="3599665" cy="49859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latin typeface="Arial"/>
                <a:cs typeface="Arial"/>
              </a:rPr>
              <a:t>Consider differentiating so EAL and SEND pupils can access the learning and express their ideas.</a:t>
            </a:r>
            <a:endParaRPr lang="en-US" sz="1200">
              <a:latin typeface="Arial"/>
              <a:cs typeface="Arial"/>
            </a:endParaRPr>
          </a:p>
          <a:p>
            <a:endParaRPr lang="en-GB" sz="1200" dirty="0">
              <a:latin typeface="Arial"/>
              <a:cs typeface="Arial"/>
            </a:endParaRPr>
          </a:p>
          <a:p>
            <a:r>
              <a:rPr lang="en-GB" sz="1200" dirty="0">
                <a:latin typeface="Arial"/>
                <a:cs typeface="Arial"/>
              </a:rPr>
              <a:t>Think about your pupils’ experiences and possible preconceptions around government and different political parties. How might these shape their understanding of democracy? </a:t>
            </a:r>
            <a:endParaRPr lang="en-US" sz="1200">
              <a:latin typeface="Arial"/>
              <a:cs typeface="Arial"/>
            </a:endParaRPr>
          </a:p>
          <a:p>
            <a:endParaRPr lang="en-GB" sz="1200" dirty="0">
              <a:latin typeface="Arial"/>
              <a:cs typeface="Arial"/>
            </a:endParaRPr>
          </a:p>
          <a:p>
            <a:r>
              <a:rPr lang="en-GB" sz="1200" dirty="0">
                <a:latin typeface="Arial"/>
                <a:cs typeface="Arial"/>
              </a:rPr>
              <a:t>Identify any topics that may come up that cause you to feel uncomfortable – acknowledge these to yourself and consider how you will equip yourself to handle these.</a:t>
            </a:r>
            <a:endParaRPr lang="en-US" sz="1200">
              <a:latin typeface="Arial"/>
              <a:cs typeface="Arial"/>
            </a:endParaRPr>
          </a:p>
          <a:p>
            <a:endParaRPr lang="en-GB" sz="1200" dirty="0">
              <a:latin typeface="Arial"/>
              <a:cs typeface="Arial"/>
            </a:endParaRPr>
          </a:p>
          <a:p>
            <a:r>
              <a:rPr lang="en-GB" sz="1200" dirty="0">
                <a:latin typeface="Arial"/>
                <a:cs typeface="Arial"/>
              </a:rPr>
              <a:t>Use familiar classroom routines to support discussion, such as your class agreement or strategies like "respectful disagreement", “right to pass” and “respectful listening.” Encourage pupils to share ideas using simple sentence starters, for example:</a:t>
            </a:r>
            <a:endParaRPr lang="en-US" sz="1200">
              <a:latin typeface="Arial"/>
              <a:cs typeface="Arial"/>
            </a:endParaRPr>
          </a:p>
          <a:p>
            <a:endParaRPr lang="en-GB" sz="1100" dirty="0">
              <a:latin typeface="Arial"/>
              <a:cs typeface="Arial"/>
            </a:endParaRPr>
          </a:p>
          <a:p>
            <a:pPr marL="285750" indent="-285750">
              <a:buFont typeface="Arial,Sans-Serif"/>
              <a:buChar char="•"/>
            </a:pPr>
            <a:r>
              <a:rPr lang="en-GB" sz="1100" i="1" dirty="0">
                <a:latin typeface="Arial"/>
                <a:cs typeface="Arial"/>
              </a:rPr>
              <a:t>I think…</a:t>
            </a:r>
            <a:endParaRPr lang="en-GB" sz="1100" dirty="0">
              <a:latin typeface="Arial"/>
              <a:cs typeface="Arial"/>
            </a:endParaRPr>
          </a:p>
          <a:p>
            <a:pPr marL="285750" indent="-285750">
              <a:buFont typeface="Arial,Sans-Serif"/>
              <a:buChar char="•"/>
            </a:pPr>
            <a:r>
              <a:rPr lang="en-GB" sz="1100" i="1" dirty="0">
                <a:latin typeface="Arial"/>
                <a:cs typeface="Arial"/>
              </a:rPr>
              <a:t>I agree because... I don’t agree because…</a:t>
            </a:r>
            <a:endParaRPr lang="en-GB" sz="1100" dirty="0">
              <a:latin typeface="Arial"/>
              <a:cs typeface="Arial"/>
            </a:endParaRPr>
          </a:p>
          <a:p>
            <a:pPr marL="285750" indent="-285750">
              <a:buFont typeface="Arial,Sans-Serif"/>
              <a:buChar char="•"/>
            </a:pPr>
            <a:r>
              <a:rPr lang="en-GB" sz="1100" i="1" dirty="0">
                <a:latin typeface="Arial"/>
                <a:cs typeface="Arial"/>
              </a:rPr>
              <a:t>I like that idea…</a:t>
            </a:r>
            <a:endParaRPr lang="en-GB" sz="1100" dirty="0">
              <a:latin typeface="Arial"/>
              <a:cs typeface="Arial"/>
            </a:endParaRPr>
          </a:p>
          <a:p>
            <a:pPr marL="285750" indent="-285750">
              <a:buFont typeface="Arial,Sans-Serif"/>
              <a:buChar char="•"/>
            </a:pPr>
            <a:r>
              <a:rPr lang="en-GB" sz="1100" i="1" dirty="0">
                <a:latin typeface="Arial"/>
                <a:cs typeface="Arial"/>
              </a:rPr>
              <a:t>My idea is…</a:t>
            </a:r>
            <a:endParaRPr lang="en-GB" sz="1100"/>
          </a:p>
          <a:p>
            <a:endParaRPr lang="en-GB" sz="1200" b="1" dirty="0">
              <a:latin typeface="Arial"/>
              <a:cs typeface="Arial"/>
            </a:endParaRPr>
          </a:p>
        </p:txBody>
      </p:sp>
    </p:spTree>
    <p:extLst>
      <p:ext uri="{BB962C8B-B14F-4D97-AF65-F5344CB8AC3E}">
        <p14:creationId xmlns:p14="http://schemas.microsoft.com/office/powerpoint/2010/main" val="3093670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DD76D-F313-38C6-A442-05CB32AC18C6}"/>
            </a:ext>
          </a:extLst>
        </p:cNvPr>
        <p:cNvGrpSpPr/>
        <p:nvPr/>
      </p:nvGrpSpPr>
      <p:grpSpPr>
        <a:xfrm>
          <a:off x="0" y="0"/>
          <a:ext cx="0" cy="0"/>
          <a:chOff x="0" y="0"/>
          <a:chExt cx="0" cy="0"/>
        </a:xfrm>
      </p:grpSpPr>
      <p:pic>
        <p:nvPicPr>
          <p:cNvPr id="20" name="Picture 19" descr="A close up of a red square&#10;&#10;AI-generated content may be incorrect.">
            <a:extLst>
              <a:ext uri="{FF2B5EF4-FFF2-40B4-BE49-F238E27FC236}">
                <a16:creationId xmlns:a16="http://schemas.microsoft.com/office/drawing/2014/main" id="{92161D45-9928-A54C-162A-4B1BABD6DEDE}"/>
              </a:ext>
            </a:extLst>
          </p:cNvPr>
          <p:cNvPicPr>
            <a:picLocks noChangeAspect="1"/>
          </p:cNvPicPr>
          <p:nvPr/>
        </p:nvPicPr>
        <p:blipFill>
          <a:blip r:embed="rId3"/>
          <a:stretch>
            <a:fillRect/>
          </a:stretch>
        </p:blipFill>
        <p:spPr>
          <a:xfrm>
            <a:off x="0" y="-11127"/>
            <a:ext cx="12192000" cy="1114454"/>
          </a:xfrm>
          <a:prstGeom prst="rect">
            <a:avLst/>
          </a:prstGeom>
          <a:ln>
            <a:noFill/>
          </a:ln>
        </p:spPr>
      </p:pic>
      <p:sp>
        <p:nvSpPr>
          <p:cNvPr id="7" name="Title 3">
            <a:extLst>
              <a:ext uri="{FF2B5EF4-FFF2-40B4-BE49-F238E27FC236}">
                <a16:creationId xmlns:a16="http://schemas.microsoft.com/office/drawing/2014/main" id="{315D18C3-EA0D-868C-5273-65FF9EE3E6A9}"/>
              </a:ext>
            </a:extLst>
          </p:cNvPr>
          <p:cNvSpPr>
            <a:spLocks noGrp="1"/>
          </p:cNvSpPr>
          <p:nvPr/>
        </p:nvSpPr>
        <p:spPr>
          <a:xfrm>
            <a:off x="1102175" y="2517"/>
            <a:ext cx="10994128" cy="1091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rgbClr val="E60073"/>
                </a:solidFill>
                <a:latin typeface="Poppins SemiBold" panose="00000700000000000000" pitchFamily="2" charset="0"/>
                <a:ea typeface="+mj-ea"/>
                <a:cs typeface="Poppins SemiBold" panose="00000700000000000000" pitchFamily="2" charset="0"/>
              </a:defRPr>
            </a:lvl1pPr>
          </a:lstStyle>
          <a:p>
            <a:r>
              <a:rPr lang="en-GB" sz="3600">
                <a:solidFill>
                  <a:srgbClr val="000000"/>
                </a:solidFill>
                <a:latin typeface="Poppins SemiBold"/>
                <a:cs typeface="Poppins SemiBold"/>
              </a:rPr>
              <a:t>Democracy 101</a:t>
            </a:r>
          </a:p>
        </p:txBody>
      </p:sp>
      <p:pic>
        <p:nvPicPr>
          <p:cNvPr id="9" name="Picture 8" descr="A colorful star with a black background&#10;&#10;AI-generated content may be incorrect.">
            <a:extLst>
              <a:ext uri="{FF2B5EF4-FFF2-40B4-BE49-F238E27FC236}">
                <a16:creationId xmlns:a16="http://schemas.microsoft.com/office/drawing/2014/main" id="{101BC1B0-A1D0-206D-F743-71EDC2CF08E5}"/>
              </a:ext>
            </a:extLst>
          </p:cNvPr>
          <p:cNvPicPr>
            <a:picLocks noChangeAspect="1"/>
          </p:cNvPicPr>
          <p:nvPr/>
        </p:nvPicPr>
        <p:blipFill>
          <a:blip r:embed="rId4"/>
          <a:stretch>
            <a:fillRect/>
          </a:stretch>
        </p:blipFill>
        <p:spPr>
          <a:xfrm>
            <a:off x="11166921" y="87814"/>
            <a:ext cx="935567" cy="1019175"/>
          </a:xfrm>
          <a:prstGeom prst="rect">
            <a:avLst/>
          </a:prstGeom>
        </p:spPr>
      </p:pic>
      <p:pic>
        <p:nvPicPr>
          <p:cNvPr id="5" name="Picture 4" descr="A white line drawing of a ballot box&#10;&#10;AI-generated content may be incorrect.">
            <a:extLst>
              <a:ext uri="{FF2B5EF4-FFF2-40B4-BE49-F238E27FC236}">
                <a16:creationId xmlns:a16="http://schemas.microsoft.com/office/drawing/2014/main" id="{DE25888D-096C-73FC-A419-9285BCBD2CA2}"/>
              </a:ext>
            </a:extLst>
          </p:cNvPr>
          <p:cNvPicPr>
            <a:picLocks noChangeAspect="1"/>
          </p:cNvPicPr>
          <p:nvPr/>
        </p:nvPicPr>
        <p:blipFill>
          <a:blip r:embed="rId5"/>
          <a:srcRect l="24199" t="667" r="54448" b="52667"/>
          <a:stretch>
            <a:fillRect/>
          </a:stretch>
        </p:blipFill>
        <p:spPr>
          <a:xfrm>
            <a:off x="241431" y="47072"/>
            <a:ext cx="762602" cy="992647"/>
          </a:xfrm>
          <a:prstGeom prst="rect">
            <a:avLst/>
          </a:prstGeom>
        </p:spPr>
      </p:pic>
      <p:sp>
        <p:nvSpPr>
          <p:cNvPr id="3" name="Rectangle 2">
            <a:extLst>
              <a:ext uri="{FF2B5EF4-FFF2-40B4-BE49-F238E27FC236}">
                <a16:creationId xmlns:a16="http://schemas.microsoft.com/office/drawing/2014/main" id="{40AB8205-E869-A24D-BB90-D53F74B29B9E}"/>
              </a:ext>
            </a:extLst>
          </p:cNvPr>
          <p:cNvSpPr/>
          <p:nvPr/>
        </p:nvSpPr>
        <p:spPr>
          <a:xfrm>
            <a:off x="242302" y="1630412"/>
            <a:ext cx="11590404" cy="2193143"/>
          </a:xfrm>
          <a:prstGeom prst="rect">
            <a:avLst/>
          </a:prstGeom>
          <a:no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endParaRPr lang="en-GB" sz="1400">
              <a:latin typeface="Arial"/>
              <a:cs typeface="Arial"/>
            </a:endParaRPr>
          </a:p>
          <a:p>
            <a:r>
              <a:rPr lang="en-GB" sz="1400">
                <a:latin typeface="Arial"/>
                <a:cs typeface="Arial"/>
              </a:rPr>
              <a:t>Democracy is one way of organising a system of government. In a democracy, political power is granted by the people, usually through elections in which citizens choose representatives to make decisions on their behalf.</a:t>
            </a:r>
            <a:endParaRPr lang="en-US" sz="1400">
              <a:latin typeface="Aptos" panose="02110004020202020204"/>
              <a:cs typeface="Arial"/>
            </a:endParaRPr>
          </a:p>
          <a:p>
            <a:endParaRPr lang="en-GB" sz="1400">
              <a:latin typeface="Arial"/>
              <a:cs typeface="Arial"/>
            </a:endParaRPr>
          </a:p>
          <a:p>
            <a:r>
              <a:rPr lang="en-GB" sz="1400">
                <a:latin typeface="Arial"/>
                <a:cs typeface="Arial"/>
              </a:rPr>
              <a:t>In democratic systems, voting gives citizens a role in shaping how the country is governed. </a:t>
            </a:r>
            <a:endParaRPr lang="en-GB" sz="1400">
              <a:latin typeface="Aptos" panose="02110004020202020204"/>
              <a:cs typeface="Arial"/>
            </a:endParaRPr>
          </a:p>
          <a:p>
            <a:endParaRPr lang="en-GB" sz="1400">
              <a:latin typeface="Arial"/>
              <a:cs typeface="Arial"/>
            </a:endParaRPr>
          </a:p>
          <a:p>
            <a:r>
              <a:rPr lang="en-GB" sz="1400">
                <a:latin typeface="Arial"/>
                <a:cs typeface="Arial"/>
              </a:rPr>
              <a:t>Through elections, people can:</a:t>
            </a:r>
            <a:endParaRPr lang="en-GB" sz="1400">
              <a:latin typeface="Aptos" panose="02110004020202020204"/>
              <a:cs typeface="Arial"/>
            </a:endParaRPr>
          </a:p>
          <a:p>
            <a:pPr marL="285750" indent="-285750">
              <a:buFont typeface="Arial"/>
              <a:buChar char="•"/>
            </a:pPr>
            <a:r>
              <a:rPr lang="en-GB" sz="1400">
                <a:latin typeface="Arial"/>
                <a:cs typeface="Arial"/>
              </a:rPr>
              <a:t>help decide who holds political authority;</a:t>
            </a:r>
            <a:endParaRPr lang="en-GB" sz="1400">
              <a:latin typeface="Aptos" panose="02110004020202020204"/>
              <a:cs typeface="Arial"/>
            </a:endParaRPr>
          </a:p>
          <a:p>
            <a:pPr marL="285750" indent="-285750">
              <a:buFont typeface="Arial"/>
              <a:buChar char="•"/>
            </a:pPr>
            <a:r>
              <a:rPr lang="en-GB" sz="1400">
                <a:latin typeface="Arial"/>
                <a:cs typeface="Arial"/>
              </a:rPr>
              <a:t>influence the laws, rules, and policies that affect their lives;</a:t>
            </a:r>
            <a:endParaRPr lang="en-GB" sz="1400">
              <a:latin typeface="Aptos" panose="02110004020202020204"/>
              <a:cs typeface="Arial"/>
            </a:endParaRPr>
          </a:p>
          <a:p>
            <a:pPr marL="285750" indent="-285750">
              <a:buFont typeface="Arial"/>
              <a:buChar char="•"/>
            </a:pPr>
            <a:r>
              <a:rPr lang="en-GB" sz="1400">
                <a:latin typeface="Arial"/>
                <a:cs typeface="Arial"/>
              </a:rPr>
              <a:t>replace leaders or representatives if they feel change is needed.</a:t>
            </a:r>
            <a:endParaRPr lang="en-GB" sz="1400">
              <a:latin typeface="Aptos" panose="02110004020202020204"/>
              <a:cs typeface="Arial"/>
            </a:endParaRPr>
          </a:p>
        </p:txBody>
      </p:sp>
      <p:sp>
        <p:nvSpPr>
          <p:cNvPr id="6" name="Rectangle: Rounded Corners 5">
            <a:extLst>
              <a:ext uri="{FF2B5EF4-FFF2-40B4-BE49-F238E27FC236}">
                <a16:creationId xmlns:a16="http://schemas.microsoft.com/office/drawing/2014/main" id="{2AA10BE8-CD21-F1BF-A097-B8DC5FA0CB76}"/>
              </a:ext>
            </a:extLst>
          </p:cNvPr>
          <p:cNvSpPr/>
          <p:nvPr/>
        </p:nvSpPr>
        <p:spPr>
          <a:xfrm>
            <a:off x="315715" y="1417492"/>
            <a:ext cx="6230896" cy="43659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b="1">
                <a:solidFill>
                  <a:srgbClr val="000000"/>
                </a:solidFill>
                <a:latin typeface="Poppins SemiBold"/>
                <a:cs typeface="Arial"/>
              </a:rPr>
              <a:t>What is democracy?</a:t>
            </a:r>
            <a:endParaRPr lang="en-US"/>
          </a:p>
        </p:txBody>
      </p:sp>
      <p:sp>
        <p:nvSpPr>
          <p:cNvPr id="2" name="Rectangle 1">
            <a:extLst>
              <a:ext uri="{FF2B5EF4-FFF2-40B4-BE49-F238E27FC236}">
                <a16:creationId xmlns:a16="http://schemas.microsoft.com/office/drawing/2014/main" id="{F235B90B-6A24-1B70-3129-A86DE302FF73}"/>
              </a:ext>
            </a:extLst>
          </p:cNvPr>
          <p:cNvSpPr/>
          <p:nvPr/>
        </p:nvSpPr>
        <p:spPr>
          <a:xfrm>
            <a:off x="239670" y="4242319"/>
            <a:ext cx="11640371" cy="2368026"/>
          </a:xfrm>
          <a:prstGeom prst="rect">
            <a:avLst/>
          </a:prstGeom>
          <a:no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endParaRPr lang="en-GB" sz="1400">
              <a:latin typeface="Arial"/>
              <a:cs typeface="Segoe UI"/>
            </a:endParaRPr>
          </a:p>
          <a:p>
            <a:endParaRPr lang="en-GB" sz="1400">
              <a:latin typeface="Arial"/>
              <a:cs typeface="Segoe UI"/>
            </a:endParaRPr>
          </a:p>
          <a:p>
            <a:r>
              <a:rPr lang="en-GB" sz="1400">
                <a:latin typeface="Arial"/>
                <a:cs typeface="Segoe UI"/>
              </a:rPr>
              <a:t>Elections are a method many democracies use to choose people who will represent the public. During an election, eligible voters select between candidates or parties, and the results determine who will take on political responsibilities. </a:t>
            </a:r>
            <a:r>
              <a:rPr lang="en-GB" sz="1400">
                <a:latin typeface="Arial"/>
                <a:cs typeface="Arial"/>
              </a:rPr>
              <a:t>Different elections in the UK work differently. For more information on how they work, please visit: </a:t>
            </a:r>
            <a:r>
              <a:rPr lang="en-GB" sz="1400">
                <a:latin typeface="Arial"/>
                <a:cs typeface="Arial"/>
                <a:hlinkClick r:id="rId6"/>
              </a:rPr>
              <a:t>How elections work | Electoral Commission</a:t>
            </a:r>
            <a:endParaRPr lang="en-GB" sz="1400">
              <a:latin typeface="Arial"/>
              <a:cs typeface="Arial"/>
            </a:endParaRPr>
          </a:p>
          <a:p>
            <a:endParaRPr lang="en-GB" sz="1400">
              <a:latin typeface="Arial"/>
              <a:cs typeface="Segoe UI"/>
            </a:endParaRPr>
          </a:p>
          <a:p>
            <a:r>
              <a:rPr lang="en-GB" sz="1400">
                <a:latin typeface="Arial"/>
                <a:cs typeface="Segoe UI"/>
              </a:rPr>
              <a:t>For elections to function effectively, they depend on certain principles, such as:</a:t>
            </a:r>
            <a:endParaRPr lang="en-US" sz="1400">
              <a:latin typeface="Arial"/>
              <a:cs typeface="Arial"/>
            </a:endParaRPr>
          </a:p>
          <a:p>
            <a:pPr marL="285750" indent="-285750">
              <a:buFont typeface="Arial"/>
              <a:buChar char="•"/>
            </a:pPr>
            <a:r>
              <a:rPr lang="en-GB" sz="1400">
                <a:latin typeface="Arial"/>
                <a:cs typeface="Segoe UI"/>
              </a:rPr>
              <a:t>people being able to vote freely, without intimidation;</a:t>
            </a:r>
            <a:endParaRPr lang="en-US" sz="1400">
              <a:latin typeface="Arial"/>
              <a:cs typeface="Arial"/>
            </a:endParaRPr>
          </a:p>
          <a:p>
            <a:pPr marL="285750" indent="-285750">
              <a:buFont typeface="Arial"/>
              <a:buChar char="•"/>
            </a:pPr>
            <a:r>
              <a:rPr lang="en-GB" sz="1400">
                <a:latin typeface="Arial"/>
                <a:cs typeface="Segoe UI"/>
              </a:rPr>
              <a:t>votes being counted accurately;</a:t>
            </a:r>
            <a:endParaRPr lang="en-US" sz="1400">
              <a:latin typeface="Arial"/>
              <a:cs typeface="Arial"/>
            </a:endParaRPr>
          </a:p>
          <a:p>
            <a:pPr marL="285750" indent="-285750">
              <a:buFont typeface="Arial"/>
              <a:buChar char="•"/>
            </a:pPr>
            <a:r>
              <a:rPr lang="en-GB" sz="1400">
                <a:latin typeface="Arial"/>
                <a:cs typeface="Segoe UI"/>
              </a:rPr>
              <a:t>elections being held regularly;</a:t>
            </a:r>
            <a:endParaRPr lang="en-US" sz="1400">
              <a:latin typeface="Arial"/>
              <a:cs typeface="Arial"/>
            </a:endParaRPr>
          </a:p>
          <a:p>
            <a:pPr marL="285750" indent="-285750">
              <a:buFont typeface="Arial"/>
              <a:buChar char="•"/>
            </a:pPr>
            <a:r>
              <a:rPr lang="en-GB" sz="1400">
                <a:latin typeface="Arial"/>
                <a:cs typeface="Segoe UI"/>
              </a:rPr>
              <a:t>voters having a genuine choice between candidates or parties;</a:t>
            </a:r>
            <a:endParaRPr lang="en-US" sz="1400">
              <a:latin typeface="Arial"/>
              <a:cs typeface="Arial"/>
            </a:endParaRPr>
          </a:p>
          <a:p>
            <a:pPr marL="285750" indent="-285750">
              <a:buFont typeface="Arial"/>
              <a:buChar char="•"/>
            </a:pPr>
            <a:r>
              <a:rPr lang="en-GB" sz="1400">
                <a:latin typeface="Arial"/>
                <a:cs typeface="Segoe UI"/>
              </a:rPr>
              <a:t>access to reliable information so people can make informed decisions.</a:t>
            </a:r>
            <a:endParaRPr lang="en-US" sz="1400">
              <a:latin typeface="Arial"/>
              <a:cs typeface="Arial"/>
            </a:endParaRPr>
          </a:p>
          <a:p>
            <a:endParaRPr lang="en-GB" sz="1400">
              <a:latin typeface="Arial"/>
              <a:ea typeface="+mn-lt"/>
              <a:cs typeface="+mn-lt"/>
            </a:endParaRPr>
          </a:p>
        </p:txBody>
      </p:sp>
      <p:sp>
        <p:nvSpPr>
          <p:cNvPr id="4" name="Rectangle: Rounded Corners 3">
            <a:extLst>
              <a:ext uri="{FF2B5EF4-FFF2-40B4-BE49-F238E27FC236}">
                <a16:creationId xmlns:a16="http://schemas.microsoft.com/office/drawing/2014/main" id="{575B076C-932C-AECB-77CC-41240E208D96}"/>
              </a:ext>
            </a:extLst>
          </p:cNvPr>
          <p:cNvSpPr/>
          <p:nvPr/>
        </p:nvSpPr>
        <p:spPr>
          <a:xfrm>
            <a:off x="318892" y="4029399"/>
            <a:ext cx="6230896" cy="436592"/>
          </a:xfrm>
          <a:prstGeom prst="roundRect">
            <a:avLst/>
          </a:prstGeom>
          <a:solidFill>
            <a:srgbClr val="E6007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b="1">
                <a:solidFill>
                  <a:srgbClr val="000000"/>
                </a:solidFill>
                <a:latin typeface="Poppins SemiBold"/>
                <a:cs typeface="Arial"/>
              </a:rPr>
              <a:t>What are elections?</a:t>
            </a:r>
            <a:endParaRPr lang="en-US"/>
          </a:p>
        </p:txBody>
      </p:sp>
    </p:spTree>
    <p:extLst>
      <p:ext uri="{BB962C8B-B14F-4D97-AF65-F5344CB8AC3E}">
        <p14:creationId xmlns:p14="http://schemas.microsoft.com/office/powerpoint/2010/main" val="728212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1C7568EC5AA644A4E9847DAEDC84D0" ma:contentTypeVersion="17" ma:contentTypeDescription="Create a new document." ma:contentTypeScope="" ma:versionID="1f78bde4c7d37fe2d7e5c1d8eea90d27">
  <xsd:schema xmlns:xsd="http://www.w3.org/2001/XMLSchema" xmlns:xs="http://www.w3.org/2001/XMLSchema" xmlns:p="http://schemas.microsoft.com/office/2006/metadata/properties" xmlns:ns2="78cbfd63-0c0c-4a40-b6c2-91397a63e293" xmlns:ns3="5aa87c49-2c72-4e82-8118-859c387cbb83" targetNamespace="http://schemas.microsoft.com/office/2006/metadata/properties" ma:root="true" ma:fieldsID="6e19cee58e2f847130e1fef1f866857d" ns2:_="" ns3:_="">
    <xsd:import namespace="78cbfd63-0c0c-4a40-b6c2-91397a63e293"/>
    <xsd:import namespace="5aa87c49-2c72-4e82-8118-859c387cbb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bfd63-0c0c-4a40-b6c2-91397a63e2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a384c4c-9704-46bd-9fbe-cc5170dd740d"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_x0024_Resources_x003a_core_x002c_Signoff_Status">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a87c49-2c72-4e82-8118-859c387cbb8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0fec1b0-5220-4cae-8c34-67c9ade9cdf4}" ma:internalName="TaxCatchAll" ma:showField="CatchAllData" ma:web="5aa87c49-2c72-4e82-8118-859c387cbb8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78cbfd63-0c0c-4a40-b6c2-91397a63e293" xsi:nil="true"/>
    <lcf76f155ced4ddcb4097134ff3c332f xmlns="78cbfd63-0c0c-4a40-b6c2-91397a63e293">
      <Terms xmlns="http://schemas.microsoft.com/office/infopath/2007/PartnerControls"/>
    </lcf76f155ced4ddcb4097134ff3c332f>
    <TaxCatchAll xmlns="5aa87c49-2c72-4e82-8118-859c387cbb8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E6599E-C1E3-4652-97DB-9AC915F3DBA0}">
  <ds:schemaRefs>
    <ds:schemaRef ds:uri="5aa87c49-2c72-4e82-8118-859c387cbb83"/>
    <ds:schemaRef ds:uri="78cbfd63-0c0c-4a40-b6c2-91397a63e2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6C33C4-C77B-4F73-9866-8848DA3C38EA}">
  <ds:schemaRefs>
    <ds:schemaRef ds:uri="5aa87c49-2c72-4e82-8118-859c387cbb83"/>
    <ds:schemaRef ds:uri="78cbfd63-0c0c-4a40-b6c2-91397a63e29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023A48A-1E0B-4F91-91D3-BF6D9E3503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21</Slides>
  <Notes>21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68</cp:revision>
  <dcterms:created xsi:type="dcterms:W3CDTF">2025-10-29T09:37:42Z</dcterms:created>
  <dcterms:modified xsi:type="dcterms:W3CDTF">2026-02-18T20:07:18Z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0x010100841C7568EC5AA644A4E9847DAEDC84D0</vt:lpwstr>
  </property>
  <property fmtid="{D5CDD505-2E9C-101B-9397-08002B2CF9AE}" pid="3" name="MediaServiceImageTags">
    <vt:lpwstr/>
  </property>
</Properties>
</file>