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2"/>
  </p:notesMasterIdLst>
  <p:sldIdLst>
    <p:sldId id="329" r:id="rId5"/>
    <p:sldId id="444" r:id="rId6"/>
    <p:sldId id="445" r:id="rId7"/>
    <p:sldId id="446" r:id="rId8"/>
    <p:sldId id="449" r:id="rId9"/>
    <p:sldId id="448" r:id="rId10"/>
    <p:sldId id="432" r:id="rId11"/>
  </p:sldIdLst>
  <p:sldSz cx="12192000" cy="6858000"/>
  <p:notesSz cx="6858000" cy="9144000"/>
  <p:embeddedFontLst>
    <p:embeddedFont>
      <p:font typeface="Poppins SemiBold" panose="00000700000000000000" pitchFamily="2" charset="0"/>
      <p:bold r:id="rId13"/>
      <p:boldItalic r:id="rId14"/>
    </p:embeddedFont>
    <p:embeddedFont>
      <p:font typeface="Segoe UI" panose="020B0502040204020203" pitchFamily="34" charset="0"/>
      <p:regular r:id="rId15"/>
      <p:bold r:id="rId16"/>
      <p:italic r:id="rId17"/>
      <p:boldItalic r:id="rId18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Big Democracy Lesson: Sparks" id="{7DC18F89-4E9D-4A8F-A859-8D8E62E68E7A}">
          <p14:sldIdLst>
            <p14:sldId id="329"/>
          </p14:sldIdLst>
        </p14:section>
        <p14:section name="For Students" id="{9A45E4F9-5CFC-452D-95F9-50320A1121F9}">
          <p14:sldIdLst>
            <p14:sldId id="444"/>
            <p14:sldId id="445"/>
            <p14:sldId id="446"/>
            <p14:sldId id="449"/>
            <p14:sldId id="448"/>
          </p14:sldIdLst>
        </p14:section>
        <p14:section name="For Teachers" id="{ADAE0AA2-36E9-47FC-93BC-C4D970D8CC8D}">
          <p14:sldIdLst>
            <p14:sldId id="432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23C419-2C3D-844E-958B-06B0E3E4BC99}" name="Leah Bekedam" initials="LB" userId="S::leah.bekedam@youngcitizens.org::9a94a46d-f96c-4e42-8e99-4c0c0d320b71" providerId="AD"/>
  <p188:author id="{F375BC27-7E06-53B4-183C-A870E91F2CEF}" name="Oliver Walkden" initials="OW" userId="S::oliver.walkden@youngcitizens.org::d3219da8-9cb5-405b-a7c0-940d7d6350d3" providerId="AD"/>
  <p188:author id="{6CB9B344-D63C-1B6D-3E0B-CE74618736A2}" name="Akasa Pradhan" initials="" userId="S::Akasa.Pradhan@youngcitizens.org::d286d8a6-a6f2-42d9-a5d6-8042858f1c72" providerId="AD"/>
  <p188:author id="{9D19FF5D-B26F-AC45-55F0-A16B209EC4E2}" name="Akasa Pradhan" initials="AP" userId="S::akasa.pradhan@youngcitizens.org::d286d8a6-a6f2-42d9-a5d6-8042858f1c72" providerId="AD"/>
  <p188:author id="{A2B36E69-DAA7-C39C-4B3F-53F9B23B7FB7}" name="Charlie Duckerin" initials="" userId="S::Charlie.Duckerin@youngcitizens.org::04058c8d-ebef-4ec3-aaaf-fb1af59988ea" providerId="AD"/>
  <p188:author id="{B7F2FDAB-AAFC-BC10-658A-92C009767F04}" name="Charlie Duckerin" initials="CD" userId="S::charlie.duckerin@youngcitizens.org::04058c8d-ebef-4ec3-aaaf-fb1af59988ea" providerId="AD"/>
  <p188:author id="{E1E689C0-7808-6E89-6E9E-37561AA60811}" name="Lisa Yates" initials="LY" userId="S::lisa.yates@youngcitizens.org::998e3b1b-6ef4-4467-a2a2-524d3c6566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3F"/>
    <a:srgbClr val="FFFFFF"/>
    <a:srgbClr val="4FC5B9"/>
    <a:srgbClr val="FFF150"/>
    <a:srgbClr val="E60073"/>
    <a:srgbClr val="FFE814"/>
    <a:srgbClr val="000000"/>
    <a:srgbClr val="51C5B7"/>
    <a:srgbClr val="E34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C3340-0884-C552-0836-FB4FFD8DC7A6}" v="1104" dt="2026-02-16T08:13:19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EDF69-6D56-4952-B69B-DAF176FEAE77}" type="datetimeFigureOut">
              <a:t>2/18/2026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FD070-D64A-42C9-B587-D69F75ED3F5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ngcitizens.org/bigdemocracylesso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ngcitizens.org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ea typeface="Calibri"/>
                <a:cs typeface="Calibri"/>
              </a:rPr>
              <a:t>The Big Democracy Lesson: Primary Spark Activity Pack</a:t>
            </a:r>
          </a:p>
          <a:p>
            <a:endParaRPr lang="en-GB" b="1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For more Big Democracy Lesson resources and information, please head to </a:t>
            </a:r>
            <a:r>
              <a:rPr lang="en-GB">
                <a:hlinkClick r:id="rId3"/>
              </a:rPr>
              <a:t>www.youngcitizens.org/bigdemocracylesson</a:t>
            </a:r>
            <a:r>
              <a:rPr lang="en-GB"/>
              <a:t> </a:t>
            </a:r>
            <a:br>
              <a:rPr lang="en-GB">
                <a:ea typeface="Calibri"/>
                <a:cs typeface="+mn-lt"/>
              </a:rPr>
            </a:br>
            <a:endParaRPr lang="en-GB">
              <a:ea typeface="Calibri"/>
              <a:cs typeface="Calibri"/>
            </a:endParaRPr>
          </a:p>
          <a:p>
            <a:r>
              <a:rPr lang="en-GB"/>
              <a:t>To find out more information about Young Citizens and our mission, you can check our website at</a:t>
            </a:r>
            <a:r>
              <a:rPr lang="en-GB">
                <a:ea typeface="Calibri"/>
                <a:cs typeface="Calibri"/>
              </a:rPr>
              <a:t> </a:t>
            </a:r>
            <a:r>
              <a:rPr lang="en-GB">
                <a:ea typeface="Calibri"/>
                <a:cs typeface="Calibri"/>
                <a:hlinkClick r:id="rId4"/>
              </a:rPr>
              <a:t>www</a:t>
            </a:r>
            <a:r>
              <a:rPr lang="en-GB">
                <a:hlinkClick r:id="rId4"/>
              </a:rPr>
              <a:t>.youngcitizens.org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38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1: Big Decisions</a:t>
            </a:r>
            <a:br>
              <a:rPr lang="en-US" b="1" dirty="0">
                <a:ea typeface="Calibri"/>
                <a:cs typeface="Calibri"/>
              </a:rPr>
            </a:br>
            <a:br>
              <a:rPr lang="en-US" b="1" dirty="0">
                <a:ea typeface="Calibri"/>
                <a:cs typeface="Calibri"/>
              </a:rPr>
            </a:br>
            <a:r>
              <a:rPr lang="en-US" b="1" dirty="0"/>
              <a:t>Key concept: Decisions &amp; fairness</a:t>
            </a:r>
            <a:endParaRPr lang="en-US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decision</a:t>
            </a:r>
            <a:r>
              <a:rPr lang="en-US" dirty="0"/>
              <a:t> is when you choose between different options.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Some decisions are made by one person; others involve a group.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b="1" dirty="0"/>
              <a:t>Fairness:</a:t>
            </a:r>
            <a:r>
              <a:rPr lang="en-US" dirty="0"/>
              <a:t> when everyone gets a chance to share or be included.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When more than one person is affected, people often think about fair ways to choose.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Fairness can include listening to others, sharing ideas, or using a method everyone agrees on like voting.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2: Voting</a:t>
            </a: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b="1" dirty="0"/>
              <a:t>Key concept: What is a vote?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A vote is a way for a group to choose something together, where each person picks the option they prefer.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Voting is often used when people want different things and need a fair way to decide.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Everyone gets a </a:t>
            </a:r>
            <a:r>
              <a:rPr lang="en-US" i="1" dirty="0"/>
              <a:t>(e.g., turn / say). </a:t>
            </a:r>
            <a:r>
              <a:rPr lang="en-US" dirty="0"/>
              <a:t>All the votes are </a:t>
            </a:r>
            <a:r>
              <a:rPr lang="en-US" i="1" dirty="0"/>
              <a:t>(e.g., counted). </a:t>
            </a:r>
            <a:r>
              <a:rPr lang="en-US" dirty="0"/>
              <a:t>People can keep their vote </a:t>
            </a:r>
            <a:r>
              <a:rPr lang="en-US" i="1" dirty="0"/>
              <a:t>(e.g., private / secret)</a:t>
            </a:r>
            <a:r>
              <a:rPr lang="en-US" dirty="0"/>
              <a:t> if they want to.</a:t>
            </a:r>
            <a:endParaRPr lang="en-US" dirty="0"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3: Voting for others 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Key concept: Representation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When choosing representatives, it helps to think about who will listen to others, act for everyone, and make sensible decisions.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Choosing people based only on friendship or unrealistic promises is not helpful for the whole group.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276B6-E8A2-14CC-D0AF-ED80EFB15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37836-B839-6E13-D809-4BF9CD71F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457D9-4273-18D1-1CDB-AA4F235A1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4: Community</a:t>
            </a:r>
            <a:br>
              <a:rPr lang="en-US" b="1" dirty="0">
                <a:ea typeface="Calibri"/>
                <a:cs typeface="+mn-lt"/>
              </a:rPr>
            </a:br>
            <a:br>
              <a:rPr lang="en-US" b="1" dirty="0">
                <a:ea typeface="Calibri"/>
                <a:cs typeface="+mn-lt"/>
              </a:rPr>
            </a:br>
            <a:r>
              <a:rPr lang="en-US" b="1" dirty="0"/>
              <a:t>Key concept: Citizenship &amp; community</a:t>
            </a:r>
            <a:endParaRPr lang="en-US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community</a:t>
            </a:r>
            <a:r>
              <a:rPr lang="en-US" dirty="0"/>
              <a:t> is the place where you live, learn or play.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Anyone can spot problems or things that could be improved (e.g., litter, safety, equipment).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citizen</a:t>
            </a:r>
            <a:r>
              <a:rPr lang="en-US" dirty="0"/>
              <a:t> is someone who notices problems, speaks up, shares ideas and asks for help when something feels unsafe or unfair.</a:t>
            </a:r>
            <a:endParaRPr lang="en-US" dirty="0"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Change often involves more than one person: sharing ideas is the first step to working together.</a:t>
            </a: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FF70-9ABE-6854-4F1A-DD98C1027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639A-1A4D-F6D3-F3EE-7F237D92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2F29D-60C7-7D37-DFC8-FB8C056E9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CB0AF-7B75-B47E-3B31-16BE5786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Spark Activity 5: Parliament</a:t>
            </a:r>
            <a:br>
              <a:rPr lang="en-US" b="1" dirty="0">
                <a:ea typeface="Calibri"/>
                <a:cs typeface="+mn-lt"/>
              </a:rPr>
            </a:br>
            <a:br>
              <a:rPr lang="en-US" b="1" dirty="0">
                <a:ea typeface="Calibri"/>
                <a:cs typeface="+mn-lt"/>
              </a:rPr>
            </a:br>
            <a:r>
              <a:rPr lang="en-US" b="1" dirty="0"/>
              <a:t>Key concepts: Parliament, MPs, national decisions</a:t>
            </a:r>
            <a:endParaRPr lang="en-US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/>
              <a:t>Parliament</a:t>
            </a:r>
            <a:r>
              <a:rPr lang="en-US" dirty="0"/>
              <a:t> is the main place where decisions for the whole country are debated, checked and agreed.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Member of Parliament (MP)</a:t>
            </a:r>
            <a:r>
              <a:rPr lang="en-US" dirty="0"/>
              <a:t> represents people living in a particular area.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MPs listen to local concerns and can ask questions or raise issues in Parliament.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Some issues affect everyone in a country, so decisions about them need to be made at a national level.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+mn-lt"/>
            </a:endParaRPr>
          </a:p>
          <a:p>
            <a:endParaRPr lang="en-US" dirty="0">
              <a:ea typeface="Calibri"/>
              <a:cs typeface="+mn-lt"/>
            </a:endParaRPr>
          </a:p>
          <a:p>
            <a:endParaRPr lang="en-US" b="1" dirty="0">
              <a:ea typeface="Calibri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56EC-ADB6-2A48-E8F6-8C336D00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3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FD070-D64A-42C9-B587-D69F75ED3F54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3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 1 1">
  <p:cSld name="1_Title only_1_1_1_1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ectoralcommission.org.uk/resources/resources-educators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ngcitizens.org/programmes/make-a-difference-challenge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hyperlink" Target="https://www.surveymonkey.com/r/TWPXHQ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AC7AE05-F1A6-529E-92A2-9C263B985ECF}"/>
              </a:ext>
            </a:extLst>
          </p:cNvPr>
          <p:cNvSpPr/>
          <p:nvPr/>
        </p:nvSpPr>
        <p:spPr>
          <a:xfrm>
            <a:off x="-3247" y="5104"/>
            <a:ext cx="12199266" cy="6858811"/>
          </a:xfrm>
          <a:prstGeom prst="rect">
            <a:avLst/>
          </a:prstGeom>
          <a:solidFill>
            <a:srgbClr val="E60073"/>
          </a:solidFill>
          <a:ln>
            <a:solidFill>
              <a:srgbClr val="E600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4C0445-5511-3223-A6DE-4E28B354436E}"/>
              </a:ext>
            </a:extLst>
          </p:cNvPr>
          <p:cNvSpPr/>
          <p:nvPr/>
        </p:nvSpPr>
        <p:spPr>
          <a:xfrm rot="180000">
            <a:off x="6977666" y="5011127"/>
            <a:ext cx="5713405" cy="2133936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6C8705A-CA0C-06A1-056F-DEAD14E19C22}"/>
              </a:ext>
            </a:extLst>
          </p:cNvPr>
          <p:cNvSpPr>
            <a:spLocks noGrp="1"/>
          </p:cNvSpPr>
          <p:nvPr/>
        </p:nvSpPr>
        <p:spPr>
          <a:xfrm>
            <a:off x="552295" y="1897590"/>
            <a:ext cx="9154848" cy="2965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GB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 b="1">
                <a:latin typeface="Poppins SemiBold"/>
                <a:cs typeface="Poppins SemiBold"/>
              </a:rPr>
              <a:t>The Big</a:t>
            </a:r>
            <a:endParaRPr lang="en-US" sz="9600" b="1"/>
          </a:p>
          <a:p>
            <a:r>
              <a:rPr lang="en-GB" sz="9600" b="1">
                <a:solidFill>
                  <a:srgbClr val="FFE814"/>
                </a:solidFill>
                <a:latin typeface="Poppins SemiBold"/>
                <a:cs typeface="Poppins SemiBold"/>
              </a:rPr>
              <a:t>Democracy </a:t>
            </a:r>
            <a:endParaRPr lang="en-GB" sz="9600" b="1">
              <a:solidFill>
                <a:srgbClr val="FFE814"/>
              </a:solidFill>
            </a:endParaRPr>
          </a:p>
          <a:p>
            <a:r>
              <a:rPr lang="en-GB" sz="9600" b="1">
                <a:latin typeface="Poppins SemiBold"/>
                <a:cs typeface="Poppins SemiBold"/>
              </a:rPr>
              <a:t>Lesson</a:t>
            </a:r>
            <a:endParaRPr lang="en-GB" sz="9600"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102A25-973A-2A1E-38AE-72ECEDD89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50" y="443484"/>
            <a:ext cx="1676569" cy="1599769"/>
          </a:xfrm>
          <a:prstGeom prst="rect">
            <a:avLst/>
          </a:prstGeom>
          <a:effectLst/>
        </p:spPr>
      </p:pic>
      <p:pic>
        <p:nvPicPr>
          <p:cNvPr id="19" name="Picture 18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D36640E4-F9E4-56BA-9699-AB645A081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066" y="232045"/>
            <a:ext cx="2285251" cy="1199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A0B653-884D-B9D4-FD43-A899EA12D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6" t="-7948" r="-36000" b="-47811"/>
          <a:stretch>
            <a:fillRect/>
          </a:stretch>
        </p:blipFill>
        <p:spPr>
          <a:xfrm>
            <a:off x="649616" y="5369434"/>
            <a:ext cx="1991077" cy="1110249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E8C19EA6-9BD5-DB1E-D4ED-539AF658A338}"/>
              </a:ext>
            </a:extLst>
          </p:cNvPr>
          <p:cNvSpPr txBox="1"/>
          <p:nvPr/>
        </p:nvSpPr>
        <p:spPr>
          <a:xfrm>
            <a:off x="609209" y="4980573"/>
            <a:ext cx="366413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Produced in partnership with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191EF0-1552-ACCA-215A-EDE1AE4828A4}"/>
              </a:ext>
            </a:extLst>
          </p:cNvPr>
          <p:cNvSpPr txBox="1">
            <a:spLocks/>
          </p:cNvSpPr>
          <p:nvPr/>
        </p:nvSpPr>
        <p:spPr>
          <a:xfrm>
            <a:off x="7295801" y="5054671"/>
            <a:ext cx="4897231" cy="1472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>
                <a:solidFill>
                  <a:schemeClr val="tx1"/>
                </a:solidFill>
                <a:latin typeface="Poppins SemiBold"/>
                <a:cs typeface="Poppins SemiBold"/>
              </a:rPr>
              <a:t>Primary</a:t>
            </a:r>
            <a:endParaRPr lang="en-GB" sz="3600" b="1">
              <a:solidFill>
                <a:schemeClr val="tx1"/>
              </a:solidFill>
            </a:endParaRPr>
          </a:p>
          <a:p>
            <a:endParaRPr lang="en-GB" sz="1050" b="1">
              <a:solidFill>
                <a:schemeClr val="tx1"/>
              </a:solidFill>
              <a:latin typeface="Poppins SemiBold"/>
              <a:cs typeface="Poppins SemiBold"/>
            </a:endParaRPr>
          </a:p>
          <a:p>
            <a:r>
              <a:rPr lang="en-GB" sz="2400" b="1">
                <a:solidFill>
                  <a:schemeClr val="tx1"/>
                </a:solidFill>
                <a:latin typeface="Poppins SemiBold"/>
                <a:cs typeface="Poppins SemiBold"/>
              </a:rPr>
              <a:t>Spark Activity Pack</a:t>
            </a:r>
            <a:endParaRPr lang="en-GB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9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pic>
        <p:nvPicPr>
          <p:cNvPr id="13" name="Picture 12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215CCD86-E79D-B453-D36C-8B16BBFC5F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000000"/>
                </a:solidFill>
                <a:latin typeface="Poppins SemiBold"/>
                <a:cs typeface="Poppins SemiBold"/>
              </a:rPr>
              <a:t>Spark Activity 1: Big Decisions</a:t>
            </a:r>
            <a:endParaRPr lang="en-GB" sz="280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>
                <a:solidFill>
                  <a:srgbClr val="000000"/>
                </a:solidFill>
                <a:latin typeface="Poppins SemiBold"/>
                <a:cs typeface="Poppins SemiBold"/>
              </a:rPr>
              <a:t>How shall we choose?</a:t>
            </a:r>
            <a:endParaRPr lang="en-GB" i="1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r>
              <a:rPr lang="en-GB" sz="2000" dirty="0">
                <a:latin typeface="Arial"/>
                <a:cs typeface="Arial"/>
              </a:rPr>
              <a:t>What was the last thing you chose by yourself? What things do you choose together with your family or class?</a:t>
            </a: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545901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GB" sz="2000" dirty="0">
              <a:latin typeface="Aptos" panose="020B0004020202020204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List 3 ways we can make a decision as a group. Which of these ways feels the fairest for everyone?</a:t>
            </a:r>
          </a:p>
          <a:p>
            <a:endParaRPr lang="en-GB" sz="2000" dirty="0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03965"/>
            <a:ext cx="5714722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Spot a decision you need to make during the day and try using one fair way from your list to decide together.</a:t>
            </a:r>
          </a:p>
          <a:p>
            <a:endParaRPr lang="en-GB" sz="2000" dirty="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7335629" y="1059440"/>
            <a:ext cx="4270116" cy="5582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r>
              <a:rPr lang="en-GB" sz="2000" dirty="0">
                <a:latin typeface="Arial"/>
                <a:cs typeface="Arial"/>
              </a:rPr>
              <a:t>Is choosing alone or choosing together easier?</a:t>
            </a:r>
            <a:endParaRPr lang="en-GB" dirty="0">
              <a:latin typeface="Arial"/>
              <a:cs typeface="Arial"/>
            </a:endParaRPr>
          </a:p>
          <a:p>
            <a:endParaRPr lang="en-GB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What could happen if we don’t all agree?</a:t>
            </a:r>
            <a:endParaRPr lang="en-GB"/>
          </a:p>
          <a:p>
            <a:endParaRPr lang="en-GB" sz="800" dirty="0">
              <a:latin typeface="Arial"/>
              <a:cs typeface="Arial"/>
            </a:endParaRPr>
          </a:p>
        </p:txBody>
      </p:sp>
      <p:pic>
        <p:nvPicPr>
          <p:cNvPr id="7" name="Picture 6" descr="A collage of a child in a toy store&#10;&#10;AI-generated content may be incorrect.">
            <a:extLst>
              <a:ext uri="{FF2B5EF4-FFF2-40B4-BE49-F238E27FC236}">
                <a16:creationId xmlns:a16="http://schemas.microsoft.com/office/drawing/2014/main" id="{E8784876-9EF1-292F-E399-3CAF05FBFC9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8265" t="43" r="-148" b="-438"/>
          <a:stretch>
            <a:fillRect/>
          </a:stretch>
        </p:blipFill>
        <p:spPr>
          <a:xfrm>
            <a:off x="7512191" y="1268186"/>
            <a:ext cx="3898775" cy="52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pic>
        <p:nvPicPr>
          <p:cNvPr id="13" name="Picture 12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215CCD86-E79D-B453-D36C-8B16BBFC5F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000000"/>
                </a:solidFill>
                <a:latin typeface="Poppins SemiBold"/>
                <a:cs typeface="Poppins SemiBold"/>
              </a:rPr>
              <a:t>Spark Activity 2: Voting</a:t>
            </a:r>
            <a:endParaRPr lang="en-GB" sz="280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>
                <a:solidFill>
                  <a:srgbClr val="000000"/>
                </a:solidFill>
                <a:latin typeface="Poppins SemiBold"/>
                <a:cs typeface="Poppins SemiBold"/>
              </a:rPr>
              <a:t>What makes it fair?</a:t>
            </a:r>
            <a:endParaRPr lang="en-GB" i="1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r>
              <a:rPr lang="en-GB" sz="2000" dirty="0">
                <a:latin typeface="Arial"/>
                <a:ea typeface="+mn-lt"/>
                <a:cs typeface="Arial"/>
              </a:rPr>
              <a:t>Have you ever taken part in </a:t>
            </a:r>
            <a:r>
              <a:rPr lang="en-GB" sz="2000">
                <a:latin typeface="Arial"/>
                <a:ea typeface="+mn-lt"/>
                <a:cs typeface="Arial"/>
              </a:rPr>
              <a:t>a vote?</a:t>
            </a:r>
          </a:p>
          <a:p>
            <a:br>
              <a:rPr lang="en-GB" sz="2000" dirty="0">
                <a:latin typeface="Arial"/>
                <a:ea typeface="+mn-lt"/>
                <a:cs typeface="Arial"/>
              </a:rPr>
            </a:br>
            <a:r>
              <a:rPr lang="en-GB" sz="2000" dirty="0">
                <a:latin typeface="Arial"/>
                <a:ea typeface="+mn-lt"/>
                <a:cs typeface="Arial"/>
              </a:rPr>
              <a:t>Did the choice you voted for win?</a:t>
            </a:r>
            <a:endParaRPr lang="en-GB" dirty="0"/>
          </a:p>
          <a:p>
            <a:endParaRPr lang="en-GB" sz="2000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54590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group, complete these sentences: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GB" i="1" dirty="0">
                <a:latin typeface="Arial"/>
                <a:cs typeface="Arial"/>
              </a:rPr>
              <a:t>For a vote to be fair, everyone gets a  ____. </a:t>
            </a:r>
            <a:r>
              <a:rPr lang="en-GB" i="1" dirty="0">
                <a:latin typeface="Arial"/>
                <a:ea typeface="+mn-lt"/>
                <a:cs typeface="Arial"/>
              </a:rPr>
              <a:t> A</a:t>
            </a:r>
            <a:r>
              <a:rPr lang="en-GB" i="1" dirty="0">
                <a:latin typeface="Arial"/>
                <a:ea typeface="+mn-lt"/>
                <a:cs typeface="+mn-lt"/>
              </a:rPr>
              <a:t>ll the votes are  _____ . People can keep their votes ____ if they want 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551343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8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Use a vote to decide something today and check: did everyone get a turn, were all choices counted, and did everyone feel comfortable choosing?</a:t>
            </a:r>
            <a:endParaRPr lang="en-GB" dirty="0"/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7093867" y="1059440"/>
            <a:ext cx="4520676" cy="558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endParaRPr lang="en-GB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What makes a vote fair for everyone?</a:t>
            </a:r>
          </a:p>
          <a:p>
            <a:endParaRPr lang="en-GB" sz="800" dirty="0">
              <a:latin typeface="Arial"/>
              <a:cs typeface="Arial"/>
            </a:endParaRPr>
          </a:p>
        </p:txBody>
      </p:sp>
      <p:pic>
        <p:nvPicPr>
          <p:cNvPr id="7" name="Picture 6" descr="A group of children sitting on chairs raising their hands&#10;&#10;AI-generated content may be incorrect.">
            <a:extLst>
              <a:ext uri="{FF2B5EF4-FFF2-40B4-BE49-F238E27FC236}">
                <a16:creationId xmlns:a16="http://schemas.microsoft.com/office/drawing/2014/main" id="{CF5CEF54-6010-11F0-E083-956422133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1803" t="840" r="2163" b="210"/>
          <a:stretch>
            <a:fillRect/>
          </a:stretch>
        </p:blipFill>
        <p:spPr>
          <a:xfrm>
            <a:off x="7239000" y="1273741"/>
            <a:ext cx="4173279" cy="513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83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pic>
        <p:nvPicPr>
          <p:cNvPr id="13" name="Picture 12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215CCD86-E79D-B453-D36C-8B16BBFC5F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3: Voting for others</a:t>
            </a: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Who gets your vote?</a:t>
            </a:r>
            <a:endParaRPr lang="en-GB" i="1" dirty="0">
              <a:solidFill>
                <a:srgbClr val="000000"/>
              </a:solidFill>
            </a:endParaRP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549941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r>
              <a:rPr lang="en-GB" sz="2000" dirty="0">
                <a:latin typeface="Arial"/>
                <a:cs typeface="Arial"/>
              </a:rPr>
              <a:t>If our class needed one person to share our ideas or speak for us, what kind of person would you choose?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545901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US" dirty="0">
              <a:latin typeface="Arial"/>
              <a:ea typeface="Segoe UI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What makes someone good at speaking up for everyone: not just for themselves or their friends?</a:t>
            </a:r>
            <a:br>
              <a:rPr lang="en-GB" sz="2000" dirty="0">
                <a:latin typeface="Arial"/>
                <a:cs typeface="Arial"/>
              </a:rPr>
            </a:br>
            <a:endParaRPr lang="en-GB" sz="2000" dirty="0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25651" y="5347097"/>
            <a:ext cx="5513439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Using your list above. Spot a moment during the day when someone shows that quality.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7082982" y="1059440"/>
            <a:ext cx="4520676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5465853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 </a:t>
            </a:r>
            <a:endParaRPr lang="en-US" dirty="0"/>
          </a:p>
          <a:p>
            <a:r>
              <a:rPr lang="en-GB" sz="2000" dirty="0">
                <a:latin typeface="Arial"/>
                <a:cs typeface="Arial"/>
              </a:rPr>
              <a:t>Look at the picture. </a:t>
            </a:r>
            <a:br>
              <a:rPr lang="en-GB" sz="2000" dirty="0">
                <a:latin typeface="Arial"/>
                <a:cs typeface="Arial"/>
              </a:rPr>
            </a:br>
            <a:r>
              <a:rPr lang="en-GB" sz="2000" dirty="0">
                <a:latin typeface="Arial"/>
                <a:cs typeface="Arial"/>
              </a:rPr>
              <a:t>Is this a good reason to choose someone?</a:t>
            </a:r>
            <a:endParaRPr lang="en-GB"/>
          </a:p>
          <a:p>
            <a:r>
              <a:rPr lang="en-GB" sz="2000" dirty="0">
                <a:latin typeface="Arial"/>
                <a:cs typeface="Arial"/>
              </a:rPr>
              <a:t>Why or why not?</a:t>
            </a:r>
            <a:br>
              <a:rPr lang="en-GB" sz="2000" dirty="0">
                <a:latin typeface="Arial"/>
                <a:cs typeface="Arial"/>
              </a:rPr>
            </a:br>
            <a:endParaRPr lang="en-GB" sz="2000" dirty="0"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49FA44-42B9-CFA6-F9F5-4FA69619F509}"/>
              </a:ext>
            </a:extLst>
          </p:cNvPr>
          <p:cNvGrpSpPr/>
          <p:nvPr/>
        </p:nvGrpSpPr>
        <p:grpSpPr>
          <a:xfrm>
            <a:off x="7040207" y="1270652"/>
            <a:ext cx="3738878" cy="2635626"/>
            <a:chOff x="2918629" y="1153374"/>
            <a:chExt cx="6783180" cy="4574515"/>
          </a:xfrm>
        </p:grpSpPr>
        <p:pic>
          <p:nvPicPr>
            <p:cNvPr id="21" name="Picture 20" descr="A group of clouds with different colors&#10;&#10;AI-generated content may be incorrect.">
              <a:extLst>
                <a:ext uri="{FF2B5EF4-FFF2-40B4-BE49-F238E27FC236}">
                  <a16:creationId xmlns:a16="http://schemas.microsoft.com/office/drawing/2014/main" id="{65D70F8C-BE88-6D74-28F9-48939AB8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4212" t="54128" r="11807" b="4194"/>
            <a:stretch>
              <a:fillRect/>
            </a:stretch>
          </p:blipFill>
          <p:spPr>
            <a:xfrm>
              <a:off x="2918629" y="1153374"/>
              <a:ext cx="6783180" cy="4574515"/>
            </a:xfrm>
            <a:prstGeom prst="rect">
              <a:avLst/>
            </a:prstGeom>
          </p:spPr>
        </p:pic>
        <p:sp>
          <p:nvSpPr>
            <p:cNvPr id="24" name="Speech Bubble: Oval 33">
              <a:extLst>
                <a:ext uri="{FF2B5EF4-FFF2-40B4-BE49-F238E27FC236}">
                  <a16:creationId xmlns:a16="http://schemas.microsoft.com/office/drawing/2014/main" id="{B49D7345-143A-FDB9-BA75-6A4CE0FC3FA1}"/>
                </a:ext>
              </a:extLst>
            </p:cNvPr>
            <p:cNvSpPr/>
            <p:nvPr/>
          </p:nvSpPr>
          <p:spPr>
            <a:xfrm flipH="1">
              <a:off x="3365372" y="1761930"/>
              <a:ext cx="6101635" cy="267432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solidFill>
                    <a:schemeClr val="tx1"/>
                  </a:solidFill>
                  <a:latin typeface="Arial"/>
                  <a:cs typeface="Arial"/>
                </a:rPr>
                <a:t>I’m going to vote for Mitali because they are my friend and then they’ll vote for me. 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 descr="A cartoon of a cat&#10;&#10;AI-generated content may be incorrect.">
            <a:extLst>
              <a:ext uri="{FF2B5EF4-FFF2-40B4-BE49-F238E27FC236}">
                <a16:creationId xmlns:a16="http://schemas.microsoft.com/office/drawing/2014/main" id="{743004D5-2243-E4D4-829D-70A141FD881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1933" b="-1825"/>
          <a:stretch>
            <a:fillRect/>
          </a:stretch>
        </p:blipFill>
        <p:spPr>
          <a:xfrm>
            <a:off x="10038492" y="4112603"/>
            <a:ext cx="1458965" cy="21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4E05C-BFDD-911E-AB24-E4E9BEAF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C8BC4C-A6A3-0753-B9F1-3814E0AEE340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C8231-3EE4-29DA-A672-AC5D3E93D956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0D9F5F58-8B81-E17C-A798-F68154BE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pic>
        <p:nvPicPr>
          <p:cNvPr id="13" name="Picture 12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1FC3826F-D797-F9C5-3633-04F6F8558A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B330EAC-4CDB-A5C1-6F8D-F666BD5E2DFE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CAF2A59-5A05-5A58-4D57-F1A7373EDB52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4: Community</a:t>
            </a:r>
            <a:endParaRPr lang="en-GB" sz="2800" dirty="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What do I want to change?</a:t>
            </a: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F03D9094-70C3-041E-0F74-242C443ED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938B51-44AF-C2C3-9B39-4A106BD4AFA4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5D74BB-6F8B-2DD2-3958-DACD1C1AEB1C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B9699B-8E64-CE3A-4A9B-A55E97EFD5A1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78E33851-9944-E4B0-CDA3-A0B5F48F3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433DF926-04E0-2CE2-8ADF-1C1D2AE75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576FD733-2F88-02D4-9077-B577FE27E9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6F8C8C-462F-9354-4FC2-C84BE63691F2}"/>
              </a:ext>
            </a:extLst>
          </p:cNvPr>
          <p:cNvSpPr txBox="1"/>
          <p:nvPr/>
        </p:nvSpPr>
        <p:spPr>
          <a:xfrm>
            <a:off x="1638844" y="1055461"/>
            <a:ext cx="4798029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endParaRPr lang="en-GB" b="1" dirty="0">
              <a:latin typeface="Arial"/>
              <a:ea typeface="+mn-lt"/>
              <a:cs typeface="Arial"/>
            </a:endParaRPr>
          </a:p>
          <a:p>
            <a:r>
              <a:rPr lang="en-GB" sz="2000" dirty="0">
                <a:latin typeface="Arial"/>
                <a:ea typeface="+mn-lt"/>
                <a:cs typeface="Segoe UI"/>
              </a:rPr>
              <a:t>Is there something in your local area that you would like to make better?</a:t>
            </a:r>
            <a:endParaRPr lang="en-GB" sz="2000" dirty="0">
              <a:latin typeface="Arial"/>
              <a:ea typeface="+mn-lt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8E9789-D1A4-E600-B486-6A76674142C1}"/>
              </a:ext>
            </a:extLst>
          </p:cNvPr>
          <p:cNvSpPr txBox="1"/>
          <p:nvPr/>
        </p:nvSpPr>
        <p:spPr>
          <a:xfrm>
            <a:off x="1639019" y="3889980"/>
            <a:ext cx="4774944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b="1" dirty="0">
              <a:latin typeface="Arial"/>
              <a:ea typeface="+mn-lt"/>
              <a:cs typeface="Arial"/>
            </a:endParaRPr>
          </a:p>
          <a:p>
            <a:r>
              <a:rPr lang="en-GB" sz="2000" dirty="0">
                <a:latin typeface="Arial"/>
                <a:ea typeface="+mn-lt"/>
                <a:cs typeface="Arial"/>
              </a:rPr>
              <a:t>List all of the people who could help you make this change.</a:t>
            </a:r>
            <a:endParaRPr lang="en-GB" sz="2000" dirty="0"/>
          </a:p>
          <a:p>
            <a:endParaRPr lang="en-GB" dirty="0">
              <a:highlight>
                <a:srgbClr val="FFFF00"/>
              </a:highlight>
              <a:latin typeface="Arial"/>
              <a:ea typeface="+mn-lt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5BD53-DE15-A8EA-5469-6C7726431DBB}"/>
              </a:ext>
            </a:extLst>
          </p:cNvPr>
          <p:cNvSpPr txBox="1"/>
          <p:nvPr/>
        </p:nvSpPr>
        <p:spPr>
          <a:xfrm>
            <a:off x="1634310" y="5312461"/>
            <a:ext cx="4457032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Segoe UI"/>
              </a:rPr>
              <a:t>Draw a simple map showing the people who could help make your idea happen. Add small pictures to show who could help with different parts of the change.</a:t>
            </a:r>
          </a:p>
          <a:p>
            <a:endParaRPr lang="en-GB" sz="1100" dirty="0">
              <a:latin typeface="Segoe UI"/>
              <a:cs typeface="Segoe U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EB5DEF-0039-CED4-E840-EC3BDA8A8A16}"/>
              </a:ext>
            </a:extLst>
          </p:cNvPr>
          <p:cNvSpPr/>
          <p:nvPr/>
        </p:nvSpPr>
        <p:spPr>
          <a:xfrm>
            <a:off x="6312323" y="1059440"/>
            <a:ext cx="5291335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8781C2-64CD-FC52-E3B6-07A14ABDBDC0}"/>
              </a:ext>
            </a:extLst>
          </p:cNvPr>
          <p:cNvSpPr txBox="1"/>
          <p:nvPr/>
        </p:nvSpPr>
        <p:spPr>
          <a:xfrm>
            <a:off x="1625651" y="2468429"/>
            <a:ext cx="4781786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 </a:t>
            </a:r>
            <a:endParaRPr lang="en-US" dirty="0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endParaRPr lang="en-GB" sz="800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r>
              <a:rPr lang="en-GB">
                <a:latin typeface="Arial"/>
                <a:ea typeface="+mn-lt"/>
                <a:cs typeface="+mn-lt"/>
              </a:rPr>
              <a:t>Share your idea. </a:t>
            </a:r>
            <a:r>
              <a:rPr lang="en-GB">
                <a:latin typeface="Arial"/>
                <a:ea typeface="+mn-lt"/>
                <a:cs typeface="Segoe UI"/>
              </a:rPr>
              <a:t>Could you make this change on your own, or would you need someone to help you?</a:t>
            </a:r>
          </a:p>
          <a:p>
            <a:endParaRPr lang="en-GB" dirty="0">
              <a:latin typeface="Arial"/>
              <a:ea typeface="+mn-lt"/>
              <a:cs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DBB205-8D2C-EC4C-911D-237BE3A874A9}"/>
              </a:ext>
            </a:extLst>
          </p:cNvPr>
          <p:cNvSpPr/>
          <p:nvPr/>
        </p:nvSpPr>
        <p:spPr>
          <a:xfrm>
            <a:off x="6129019" y="5482300"/>
            <a:ext cx="5342104" cy="939901"/>
          </a:xfrm>
          <a:prstGeom prst="roundRect">
            <a:avLst/>
          </a:prstGeom>
          <a:solidFill>
            <a:srgbClr val="4FC5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chemeClr val="tx1"/>
                </a:solidFill>
                <a:latin typeface="Arial"/>
                <a:cs typeface="Arial"/>
              </a:rPr>
              <a:t>What is the solution?</a:t>
            </a:r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7" name="Picture 6" descr="A trash can in a park&#10;&#10;AI-generated content may be incorrect.">
            <a:extLst>
              <a:ext uri="{FF2B5EF4-FFF2-40B4-BE49-F238E27FC236}">
                <a16:creationId xmlns:a16="http://schemas.microsoft.com/office/drawing/2014/main" id="{6C2BAE8F-596F-3D96-4312-8F5B7C786D8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4669" t="-317" r="16175" b="108"/>
          <a:stretch>
            <a:fillRect/>
          </a:stretch>
        </p:blipFill>
        <p:spPr>
          <a:xfrm>
            <a:off x="6526099" y="1318380"/>
            <a:ext cx="4993513" cy="39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B283-7FFB-AF1E-7827-0BA24760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347D8D-E18D-31CA-63A1-AB5C49E2E2A4}"/>
              </a:ext>
            </a:extLst>
          </p:cNvPr>
          <p:cNvSpPr/>
          <p:nvPr/>
        </p:nvSpPr>
        <p:spPr>
          <a:xfrm>
            <a:off x="3113" y="-1208"/>
            <a:ext cx="12190404" cy="6878000"/>
          </a:xfrm>
          <a:prstGeom prst="rect">
            <a:avLst/>
          </a:prstGeom>
          <a:gradFill flip="none" rotWithShape="1">
            <a:gsLst>
              <a:gs pos="0">
                <a:srgbClr val="FFF14F"/>
              </a:gs>
              <a:gs pos="41000">
                <a:srgbClr val="4FC5B9"/>
              </a:gs>
              <a:gs pos="66000">
                <a:srgbClr val="4FC5B9"/>
              </a:gs>
              <a:gs pos="100000">
                <a:srgbClr val="FFF14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FDFB5-661E-33F9-8393-D116ED90DEB3}"/>
              </a:ext>
            </a:extLst>
          </p:cNvPr>
          <p:cNvSpPr/>
          <p:nvPr/>
        </p:nvSpPr>
        <p:spPr>
          <a:xfrm>
            <a:off x="580334" y="105653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933A335A-4CC0-587A-C829-904F723D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pic>
        <p:nvPicPr>
          <p:cNvPr id="13" name="Picture 12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215CCD86-E79D-B453-D36C-8B16BBFC5F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FA9C4A7-590F-C4A3-FB72-E30ED7DE546B}"/>
              </a:ext>
            </a:extLst>
          </p:cNvPr>
          <p:cNvSpPr>
            <a:spLocks noGrp="1"/>
          </p:cNvSpPr>
          <p:nvPr/>
        </p:nvSpPr>
        <p:spPr>
          <a:xfrm>
            <a:off x="-16245" y="2517"/>
            <a:ext cx="12210870" cy="105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90AF14A-E9E5-FF19-B34B-042283CEB24E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rgbClr val="000000"/>
                </a:solidFill>
                <a:latin typeface="Poppins SemiBold"/>
                <a:cs typeface="Poppins SemiBold"/>
              </a:rPr>
              <a:t>Spark Activity 5: Parliament</a:t>
            </a:r>
            <a:endParaRPr lang="en-GB" sz="2800" dirty="0">
              <a:solidFill>
                <a:srgbClr val="000000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  <a:p>
            <a:r>
              <a:rPr lang="en-GB" i="1" dirty="0">
                <a:solidFill>
                  <a:srgbClr val="000000"/>
                </a:solidFill>
                <a:latin typeface="Poppins SemiBold"/>
                <a:cs typeface="Poppins SemiBold"/>
              </a:rPr>
              <a:t>How does our country make decisions?</a:t>
            </a:r>
          </a:p>
        </p:txBody>
      </p:sp>
      <p:pic>
        <p:nvPicPr>
          <p:cNvPr id="9" name="Graphic 8" descr="Thought bubble with solid fill">
            <a:extLst>
              <a:ext uri="{FF2B5EF4-FFF2-40B4-BE49-F238E27FC236}">
                <a16:creationId xmlns:a16="http://schemas.microsoft.com/office/drawing/2014/main" id="{986315FE-CC1C-EB84-55F9-D6A7186C6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4" y="1277878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D40D9-53D4-D343-4A9E-550918FC32E6}"/>
              </a:ext>
            </a:extLst>
          </p:cNvPr>
          <p:cNvSpPr/>
          <p:nvPr/>
        </p:nvSpPr>
        <p:spPr>
          <a:xfrm>
            <a:off x="582414" y="2473708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253475-268A-02F4-463A-6566E899A871}"/>
              </a:ext>
            </a:extLst>
          </p:cNvPr>
          <p:cNvSpPr/>
          <p:nvPr/>
        </p:nvSpPr>
        <p:spPr>
          <a:xfrm>
            <a:off x="582414" y="3884819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C6695-9147-357D-827A-E84EB912AB9C}"/>
              </a:ext>
            </a:extLst>
          </p:cNvPr>
          <p:cNvSpPr/>
          <p:nvPr/>
        </p:nvSpPr>
        <p:spPr>
          <a:xfrm>
            <a:off x="582414" y="5310041"/>
            <a:ext cx="11019399" cy="134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CBBCF984-128E-1494-DAA0-D71002027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96" y="5520459"/>
            <a:ext cx="914400" cy="914400"/>
          </a:xfrm>
          <a:prstGeom prst="rect">
            <a:avLst/>
          </a:prstGeom>
        </p:spPr>
      </p:pic>
      <p:pic>
        <p:nvPicPr>
          <p:cNvPr id="6" name="Graphic 5" descr="Speech with solid fill">
            <a:extLst>
              <a:ext uri="{FF2B5EF4-FFF2-40B4-BE49-F238E27FC236}">
                <a16:creationId xmlns:a16="http://schemas.microsoft.com/office/drawing/2014/main" id="{F3989932-5106-4FFE-CA3E-72F11AAF1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21686" y="2687300"/>
            <a:ext cx="916857" cy="914400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4067BEC8-3C99-695F-DAE0-5D9B5557A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3269" y="409626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3CA109-6C03-2113-12E1-AAA1F2182BAA}"/>
              </a:ext>
            </a:extLst>
          </p:cNvPr>
          <p:cNvSpPr txBox="1"/>
          <p:nvPr/>
        </p:nvSpPr>
        <p:spPr>
          <a:xfrm>
            <a:off x="1638844" y="1055461"/>
            <a:ext cx="479802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Arial"/>
                <a:cs typeface="Arial"/>
              </a:rPr>
              <a:t>Think to yourself:</a:t>
            </a: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What big problems or ideas can affect lots of people across the country?</a:t>
            </a:r>
            <a:endParaRPr lang="en-GB" sz="2000" dirty="0"/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91C3E-5458-3BF5-198B-19A80AC17EB5}"/>
              </a:ext>
            </a:extLst>
          </p:cNvPr>
          <p:cNvSpPr txBox="1"/>
          <p:nvPr/>
        </p:nvSpPr>
        <p:spPr>
          <a:xfrm>
            <a:off x="1639019" y="3889980"/>
            <a:ext cx="477494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baseline="0" dirty="0">
                <a:latin typeface="Arial"/>
                <a:ea typeface="Segoe UI"/>
                <a:cs typeface="Arial"/>
              </a:rPr>
              <a:t>Together as a </a:t>
            </a:r>
            <a:r>
              <a:rPr lang="en-GB" b="1" dirty="0">
                <a:latin typeface="Arial"/>
                <a:ea typeface="Segoe UI"/>
                <a:cs typeface="Arial"/>
              </a:rPr>
              <a:t>group</a:t>
            </a:r>
            <a:r>
              <a:rPr lang="en-GB" b="1" baseline="0" dirty="0">
                <a:latin typeface="Arial"/>
                <a:ea typeface="Segoe UI"/>
                <a:cs typeface="Arial"/>
              </a:rPr>
              <a:t>:</a:t>
            </a:r>
            <a:endParaRPr lang="en-US" dirty="0">
              <a:latin typeface="Arial"/>
              <a:ea typeface="Segoe UI"/>
              <a:cs typeface="Arial"/>
            </a:endParaRPr>
          </a:p>
          <a:p>
            <a:endParaRPr lang="en-GB" sz="800">
              <a:latin typeface="Arial"/>
              <a:ea typeface="+mn-lt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If you could tell one grown‑up leader about something that matters to you, what would you want them to talk about?</a:t>
            </a:r>
            <a:endParaRPr lang="en-GB" dirty="0"/>
          </a:p>
          <a:p>
            <a:endParaRPr lang="en-GB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C1055C-61FD-347D-B639-2C4A3BD687AA}"/>
              </a:ext>
            </a:extLst>
          </p:cNvPr>
          <p:cNvSpPr txBox="1"/>
          <p:nvPr/>
        </p:nvSpPr>
        <p:spPr>
          <a:xfrm>
            <a:off x="1634310" y="5312461"/>
            <a:ext cx="4457032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Idea for Action:</a:t>
            </a:r>
            <a:r>
              <a:rPr lang="en-GB" b="0" i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​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dirty="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As a class, find out who your </a:t>
            </a:r>
            <a:r>
              <a:rPr lang="en-GB" sz="2000" b="1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member of parliament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 is. </a:t>
            </a:r>
            <a:endParaRPr lang="en-GB" sz="200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2BA2A-AE3C-7F06-35CB-6646530EB9F8}"/>
              </a:ext>
            </a:extLst>
          </p:cNvPr>
          <p:cNvSpPr/>
          <p:nvPr/>
        </p:nvSpPr>
        <p:spPr>
          <a:xfrm>
            <a:off x="6312323" y="1059440"/>
            <a:ext cx="5291335" cy="5592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BADB-7DCD-DF92-026B-E9BDCD9E2FC7}"/>
              </a:ext>
            </a:extLst>
          </p:cNvPr>
          <p:cNvSpPr txBox="1"/>
          <p:nvPr/>
        </p:nvSpPr>
        <p:spPr>
          <a:xfrm>
            <a:off x="1625651" y="2468429"/>
            <a:ext cx="4781786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i="0" u="none" strike="noStrike" baseline="0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Talk to your partner:</a:t>
            </a:r>
            <a:r>
              <a:rPr lang="en-GB" dirty="0">
                <a:solidFill>
                  <a:srgbClr val="000000"/>
                </a:solidFill>
                <a:latin typeface="Arial"/>
                <a:ea typeface="Segoe UI"/>
                <a:cs typeface="Arial"/>
              </a:rPr>
              <a:t> </a:t>
            </a:r>
            <a:endParaRPr lang="en-US" dirty="0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endParaRPr lang="en-GB" sz="800">
              <a:solidFill>
                <a:srgbClr val="000000"/>
              </a:solidFill>
              <a:latin typeface="Arial"/>
              <a:ea typeface="Segoe UI"/>
              <a:cs typeface="Arial"/>
            </a:endParaRPr>
          </a:p>
          <a:p>
            <a:r>
              <a:rPr lang="en-GB" dirty="0">
                <a:latin typeface="Arial"/>
                <a:ea typeface="+mn-lt"/>
                <a:cs typeface="Arial"/>
              </a:rPr>
              <a:t>Where do you think people talk about these big problems? Who might make decisions that affect the whole country?</a:t>
            </a:r>
            <a:endParaRPr lang="en-GB" dirty="0"/>
          </a:p>
          <a:p>
            <a:endParaRPr lang="en-GB" dirty="0">
              <a:latin typeface="Arial"/>
              <a:ea typeface="+mn-lt"/>
              <a:cs typeface="+mn-lt"/>
            </a:endParaRPr>
          </a:p>
          <a:p>
            <a:endParaRPr lang="en-GB"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10" name="Picture 9" descr="A large building with towers and a tower on the side of it&#10;&#10;AI-generated content may be incorrect.">
            <a:extLst>
              <a:ext uri="{FF2B5EF4-FFF2-40B4-BE49-F238E27FC236}">
                <a16:creationId xmlns:a16="http://schemas.microsoft.com/office/drawing/2014/main" id="{FB1C9CE6-3EC1-3A7C-47C8-10ED8414FAE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2765" t="20823" r="6863" b="4691"/>
          <a:stretch>
            <a:fillRect/>
          </a:stretch>
        </p:blipFill>
        <p:spPr>
          <a:xfrm>
            <a:off x="6439024" y="1278167"/>
            <a:ext cx="4996463" cy="523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8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FF5E-D779-3AEE-8BFB-47C82478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737176-666E-DDFE-6409-39D0BD52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5" y="1674"/>
            <a:ext cx="12206108" cy="688632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ED112F3-1916-0379-18DE-C4B11D5A63E5}"/>
              </a:ext>
            </a:extLst>
          </p:cNvPr>
          <p:cNvSpPr/>
          <p:nvPr/>
        </p:nvSpPr>
        <p:spPr>
          <a:xfrm>
            <a:off x="374165" y="4196814"/>
            <a:ext cx="3389164" cy="244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C653434D-6FE1-B4EA-F2F3-86C5D8B2A56A}"/>
              </a:ext>
            </a:extLst>
          </p:cNvPr>
          <p:cNvSpPr>
            <a:spLocks noGrp="1"/>
          </p:cNvSpPr>
          <p:nvPr/>
        </p:nvSpPr>
        <p:spPr>
          <a:xfrm>
            <a:off x="1102175" y="2517"/>
            <a:ext cx="10994128" cy="1091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solidFill>
                  <a:srgbClr val="000000"/>
                </a:solidFill>
                <a:latin typeface="Poppins SemiBold"/>
                <a:cs typeface="Poppins SemiBold"/>
              </a:rPr>
              <a:t>After the session</a:t>
            </a:r>
            <a:endParaRPr lang="en-US" sz="360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D00BC-B43F-A200-3C1A-A579773D79E9}"/>
              </a:ext>
            </a:extLst>
          </p:cNvPr>
          <p:cNvSpPr/>
          <p:nvPr/>
        </p:nvSpPr>
        <p:spPr>
          <a:xfrm>
            <a:off x="374167" y="1278213"/>
            <a:ext cx="3389164" cy="266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olorful star with a black background&#10;&#10;AI-generated content may be incorrect.">
            <a:extLst>
              <a:ext uri="{FF2B5EF4-FFF2-40B4-BE49-F238E27FC236}">
                <a16:creationId xmlns:a16="http://schemas.microsoft.com/office/drawing/2014/main" id="{E98D2EA3-E3A4-3286-6402-018B4952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921" y="87814"/>
            <a:ext cx="935567" cy="10191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5035D0-1EE2-A30F-B0EE-A02080376A66}"/>
              </a:ext>
            </a:extLst>
          </p:cNvPr>
          <p:cNvSpPr/>
          <p:nvPr/>
        </p:nvSpPr>
        <p:spPr>
          <a:xfrm>
            <a:off x="536022" y="1489171"/>
            <a:ext cx="2979481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rgbClr val="000000"/>
                </a:solidFill>
                <a:latin typeface="Poppins SemiBold"/>
                <a:cs typeface="Arial"/>
              </a:rPr>
              <a:t>Your thoughts...</a:t>
            </a:r>
            <a:endParaRPr lang="en-US"/>
          </a:p>
        </p:txBody>
      </p:sp>
      <p:pic>
        <p:nvPicPr>
          <p:cNvPr id="38" name="Picture 37" descr="A white line drawing of a ballot box&#10;&#10;AI-generated content may be incorrect.">
            <a:extLst>
              <a:ext uri="{FF2B5EF4-FFF2-40B4-BE49-F238E27FC236}">
                <a16:creationId xmlns:a16="http://schemas.microsoft.com/office/drawing/2014/main" id="{BAF49EA7-2BA8-4FD6-2517-15365662C5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99" t="667" r="54448" b="52667"/>
          <a:stretch>
            <a:fillRect/>
          </a:stretch>
        </p:blipFill>
        <p:spPr>
          <a:xfrm>
            <a:off x="241431" y="47072"/>
            <a:ext cx="762602" cy="9926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E95AA-0347-6D6B-D2A2-1B9D282ED7EA}"/>
              </a:ext>
            </a:extLst>
          </p:cNvPr>
          <p:cNvSpPr/>
          <p:nvPr/>
        </p:nvSpPr>
        <p:spPr>
          <a:xfrm>
            <a:off x="4312634" y="1287453"/>
            <a:ext cx="7473085" cy="5321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5A30B3-45C9-14F5-46F2-F1851CBC2A4F}"/>
              </a:ext>
            </a:extLst>
          </p:cNvPr>
          <p:cNvSpPr/>
          <p:nvPr/>
        </p:nvSpPr>
        <p:spPr>
          <a:xfrm>
            <a:off x="4571361" y="1495971"/>
            <a:ext cx="5756259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chemeClr val="tx1"/>
                </a:solidFill>
                <a:latin typeface="Poppins SemiBold"/>
                <a:cs typeface="Arial"/>
              </a:rPr>
              <a:t>Take Citizenship Beyond the Classroom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4863CA8-75E2-2F25-F235-30D3E8AE2433}"/>
              </a:ext>
            </a:extLst>
          </p:cNvPr>
          <p:cNvSpPr txBox="1"/>
          <p:nvPr/>
        </p:nvSpPr>
        <p:spPr>
          <a:xfrm>
            <a:off x="4442010" y="5891440"/>
            <a:ext cx="4195233" cy="5991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u="sng" strike="noStrike" baseline="0">
                <a:solidFill>
                  <a:srgbClr val="E60073"/>
                </a:solidFill>
                <a:latin typeface="Poppins SemiBold"/>
                <a:ea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www.youngcitizens.org/</a:t>
            </a:r>
            <a:r>
              <a:rPr lang="en-GB" sz="1600" b="1" u="sng">
                <a:solidFill>
                  <a:srgbClr val="E60073"/>
                </a:solidFill>
                <a:latin typeface="Poppins SemiBold"/>
                <a:ea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programmes/make-a-difference-challenge/</a:t>
            </a:r>
            <a:endParaRPr lang="en-GB" sz="1600" b="1" u="sng">
              <a:solidFill>
                <a:srgbClr val="E60073"/>
              </a:solidFill>
              <a:latin typeface="Poppins SemiBold"/>
              <a:cs typeface="Segoe UI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8D34B85B-78E7-9FA4-7D8D-F066EB29FD67}"/>
              </a:ext>
            </a:extLst>
          </p:cNvPr>
          <p:cNvSpPr>
            <a:spLocks noGrp="1"/>
          </p:cNvSpPr>
          <p:nvPr/>
        </p:nvSpPr>
        <p:spPr>
          <a:xfrm>
            <a:off x="4567605" y="1952399"/>
            <a:ext cx="3179292" cy="128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2B26A1C-BA83-1D40-5C7E-D611C43D0AD6}"/>
              </a:ext>
            </a:extLst>
          </p:cNvPr>
          <p:cNvSpPr>
            <a:spLocks noGrp="1"/>
          </p:cNvSpPr>
          <p:nvPr/>
        </p:nvSpPr>
        <p:spPr>
          <a:xfrm>
            <a:off x="4322216" y="2404433"/>
            <a:ext cx="4225427" cy="3650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tx1"/>
                </a:solidFill>
                <a:latin typeface="Arial"/>
                <a:cs typeface="Segoe UI"/>
              </a:rPr>
              <a:t>Give your pupils the chance to lead real change with our </a:t>
            </a:r>
            <a:r>
              <a:rPr lang="en-GB" sz="1600" b="1">
                <a:solidFill>
                  <a:schemeClr val="tx1"/>
                </a:solidFill>
                <a:latin typeface="Arial"/>
                <a:cs typeface="Segoe UI"/>
              </a:rPr>
              <a:t>Make a Difference Challenge 2026. 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GB" sz="1600">
                <a:solidFill>
                  <a:schemeClr val="tx1"/>
                </a:solidFill>
                <a:latin typeface="Arial"/>
                <a:cs typeface="Segoe UI"/>
              </a:rPr>
              <a:t>Join the Summer of Social Action.</a:t>
            </a:r>
            <a:br>
              <a:rPr lang="en-GB" sz="1600">
                <a:solidFill>
                  <a:schemeClr val="tx1"/>
                </a:solidFill>
                <a:latin typeface="Arial"/>
                <a:cs typeface="Segoe UI"/>
              </a:rPr>
            </a:br>
            <a:br>
              <a:rPr lang="en-GB" sz="1600">
                <a:solidFill>
                  <a:schemeClr val="tx1"/>
                </a:solidFill>
                <a:latin typeface="Arial"/>
                <a:cs typeface="Segoe UI"/>
              </a:rPr>
            </a:br>
            <a:r>
              <a:rPr lang="en-GB" sz="1600">
                <a:solidFill>
                  <a:schemeClr val="tx1"/>
                </a:solidFill>
                <a:latin typeface="Arial"/>
                <a:cs typeface="Segoe UI"/>
              </a:rPr>
              <a:t>This immersive programme is designed for primary schools to turn learning into action. </a:t>
            </a:r>
            <a:br>
              <a:rPr lang="en-GB" sz="1600">
                <a:solidFill>
                  <a:schemeClr val="tx1"/>
                </a:solidFill>
                <a:latin typeface="Arial"/>
                <a:cs typeface="Segoe UI"/>
              </a:rPr>
            </a:br>
            <a:br>
              <a:rPr lang="en-GB" sz="1600">
                <a:latin typeface="Arial"/>
                <a:cs typeface="Segoe UI"/>
              </a:rPr>
            </a:br>
            <a:r>
              <a:rPr lang="en-GB" sz="1600">
                <a:solidFill>
                  <a:schemeClr val="tx1"/>
                </a:solidFill>
                <a:latin typeface="Arial"/>
                <a:cs typeface="Segoe UI"/>
              </a:rPr>
              <a:t>Here’s what happens: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GB" sz="1600" b="1">
                <a:solidFill>
                  <a:schemeClr val="tx1"/>
                </a:solidFill>
                <a:latin typeface="Arial"/>
                <a:cs typeface="Arial"/>
              </a:rPr>
              <a:t>Spark Change:</a:t>
            </a:r>
            <a:r>
              <a:rPr lang="en-GB" sz="1600">
                <a:solidFill>
                  <a:schemeClr val="tx1"/>
                </a:solidFill>
                <a:latin typeface="Arial"/>
                <a:cs typeface="Arial"/>
              </a:rPr>
              <a:t> Pupils choose an issue they care about.</a:t>
            </a:r>
            <a:br>
              <a:rPr lang="en-GB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GB" sz="1600" b="1">
                <a:solidFill>
                  <a:schemeClr val="tx1"/>
                </a:solidFill>
                <a:latin typeface="Arial"/>
                <a:cs typeface="Arial"/>
              </a:rPr>
              <a:t>Plan It, Do It:</a:t>
            </a:r>
            <a:r>
              <a:rPr lang="en-GB" sz="1600">
                <a:solidFill>
                  <a:schemeClr val="tx1"/>
                </a:solidFill>
                <a:latin typeface="Arial"/>
                <a:cs typeface="Arial"/>
              </a:rPr>
              <a:t> They design and deliver their own social action project.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 sz="1600" b="1">
                <a:solidFill>
                  <a:schemeClr val="tx1"/>
                </a:solidFill>
                <a:latin typeface="Arial"/>
                <a:cs typeface="Arial"/>
              </a:rPr>
              <a:t>Shout About It: </a:t>
            </a:r>
            <a:r>
              <a:rPr lang="en-GB" sz="1600">
                <a:solidFill>
                  <a:schemeClr val="tx1"/>
                </a:solidFill>
                <a:latin typeface="Arial"/>
                <a:cs typeface="Arial"/>
              </a:rPr>
              <a:t>Celebrate their impact at a regional showcase this July.</a:t>
            </a:r>
            <a:br>
              <a:rPr lang="en-GB" sz="1600">
                <a:solidFill>
                  <a:schemeClr val="tx1"/>
                </a:solidFill>
                <a:latin typeface="Arial"/>
                <a:cs typeface="Arial"/>
              </a:rPr>
            </a:br>
            <a:br>
              <a:rPr lang="en-GB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GB" sz="1600" b="1">
                <a:solidFill>
                  <a:schemeClr val="tx1"/>
                </a:solidFill>
                <a:latin typeface="Arial"/>
                <a:cs typeface="Arial"/>
              </a:rPr>
              <a:t>Secure your place:</a:t>
            </a:r>
          </a:p>
          <a:p>
            <a:pPr algn="ctr"/>
            <a:endParaRPr lang="en-GB" sz="1600">
              <a:solidFill>
                <a:schemeClr val="tx1"/>
              </a:solidFill>
              <a:latin typeface="Arial"/>
              <a:cs typeface="Segoe UI"/>
            </a:endParaRPr>
          </a:p>
          <a:p>
            <a:pPr algn="ctr"/>
            <a:endParaRPr lang="en-GB" sz="160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4" name="Picture 23" descr="A group of children holding signs&#10;&#10;AI-generated content may be incorrect.">
            <a:extLst>
              <a:ext uri="{FF2B5EF4-FFF2-40B4-BE49-F238E27FC236}">
                <a16:creationId xmlns:a16="http://schemas.microsoft.com/office/drawing/2014/main" id="{E6B0835A-AFE7-0E9A-5049-29ECC9678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958" y="2211405"/>
            <a:ext cx="2932173" cy="4194339"/>
          </a:xfrm>
          <a:prstGeom prst="rect">
            <a:avLst/>
          </a:prstGeom>
        </p:spPr>
      </p:pic>
      <p:sp>
        <p:nvSpPr>
          <p:cNvPr id="34" name="Title 3">
            <a:extLst>
              <a:ext uri="{FF2B5EF4-FFF2-40B4-BE49-F238E27FC236}">
                <a16:creationId xmlns:a16="http://schemas.microsoft.com/office/drawing/2014/main" id="{995805B5-17BB-DA2D-EE17-600FD1D6214D}"/>
              </a:ext>
            </a:extLst>
          </p:cNvPr>
          <p:cNvSpPr>
            <a:spLocks noGrp="1"/>
          </p:cNvSpPr>
          <p:nvPr/>
        </p:nvSpPr>
        <p:spPr>
          <a:xfrm>
            <a:off x="503686" y="2095527"/>
            <a:ext cx="3064275" cy="58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Tell us how you found this resource as a teacher.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4077D9DA-15DA-3880-562F-DB4DA83E1877}"/>
              </a:ext>
            </a:extLst>
          </p:cNvPr>
          <p:cNvSpPr>
            <a:spLocks noGrp="1"/>
          </p:cNvSpPr>
          <p:nvPr/>
        </p:nvSpPr>
        <p:spPr>
          <a:xfrm>
            <a:off x="372208" y="4680326"/>
            <a:ext cx="3179292" cy="128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E60073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rgbClr val="000000"/>
                </a:solidFill>
                <a:latin typeface="Arial"/>
                <a:cs typeface="Arial"/>
              </a:rPr>
              <a:t>The Electoral Commission also provides resources to support educators:</a:t>
            </a:r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2FE75A-587E-9D3C-257A-52D57035CAD1}"/>
              </a:ext>
            </a:extLst>
          </p:cNvPr>
          <p:cNvSpPr/>
          <p:nvPr/>
        </p:nvSpPr>
        <p:spPr>
          <a:xfrm>
            <a:off x="520603" y="4271023"/>
            <a:ext cx="2979481" cy="557242"/>
          </a:xfrm>
          <a:prstGeom prst="roundRect">
            <a:avLst/>
          </a:prstGeom>
          <a:solidFill>
            <a:srgbClr val="FFE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solidFill>
                  <a:srgbClr val="000000"/>
                </a:solidFill>
                <a:latin typeface="Poppins SemiBold"/>
                <a:cs typeface="Arial"/>
              </a:rPr>
              <a:t>Did You Know?</a:t>
            </a:r>
            <a:endParaRPr lang="en-US"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20EB20F6-DEB0-10FC-BDDC-5C029B9BCBF7}"/>
              </a:ext>
            </a:extLst>
          </p:cNvPr>
          <p:cNvSpPr txBox="1"/>
          <p:nvPr/>
        </p:nvSpPr>
        <p:spPr>
          <a:xfrm>
            <a:off x="508564" y="5665661"/>
            <a:ext cx="3015908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>
                <a:solidFill>
                  <a:srgbClr val="4FC5B9"/>
                </a:solidFill>
                <a:latin typeface="Poppins SemiBold"/>
                <a:ea typeface="+mn-lt"/>
                <a:cs typeface="Poppins Semi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www.electoralcommission.or.uk/resources/resources-educators</a:t>
            </a:r>
            <a:r>
              <a:rPr lang="en-GB" sz="1600" b="1">
                <a:solidFill>
                  <a:srgbClr val="4FC5B9"/>
                </a:solidFill>
                <a:latin typeface="Poppins SemiBold"/>
                <a:ea typeface="+mn-lt"/>
                <a:cs typeface="Poppins SemiBold"/>
              </a:rPr>
              <a:t>   </a:t>
            </a:r>
            <a:endParaRPr lang="en-US" sz="1600">
              <a:solidFill>
                <a:srgbClr val="4FC5B9"/>
              </a:solidFill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44DC0574-2CA5-0012-5F72-C660810C81DD}"/>
              </a:ext>
            </a:extLst>
          </p:cNvPr>
          <p:cNvSpPr txBox="1"/>
          <p:nvPr/>
        </p:nvSpPr>
        <p:spPr>
          <a:xfrm>
            <a:off x="1896708" y="2881453"/>
            <a:ext cx="1624431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>
                <a:solidFill>
                  <a:srgbClr val="F1613F"/>
                </a:solidFill>
                <a:latin typeface="Poppins SemiBold"/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www.surveymonkey.com/r/TWPXHQY</a:t>
            </a:r>
            <a:endParaRPr lang="en-US" sz="1600" b="1">
              <a:solidFill>
                <a:srgbClr val="F1613F"/>
              </a:solidFill>
              <a:latin typeface="Poppins SemiBold"/>
              <a:cs typeface="Poppins SemiBold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C8CD5-F187-89BB-1931-66255EA683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25" t="1686" r="3361" b="9460"/>
          <a:stretch>
            <a:fillRect/>
          </a:stretch>
        </p:blipFill>
        <p:spPr>
          <a:xfrm>
            <a:off x="619698" y="2754008"/>
            <a:ext cx="1087029" cy="9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4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8cbfd63-0c0c-4a40-b6c2-91397a63e293" xsi:nil="true"/>
    <lcf76f155ced4ddcb4097134ff3c332f xmlns="78cbfd63-0c0c-4a40-b6c2-91397a63e293">
      <Terms xmlns="http://schemas.microsoft.com/office/infopath/2007/PartnerControls"/>
    </lcf76f155ced4ddcb4097134ff3c332f>
    <TaxCatchAll xmlns="5aa87c49-2c72-4e82-8118-859c387cbb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C7568EC5AA644A4E9847DAEDC84D0" ma:contentTypeVersion="17" ma:contentTypeDescription="Create a new document." ma:contentTypeScope="" ma:versionID="1f78bde4c7d37fe2d7e5c1d8eea90d27">
  <xsd:schema xmlns:xsd="http://www.w3.org/2001/XMLSchema" xmlns:xs="http://www.w3.org/2001/XMLSchema" xmlns:p="http://schemas.microsoft.com/office/2006/metadata/properties" xmlns:ns2="78cbfd63-0c0c-4a40-b6c2-91397a63e293" xmlns:ns3="5aa87c49-2c72-4e82-8118-859c387cbb83" targetNamespace="http://schemas.microsoft.com/office/2006/metadata/properties" ma:root="true" ma:fieldsID="6e19cee58e2f847130e1fef1f866857d" ns2:_="" ns3:_="">
    <xsd:import namespace="78cbfd63-0c0c-4a40-b6c2-91397a63e293"/>
    <xsd:import namespace="5aa87c49-2c72-4e82-8118-859c387cb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bfd63-0c0c-4a40-b6c2-91397a63e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384c4c-9704-46bd-9fbe-cc5170dd74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_x0024_Resources_x003a_core_x002c_Signoff_Status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87c49-2c72-4e82-8118-859c387cbb8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0fec1b0-5220-4cae-8c34-67c9ade9cdf4}" ma:internalName="TaxCatchAll" ma:showField="CatchAllData" ma:web="5aa87c49-2c72-4e82-8118-859c387cbb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6C33C4-C77B-4F73-9866-8848DA3C38EA}">
  <ds:schemaRefs>
    <ds:schemaRef ds:uri="5aa87c49-2c72-4e82-8118-859c387cbb83"/>
    <ds:schemaRef ds:uri="78cbfd63-0c0c-4a40-b6c2-91397a63e29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57247D4-ADFC-4644-849A-152D90D15B69}">
  <ds:schemaRefs>
    <ds:schemaRef ds:uri="5aa87c49-2c72-4e82-8118-859c387cbb83"/>
    <ds:schemaRef ds:uri="78cbfd63-0c0c-4a40-b6c2-91397a63e2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23A48A-1E0B-4F91-91D3-BF6D9E3503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253</cp:revision>
  <dcterms:created xsi:type="dcterms:W3CDTF">2025-10-29T09:37:42Z</dcterms:created>
  <dcterms:modified xsi:type="dcterms:W3CDTF">2026-02-18T20:08:14Z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0x010100841C7568EC5AA644A4E9847DAEDC84D0</vt:lpwstr>
  </property>
  <property fmtid="{D5CDD505-2E9C-101B-9397-08002B2CF9AE}" pid="3" name="MediaServiceImageTags">
    <vt:lpwstr/>
  </property>
</Properties>
</file>