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sldIdLst>
    <p:sldId id="368" r:id="rId5"/>
    <p:sldId id="361" r:id="rId6"/>
    <p:sldId id="346" r:id="rId7"/>
    <p:sldId id="367" r:id="rId8"/>
    <p:sldId id="362" r:id="rId9"/>
    <p:sldId id="348" r:id="rId10"/>
    <p:sldId id="335" r:id="rId11"/>
    <p:sldId id="336" r:id="rId12"/>
    <p:sldId id="345" r:id="rId13"/>
    <p:sldId id="349" r:id="rId14"/>
    <p:sldId id="350" r:id="rId15"/>
    <p:sldId id="351" r:id="rId16"/>
    <p:sldId id="352" r:id="rId17"/>
    <p:sldId id="366" r:id="rId18"/>
    <p:sldId id="355" r:id="rId19"/>
    <p:sldId id="357" r:id="rId20"/>
    <p:sldId id="364" r:id="rId21"/>
    <p:sldId id="365" r:id="rId22"/>
    <p:sldId id="342" r:id="rId23"/>
  </p:sldIdLst>
  <p:sldSz cx="12192000" cy="6858000"/>
  <p:notesSz cx="6858000" cy="9144000"/>
  <p:embeddedFontLst>
    <p:embeddedFont>
      <p:font typeface="Poppins SemiBold" panose="00000700000000000000" pitchFamily="2" charset="0"/>
      <p:bold r:id="rId25"/>
      <p:boldItalic r:id="rId26"/>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Big Legal Lesson" id="{7B39EAE5-5814-4E08-991F-4C169FEABB85}">
          <p14:sldIdLst>
            <p14:sldId id="368"/>
          </p14:sldIdLst>
        </p14:section>
        <p14:section name="For Teachers" id="{E35EF329-3663-4976-B262-8CAC9794664B}">
          <p14:sldIdLst>
            <p14:sldId id="361"/>
            <p14:sldId id="346"/>
            <p14:sldId id="367"/>
            <p14:sldId id="362"/>
            <p14:sldId id="348"/>
          </p14:sldIdLst>
        </p14:section>
        <p14:section name="For Students" id="{6B9607DD-58C4-412B-9D83-6DAD59CA65D3}">
          <p14:sldIdLst>
            <p14:sldId id="335"/>
            <p14:sldId id="336"/>
            <p14:sldId id="345"/>
            <p14:sldId id="349"/>
            <p14:sldId id="350"/>
            <p14:sldId id="351"/>
            <p14:sldId id="352"/>
            <p14:sldId id="366"/>
            <p14:sldId id="355"/>
            <p14:sldId id="357"/>
            <p14:sldId id="364"/>
            <p14:sldId id="365"/>
          </p14:sldIdLst>
        </p14:section>
        <p14:section name="For Teachers" id="{5A91118C-3EE4-428C-987A-528FD8785BD5}">
          <p14:sldIdLst>
            <p14:sldId id="3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9FF5D-B26F-AC45-55F0-A16B209EC4E2}" name="Akasa Pradhan" initials="AP" userId="S::akasa.pradhan@youngcitizens.org::d286d8a6-a6f2-42d9-a5d6-8042858f1c72" providerId="AD"/>
  <p188:author id="{A2B36E69-DAA7-C39C-4B3F-53F9B23B7FB7}" name="Charlie Duckerin" initials="" userId="S::Charlie.Duckerin@youngcitizens.org::04058c8d-ebef-4ec3-aaaf-fb1af59988ea" providerId="AD"/>
  <p188:author id="{9AA67172-C31B-D427-7F3B-708B10183263}" name="Lisa Yates" initials="" userId="S::Lisa.Yates@youngcitizens.org::998e3b1b-6ef4-4467-a2a2-524d3c65665a" providerId="AD"/>
  <p188:author id="{B7F2FDAB-AAFC-BC10-658A-92C009767F04}" name="Charlie Duckerin" initials="CD" userId="S::charlie.duckerin@youngcitizens.org::04058c8d-ebef-4ec3-aaaf-fb1af59988ea" providerId="AD"/>
  <p188:author id="{E1E689C0-7808-6E89-6E9E-37561AA60811}" name="Lisa Yates" initials="LY" userId="S::lisa.yates@youngcitizens.org::998e3b1b-6ef4-4467-a2a2-524d3c65665a" providerId="AD"/>
  <p188:author id="{711E8EC1-52C6-BCAA-EF6A-FB2BCDA8641D}" name="Oliver Walkden" initials="" userId="S::Oliver.Walkden@youngcitizens.org::d3219da8-9cb5-405b-a7c0-940d7d6350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C5B9"/>
    <a:srgbClr val="E60073"/>
    <a:srgbClr val="FFE814"/>
    <a:srgbClr val="F1613F"/>
    <a:srgbClr val="F5F5F5"/>
    <a:srgbClr val="F7DB15"/>
    <a:srgbClr val="0063BA"/>
    <a:srgbClr val="3D843F"/>
    <a:srgbClr val="79B82B"/>
    <a:srgbClr val="F8A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437CF-5004-39D3-E4CB-62A0BB2AB164}" v="2" dt="2026-02-09T22:48:31.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EDF69-6D56-4952-B69B-DAF176FEAE77}" type="datetimeFigureOut">
              <a:t>2/10/2026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FD070-D64A-42C9-B587-D69F75ED3F54}" type="slidenum">
              <a:t>‹#›</a:t>
            </a:fld>
            <a:endParaRPr lang="en-GB"/>
          </a:p>
        </p:txBody>
      </p:sp>
    </p:spTree>
    <p:extLst>
      <p:ext uri="{BB962C8B-B14F-4D97-AF65-F5344CB8AC3E}">
        <p14:creationId xmlns:p14="http://schemas.microsoft.com/office/powerpoint/2010/main" val="2588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ngcitizens.org/programmes/the-big-legal-less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ngcitizen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mbers.parliament.uk/FindYourM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ritetothem.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ritetothem.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publishing.service.gov.uk/media/690b26c69456634d9795fde0/Schools_inspection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ssets.publishing.service.gov.uk/media/5a7de93840f0b62305b7f8ee/PRIMARY_national_curriculum_-_English_220714.pdf" TargetMode="External"/><Relationship Id="rId4" Type="http://schemas.openxmlformats.org/officeDocument/2006/relationships/hyperlink" Target="https://assets.publishing.service.gov.uk/media/5a75a83a40f0b67b3d5c8310/Programme_of_Study_KS1_and_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33472-20FF-79E5-C16F-1B45F5E3C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CD00-CF3A-B0CB-642A-6753B02BD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B1EDF-4A4B-8CE1-45EF-401A2F02101D}"/>
              </a:ext>
            </a:extLst>
          </p:cNvPr>
          <p:cNvSpPr>
            <a:spLocks noGrp="1"/>
          </p:cNvSpPr>
          <p:nvPr>
            <p:ph type="body" idx="1"/>
          </p:nvPr>
        </p:nvSpPr>
        <p:spPr/>
        <p:txBody>
          <a:bodyPr/>
          <a:lstStyle/>
          <a:p>
            <a:r>
              <a:rPr lang="en-GB" b="1"/>
              <a:t>The Big Legal Lesson: Key Stage 1 Lesson Plan &amp; Slides</a:t>
            </a:r>
            <a:endParaRPr lang="en-US">
              <a:solidFill>
                <a:srgbClr val="444444"/>
              </a:solidFill>
            </a:endParaRPr>
          </a:p>
          <a:p>
            <a:br>
              <a:rPr lang="en-GB">
                <a:cs typeface="+mn-lt"/>
              </a:rPr>
            </a:br>
            <a:r>
              <a:rPr lang="en-GB"/>
              <a:t>Thank you for taking part in The Big Legal Lesson 2026. You are joining a network of thousands of teachers across England and Wales who are committed to developing children’s knowledge of the rule of law and their legal rights.</a:t>
            </a:r>
            <a:br>
              <a:rPr lang="en-GB">
                <a:cs typeface="+mn-lt"/>
              </a:rPr>
            </a:br>
            <a:br>
              <a:rPr lang="en-GB">
                <a:cs typeface="+mn-lt"/>
              </a:rPr>
            </a:br>
            <a:r>
              <a:rPr lang="en-GB"/>
              <a:t>For more The Big Legal Lesson resources and information, please head to </a:t>
            </a:r>
            <a:r>
              <a:rPr lang="en-GB">
                <a:solidFill>
                  <a:srgbClr val="444444"/>
                </a:solidFill>
                <a:hlinkClick r:id="rId3"/>
              </a:rPr>
              <a:t>www.youngcitizens.org/programmes/the-big-legal-lesson/</a:t>
            </a:r>
            <a:r>
              <a:rPr lang="en-GB"/>
              <a:t> </a:t>
            </a:r>
            <a:endParaRPr lang="en-GB">
              <a:solidFill>
                <a:srgbClr val="444444"/>
              </a:solidFill>
            </a:endParaRPr>
          </a:p>
          <a:p>
            <a:endParaRPr lang="en-GB">
              <a:solidFill>
                <a:srgbClr val="444444"/>
              </a:solidFill>
            </a:endParaRPr>
          </a:p>
          <a:p>
            <a:r>
              <a:rPr lang="en-GB"/>
              <a:t>To find out more information about Young Citizens and our mission, you can check our website at </a:t>
            </a:r>
            <a:r>
              <a:rPr lang="en-GB">
                <a:solidFill>
                  <a:srgbClr val="444444"/>
                </a:solidFill>
                <a:hlinkClick r:id="rId4"/>
              </a:rPr>
              <a:t>www.youngcitizens.org</a:t>
            </a:r>
            <a:endParaRPr lang="en-GB">
              <a:solidFill>
                <a:srgbClr val="444444"/>
              </a:solidFill>
            </a:endParaRPr>
          </a:p>
        </p:txBody>
      </p:sp>
      <p:sp>
        <p:nvSpPr>
          <p:cNvPr id="4" name="Slide Number Placeholder 3">
            <a:extLst>
              <a:ext uri="{FF2B5EF4-FFF2-40B4-BE49-F238E27FC236}">
                <a16:creationId xmlns:a16="http://schemas.microsoft.com/office/drawing/2014/main" id="{9C486AB9-6BB0-C2C0-D1B6-7EB2408CB47B}"/>
              </a:ext>
            </a:extLst>
          </p:cNvPr>
          <p:cNvSpPr>
            <a:spLocks noGrp="1"/>
          </p:cNvSpPr>
          <p:nvPr>
            <p:ph type="sldNum" sz="quarter" idx="5"/>
          </p:nvPr>
        </p:nvSpPr>
        <p:spPr/>
        <p:txBody>
          <a:bodyPr/>
          <a:lstStyle/>
          <a:p>
            <a:fld id="{E3FFD070-D64A-42C9-B587-D69F75ED3F54}" type="slidenum">
              <a:rPr lang="en-GB"/>
              <a:t>1</a:t>
            </a:fld>
            <a:endParaRPr lang="en-GB"/>
          </a:p>
        </p:txBody>
      </p:sp>
    </p:spTree>
    <p:extLst>
      <p:ext uri="{BB962C8B-B14F-4D97-AF65-F5344CB8AC3E}">
        <p14:creationId xmlns:p14="http://schemas.microsoft.com/office/powerpoint/2010/main" val="27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5D86C-355C-AE6D-DE37-9F68EFA49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C6A23-08E1-2ED6-AC9A-2CF6D881F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A6B45-2560-0C0B-4D13-47BE3490D225}"/>
              </a:ext>
            </a:extLst>
          </p:cNvPr>
          <p:cNvSpPr>
            <a:spLocks noGrp="1"/>
          </p:cNvSpPr>
          <p:nvPr>
            <p:ph type="body" idx="1"/>
          </p:nvPr>
        </p:nvSpPr>
        <p:spPr/>
        <p:txBody>
          <a:bodyPr/>
          <a:lstStyle/>
          <a:p>
            <a:r>
              <a:rPr lang="en-GB" b="1" dirty="0"/>
              <a:t>Core Activity: </a:t>
            </a:r>
            <a:r>
              <a:rPr lang="en-GB" b="1" dirty="0">
                <a:ea typeface="Calibri"/>
                <a:cs typeface="Calibri"/>
              </a:rPr>
              <a:t>Chapter 2 – The Law Is Everywhere</a:t>
            </a:r>
            <a:br>
              <a:rPr lang="en-GB" b="1" dirty="0">
                <a:ea typeface="Calibri"/>
                <a:cs typeface="+mn-lt"/>
              </a:rPr>
            </a:br>
            <a:br>
              <a:rPr lang="en-GB" b="1" dirty="0">
                <a:cs typeface="+mn-lt"/>
              </a:rPr>
            </a:br>
            <a:r>
              <a:rPr lang="en-GB" dirty="0">
                <a:ea typeface="Calibri"/>
                <a:cs typeface="Calibri"/>
              </a:rPr>
              <a:t>In this chapter, Snippet </a:t>
            </a:r>
            <a:r>
              <a:rPr lang="en-GB" dirty="0"/>
              <a:t>showed us that the law is all around us - even when we don’t notice it.</a:t>
            </a:r>
            <a:endParaRPr lang="en-US"/>
          </a:p>
          <a:p>
            <a:endParaRPr lang="en-GB" dirty="0">
              <a:cs typeface="+mn-lt"/>
            </a:endParaRPr>
          </a:p>
          <a:p>
            <a:r>
              <a:rPr lang="en-GB" b="1" dirty="0"/>
              <a:t>After the video:</a:t>
            </a:r>
            <a:br>
              <a:rPr lang="en-GB" dirty="0">
                <a:cs typeface="+mn-lt"/>
              </a:rPr>
            </a:br>
            <a:r>
              <a:rPr lang="en-GB" dirty="0"/>
              <a:t>Reference the scene where Snippet buys a bucket of food from Nutty Buckets.</a:t>
            </a:r>
            <a:br>
              <a:rPr lang="en-GB" dirty="0">
                <a:cs typeface="+mn-lt"/>
              </a:rPr>
            </a:br>
            <a:r>
              <a:rPr lang="en-GB" dirty="0"/>
              <a:t>Ask pupils to imagine this situation on the slide where they bought something that was mouldy. Give pupils time to talk to their partners about the three questions on the slide.</a:t>
            </a:r>
            <a:br>
              <a:rPr lang="en-GB" dirty="0">
                <a:cs typeface="+mn-lt"/>
              </a:rPr>
            </a:br>
            <a:r>
              <a:rPr lang="en-GB" dirty="0"/>
              <a:t>Explain: The law says what should happen if something goes wrong. In this case, the shopkeeper must give you a new chocolate bar or your money back. Even if we don’t realise it, the law is around us all the time, helping to keep things fair.</a:t>
            </a:r>
            <a:endParaRPr lang="en-GB" dirty="0">
              <a:ea typeface="Calibri"/>
              <a:cs typeface="Calibri"/>
            </a:endParaRPr>
          </a:p>
        </p:txBody>
      </p:sp>
      <p:sp>
        <p:nvSpPr>
          <p:cNvPr id="4" name="Slide Number Placeholder 3">
            <a:extLst>
              <a:ext uri="{FF2B5EF4-FFF2-40B4-BE49-F238E27FC236}">
                <a16:creationId xmlns:a16="http://schemas.microsoft.com/office/drawing/2014/main" id="{8B60F76D-98F4-4170-30FA-7439463525BE}"/>
              </a:ext>
            </a:extLst>
          </p:cNvPr>
          <p:cNvSpPr>
            <a:spLocks noGrp="1"/>
          </p:cNvSpPr>
          <p:nvPr>
            <p:ph type="sldNum" sz="quarter" idx="5"/>
          </p:nvPr>
        </p:nvSpPr>
        <p:spPr/>
        <p:txBody>
          <a:bodyPr/>
          <a:lstStyle/>
          <a:p>
            <a:fld id="{E3FFD070-D64A-42C9-B587-D69F75ED3F54}" type="slidenum">
              <a:rPr lang="en-GB"/>
              <a:t>10</a:t>
            </a:fld>
            <a:endParaRPr lang="en-GB"/>
          </a:p>
        </p:txBody>
      </p:sp>
    </p:spTree>
    <p:extLst>
      <p:ext uri="{BB962C8B-B14F-4D97-AF65-F5344CB8AC3E}">
        <p14:creationId xmlns:p14="http://schemas.microsoft.com/office/powerpoint/2010/main" val="12441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1883D-F00D-91C1-0365-4E5B63FBC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086DC-DF16-F857-1AAA-B525CE370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D8D11-712C-0393-6765-253EA5033D28}"/>
              </a:ext>
            </a:extLst>
          </p:cNvPr>
          <p:cNvSpPr>
            <a:spLocks noGrp="1"/>
          </p:cNvSpPr>
          <p:nvPr>
            <p:ph type="body" idx="1"/>
          </p:nvPr>
        </p:nvSpPr>
        <p:spPr/>
        <p:txBody>
          <a:bodyPr/>
          <a:lstStyle/>
          <a:p>
            <a:r>
              <a:rPr lang="en-GB" b="1" dirty="0"/>
              <a:t>Core Activity: </a:t>
            </a:r>
            <a:r>
              <a:rPr lang="en-GB" b="1" dirty="0">
                <a:ea typeface="Calibri"/>
                <a:cs typeface="Calibri"/>
              </a:rPr>
              <a:t>Chapter 3 – Who Helps Us With The Law?</a:t>
            </a:r>
            <a:br>
              <a:rPr lang="en-GB" b="1" dirty="0">
                <a:ea typeface="Calibri"/>
                <a:cs typeface="+mn-lt"/>
              </a:rPr>
            </a:br>
            <a:br>
              <a:rPr lang="en-GB" b="1" dirty="0">
                <a:ea typeface="Calibri"/>
                <a:cs typeface="+mn-lt"/>
              </a:rPr>
            </a:br>
            <a:r>
              <a:rPr lang="en-GB" dirty="0"/>
              <a:t>In this chapter, Snippet meets a lawyer and a judge who explain what they do in their jobs.</a:t>
            </a:r>
            <a:endParaRPr lang="en-GB" b="1">
              <a:ea typeface="Calibri"/>
              <a:cs typeface="Calibri"/>
            </a:endParaRPr>
          </a:p>
          <a:p>
            <a:endParaRPr lang="en-GB">
              <a:ea typeface="Calibri"/>
              <a:cs typeface="Calibri"/>
            </a:endParaRPr>
          </a:p>
          <a:p>
            <a:r>
              <a:rPr lang="en-GB" b="1" dirty="0"/>
              <a:t>After the video:</a:t>
            </a:r>
            <a:endParaRPr lang="en-GB" dirty="0"/>
          </a:p>
          <a:p>
            <a:pPr marL="228600" indent="-228600">
              <a:buAutoNum type="arabicPeriod"/>
            </a:pPr>
            <a:r>
              <a:rPr lang="en-GB" dirty="0"/>
              <a:t>What does Ms. Doodles (the deer) does as a job? </a:t>
            </a:r>
            <a:r>
              <a:rPr lang="en-GB" b="1" dirty="0"/>
              <a:t>Answer</a:t>
            </a:r>
            <a:r>
              <a:rPr lang="en-GB" dirty="0"/>
              <a:t>: She is a lawyer. She helps people with problems about the law.</a:t>
            </a:r>
            <a:endParaRPr lang="en-GB" dirty="0">
              <a:ea typeface="Calibri"/>
              <a:cs typeface="+mn-lt"/>
            </a:endParaRPr>
          </a:p>
          <a:p>
            <a:r>
              <a:rPr lang="en-GB" dirty="0"/>
              <a:t>2. Remind pupils of the tasty treat example they discussed in the last chapter. Ask pupils to discuss: Who might be able to help you if you didn’t know what to do about your mouldy treat? </a:t>
            </a:r>
            <a:r>
              <a:rPr lang="en-GB" b="1" dirty="0"/>
              <a:t>Answer: </a:t>
            </a:r>
            <a:r>
              <a:rPr lang="en-GB" dirty="0"/>
              <a:t>Pupils are likely to list a lot of people at this stage (parents, sibling, friends, other trusted adults). Explain to them that Ms. Doodles could have helped them by explaining what the law says they should do. </a:t>
            </a:r>
            <a:endParaRPr lang="en-GB">
              <a:ea typeface="Calibri"/>
              <a:cs typeface="+mn-lt"/>
            </a:endParaRPr>
          </a:p>
          <a:p>
            <a:r>
              <a:rPr lang="en-GB" dirty="0"/>
              <a:t>3. Where does Judge Hoop-</a:t>
            </a:r>
            <a:r>
              <a:rPr lang="en-GB" dirty="0" err="1"/>
              <a:t>lah</a:t>
            </a:r>
            <a:r>
              <a:rPr lang="en-GB" dirty="0"/>
              <a:t> work? </a:t>
            </a:r>
            <a:r>
              <a:rPr lang="en-GB" b="1" dirty="0"/>
              <a:t>Answer: </a:t>
            </a:r>
            <a:r>
              <a:rPr lang="en-GB" dirty="0"/>
              <a:t>She works in a court. You might want to tell pupils where your nearest court is. Explain to the pupils that a judge is a person who is in control of a court of law. Part of their job is to make sure that the person taken to court is treated in a fair way. They also decide on what the sentence should be when someone is found guilty of breaking the law. </a:t>
            </a:r>
            <a:endParaRPr lang="en-GB" dirty="0">
              <a:ea typeface="Calibri"/>
              <a:cs typeface="Calibri"/>
            </a:endParaRPr>
          </a:p>
        </p:txBody>
      </p:sp>
      <p:sp>
        <p:nvSpPr>
          <p:cNvPr id="4" name="Slide Number Placeholder 3">
            <a:extLst>
              <a:ext uri="{FF2B5EF4-FFF2-40B4-BE49-F238E27FC236}">
                <a16:creationId xmlns:a16="http://schemas.microsoft.com/office/drawing/2014/main" id="{3FAE665C-A061-113E-7C99-CECEC5462220}"/>
              </a:ext>
            </a:extLst>
          </p:cNvPr>
          <p:cNvSpPr>
            <a:spLocks noGrp="1"/>
          </p:cNvSpPr>
          <p:nvPr>
            <p:ph type="sldNum" sz="quarter" idx="5"/>
          </p:nvPr>
        </p:nvSpPr>
        <p:spPr/>
        <p:txBody>
          <a:bodyPr/>
          <a:lstStyle/>
          <a:p>
            <a:fld id="{E3FFD070-D64A-42C9-B587-D69F75ED3F54}" type="slidenum">
              <a:rPr lang="en-GB"/>
              <a:t>11</a:t>
            </a:fld>
            <a:endParaRPr lang="en-GB"/>
          </a:p>
        </p:txBody>
      </p:sp>
    </p:spTree>
    <p:extLst>
      <p:ext uri="{BB962C8B-B14F-4D97-AF65-F5344CB8AC3E}">
        <p14:creationId xmlns:p14="http://schemas.microsoft.com/office/powerpoint/2010/main" val="232774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F7ED-0E0C-4F61-E1A3-E31D831A1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45C77-F7E7-CD17-5F78-94207F80F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BE6FC-D7F4-A75B-108A-24514A196756}"/>
              </a:ext>
            </a:extLst>
          </p:cNvPr>
          <p:cNvSpPr>
            <a:spLocks noGrp="1"/>
          </p:cNvSpPr>
          <p:nvPr>
            <p:ph type="body" idx="1"/>
          </p:nvPr>
        </p:nvSpPr>
        <p:spPr/>
        <p:txBody>
          <a:bodyPr/>
          <a:lstStyle/>
          <a:p>
            <a:r>
              <a:rPr lang="en-GB" b="1" dirty="0"/>
              <a:t>Core Activity: </a:t>
            </a:r>
            <a:r>
              <a:rPr lang="en-GB" b="1" dirty="0">
                <a:ea typeface="Calibri"/>
                <a:cs typeface="Calibri"/>
              </a:rPr>
              <a:t>Chapter 4 – Who Makes Our Laws?</a:t>
            </a:r>
            <a:endParaRPr lang="en-US" dirty="0"/>
          </a:p>
          <a:p>
            <a:br>
              <a:rPr lang="en-GB" b="1" dirty="0">
                <a:ea typeface="Calibri"/>
                <a:cs typeface="+mn-lt"/>
              </a:rPr>
            </a:br>
            <a:r>
              <a:rPr lang="en-GB" dirty="0"/>
              <a:t>In this chapter, Snippet finds out who makes our laws. The story then ends at a party Snippet has invited everyone to. </a:t>
            </a:r>
            <a:endParaRPr lang="en-GB" b="1" dirty="0">
              <a:ea typeface="Calibri"/>
              <a:cs typeface="Calibri"/>
            </a:endParaRPr>
          </a:p>
          <a:p>
            <a:endParaRPr lang="en-GB">
              <a:ea typeface="Calibri"/>
              <a:cs typeface="Calibri"/>
            </a:endParaRPr>
          </a:p>
          <a:p>
            <a:r>
              <a:rPr lang="en-GB" b="1" dirty="0"/>
              <a:t>After the video:</a:t>
            </a:r>
            <a:endParaRPr lang="en-GB" dirty="0"/>
          </a:p>
          <a:p>
            <a:r>
              <a:rPr lang="en-GB" dirty="0"/>
              <a:t>Laws are made by </a:t>
            </a:r>
            <a:r>
              <a:rPr lang="en-GB" b="1" dirty="0"/>
              <a:t>Members of Parliament (MPs)</a:t>
            </a:r>
            <a:r>
              <a:rPr lang="en-GB" dirty="0"/>
              <a:t>. MPs work in the </a:t>
            </a:r>
            <a:r>
              <a:rPr lang="en-GB" b="1" dirty="0"/>
              <a:t>Houses of Parliament</a:t>
            </a:r>
            <a:r>
              <a:rPr lang="en-GB" dirty="0"/>
              <a:t>, next to Big Ben in London. This is where all the most important laws for our country are decided.</a:t>
            </a:r>
            <a:br>
              <a:rPr lang="en-GB" dirty="0">
                <a:cs typeface="+mn-lt"/>
              </a:rPr>
            </a:br>
            <a:r>
              <a:rPr lang="en-GB" dirty="0"/>
              <a:t>You can tell pupils:</a:t>
            </a:r>
            <a:endParaRPr lang="en-GB" dirty="0">
              <a:ea typeface="Calibri"/>
              <a:cs typeface="+mn-lt"/>
            </a:endParaRPr>
          </a:p>
          <a:p>
            <a:pPr marL="171450" indent="-171450">
              <a:buFont typeface="Arial"/>
              <a:buChar char="•"/>
            </a:pPr>
            <a:r>
              <a:rPr lang="en-GB" dirty="0"/>
              <a:t>MPs are people chosen by people, like you and me, to speak for their area.</a:t>
            </a:r>
            <a:endParaRPr lang="en-GB" dirty="0">
              <a:ea typeface="Calibri"/>
              <a:cs typeface="Calibri"/>
            </a:endParaRPr>
          </a:p>
          <a:p>
            <a:pPr marL="171450" indent="-171450">
              <a:buFont typeface="Arial"/>
              <a:buChar char="•"/>
            </a:pPr>
            <a:r>
              <a:rPr lang="en-GB" dirty="0"/>
              <a:t>There are lots of different laws because they cover many parts of life—like keeping people safe, protecting animals, and making sure we are treated fairly.</a:t>
            </a:r>
            <a:endParaRPr lang="en-GB" dirty="0">
              <a:ea typeface="Calibri"/>
              <a:cs typeface="Calibri"/>
            </a:endParaRPr>
          </a:p>
          <a:p>
            <a:pPr marL="171450" indent="-171450">
              <a:buFont typeface="Arial"/>
              <a:buChar char="•"/>
            </a:pPr>
            <a:r>
              <a:rPr lang="en-GB" dirty="0"/>
              <a:t>You might want to share who your local MP is. You can find this here: </a:t>
            </a:r>
            <a:r>
              <a:rPr lang="en-GB" dirty="0">
                <a:hlinkClick r:id="rId3"/>
              </a:rPr>
              <a:t>https://members.parliament.uk/FindYourMP</a:t>
            </a:r>
            <a:r>
              <a:rPr lang="en-GB" dirty="0"/>
              <a:t>.</a:t>
            </a:r>
            <a:endParaRPr lang="en-GB" dirty="0">
              <a:ea typeface="Calibri"/>
              <a:cs typeface="Calibri"/>
            </a:endParaRPr>
          </a:p>
        </p:txBody>
      </p:sp>
      <p:sp>
        <p:nvSpPr>
          <p:cNvPr id="4" name="Slide Number Placeholder 3">
            <a:extLst>
              <a:ext uri="{FF2B5EF4-FFF2-40B4-BE49-F238E27FC236}">
                <a16:creationId xmlns:a16="http://schemas.microsoft.com/office/drawing/2014/main" id="{D07BBB75-2D0D-3AE3-ABAA-F91EBE53C0C4}"/>
              </a:ext>
            </a:extLst>
          </p:cNvPr>
          <p:cNvSpPr>
            <a:spLocks noGrp="1"/>
          </p:cNvSpPr>
          <p:nvPr>
            <p:ph type="sldNum" sz="quarter" idx="5"/>
          </p:nvPr>
        </p:nvSpPr>
        <p:spPr/>
        <p:txBody>
          <a:bodyPr/>
          <a:lstStyle/>
          <a:p>
            <a:fld id="{E3FFD070-D64A-42C9-B587-D69F75ED3F54}" type="slidenum">
              <a:rPr lang="en-GB"/>
              <a:t>12</a:t>
            </a:fld>
            <a:endParaRPr lang="en-GB"/>
          </a:p>
        </p:txBody>
      </p:sp>
    </p:spTree>
    <p:extLst>
      <p:ext uri="{BB962C8B-B14F-4D97-AF65-F5344CB8AC3E}">
        <p14:creationId xmlns:p14="http://schemas.microsoft.com/office/powerpoint/2010/main" val="56573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4791C-AC2F-99CF-2A2F-955B62E51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3BCA0-7333-E9C6-8662-3DBA58A52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A5A53-F1B1-1D6C-87AF-7CE58AD204B6}"/>
              </a:ext>
            </a:extLst>
          </p:cNvPr>
          <p:cNvSpPr>
            <a:spLocks noGrp="1"/>
          </p:cNvSpPr>
          <p:nvPr>
            <p:ph type="body" idx="1"/>
          </p:nvPr>
        </p:nvSpPr>
        <p:spPr/>
        <p:txBody>
          <a:bodyPr/>
          <a:lstStyle/>
          <a:p>
            <a:r>
              <a:rPr lang="en-GB" b="1" dirty="0">
                <a:ea typeface="Calibri"/>
                <a:cs typeface="Calibri"/>
              </a:rPr>
              <a:t>The Big Challenge 1: An Alien Has Landed</a:t>
            </a:r>
            <a:br>
              <a:rPr lang="en-GB" b="1" dirty="0">
                <a:ea typeface="Calibri"/>
                <a:cs typeface="+mn-lt"/>
              </a:rPr>
            </a:br>
            <a:br>
              <a:rPr lang="en-GB" b="1" dirty="0">
                <a:ea typeface="Calibri"/>
                <a:cs typeface="+mn-lt"/>
              </a:rPr>
            </a:br>
            <a:r>
              <a:rPr lang="en-GB" dirty="0"/>
              <a:t>Explain to pupils that an alien has landed in the playground. It is their job to explain to the alien how life in the UK works, what the law is and why it is important. Pupils can choose to display the information in whatever way they think would help the alien the most.</a:t>
            </a:r>
            <a:endParaRPr lang="en-GB" b="1" dirty="0">
              <a:ea typeface="Calibri"/>
              <a:cs typeface="Calibri"/>
            </a:endParaRPr>
          </a:p>
        </p:txBody>
      </p:sp>
      <p:sp>
        <p:nvSpPr>
          <p:cNvPr id="4" name="Slide Number Placeholder 3">
            <a:extLst>
              <a:ext uri="{FF2B5EF4-FFF2-40B4-BE49-F238E27FC236}">
                <a16:creationId xmlns:a16="http://schemas.microsoft.com/office/drawing/2014/main" id="{4396D929-C711-F4C9-623C-8C66CE4C6AD1}"/>
              </a:ext>
            </a:extLst>
          </p:cNvPr>
          <p:cNvSpPr>
            <a:spLocks noGrp="1"/>
          </p:cNvSpPr>
          <p:nvPr>
            <p:ph type="sldNum" sz="quarter" idx="5"/>
          </p:nvPr>
        </p:nvSpPr>
        <p:spPr/>
        <p:txBody>
          <a:bodyPr/>
          <a:lstStyle/>
          <a:p>
            <a:fld id="{E3FFD070-D64A-42C9-B587-D69F75ED3F54}" type="slidenum">
              <a:rPr lang="en-GB"/>
              <a:t>13</a:t>
            </a:fld>
            <a:endParaRPr lang="en-GB"/>
          </a:p>
        </p:txBody>
      </p:sp>
    </p:spTree>
    <p:extLst>
      <p:ext uri="{BB962C8B-B14F-4D97-AF65-F5344CB8AC3E}">
        <p14:creationId xmlns:p14="http://schemas.microsoft.com/office/powerpoint/2010/main" val="2178132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1A99-D868-8C0D-C897-2C450F09D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A947C-D6C2-770F-1550-85294ECA4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56226-0D36-D71A-4115-95B88F53858D}"/>
              </a:ext>
            </a:extLst>
          </p:cNvPr>
          <p:cNvSpPr>
            <a:spLocks noGrp="1"/>
          </p:cNvSpPr>
          <p:nvPr>
            <p:ph type="body" idx="1"/>
          </p:nvPr>
        </p:nvSpPr>
        <p:spPr/>
        <p:txBody>
          <a:bodyPr/>
          <a:lstStyle/>
          <a:p>
            <a:r>
              <a:rPr lang="en-GB" b="1" dirty="0"/>
              <a:t>The Big Challenge 2: Rule or Law?</a:t>
            </a:r>
            <a:br>
              <a:rPr lang="en-GB" b="1" dirty="0">
                <a:ea typeface="Calibri"/>
                <a:cs typeface="+mn-lt"/>
              </a:rPr>
            </a:br>
            <a:br>
              <a:rPr lang="en-GB" b="1" dirty="0">
                <a:cs typeface="+mn-lt"/>
              </a:rPr>
            </a:br>
            <a:r>
              <a:rPr lang="en-GB" dirty="0"/>
              <a:t>Display the list of rules on the slide. Tell pupils that we're going to play a sorting game. When I read a rule, you decide if it’s a Home Rule, a School Rule, or a Law.</a:t>
            </a:r>
            <a:br>
              <a:rPr lang="en-GB" dirty="0">
                <a:ea typeface="Calibri" panose="020F0502020204030204"/>
                <a:cs typeface="+mn-lt"/>
              </a:rPr>
            </a:br>
            <a:br>
              <a:rPr lang="en-GB" dirty="0">
                <a:ea typeface="Calibri" panose="020F0502020204030204"/>
                <a:cs typeface="+mn-lt"/>
              </a:rPr>
            </a:br>
            <a:r>
              <a:rPr lang="en-GB" b="1" dirty="0">
                <a:ea typeface="Calibri" panose="020F0502020204030204"/>
                <a:cs typeface="Calibri" panose="020F0502020204030204"/>
              </a:rPr>
              <a:t>Variations of the activity: </a:t>
            </a:r>
            <a:br>
              <a:rPr lang="en-GB" dirty="0">
                <a:ea typeface="Calibri" panose="020F0502020204030204"/>
                <a:cs typeface="+mn-lt"/>
              </a:rPr>
            </a:br>
            <a:r>
              <a:rPr lang="en-GB" dirty="0">
                <a:ea typeface="Calibri" panose="020F0502020204030204"/>
                <a:cs typeface="Calibri" panose="020F0502020204030204"/>
              </a:rPr>
              <a:t>1. Worksheet – print Slide 3 and get the students to colour each box red, blue or green depending on whether they think it is a home rule, school rule or law. </a:t>
            </a:r>
            <a:br>
              <a:rPr lang="en-GB" dirty="0">
                <a:ea typeface="Calibri" panose="020F0502020204030204"/>
                <a:cs typeface="+mn-lt"/>
              </a:rPr>
            </a:br>
            <a:r>
              <a:rPr lang="en-GB" dirty="0">
                <a:ea typeface="Calibri" panose="020F0502020204030204"/>
                <a:cs typeface="Calibri" panose="020F0502020204030204"/>
              </a:rPr>
              <a:t>2. Use actions in your classroom e.g.</a:t>
            </a:r>
            <a:endParaRPr lang="en-GB" b="1" dirty="0">
              <a:ea typeface="Calibri" panose="020F0502020204030204"/>
              <a:cs typeface="Calibri" panose="020F0502020204030204"/>
            </a:endParaRPr>
          </a:p>
          <a:p>
            <a:pPr marL="171450" indent="-171450">
              <a:buFont typeface="Arial"/>
              <a:buChar char="•"/>
            </a:pPr>
            <a:r>
              <a:rPr lang="en-GB" b="1" dirty="0"/>
              <a:t>Home Rule:</a:t>
            </a:r>
            <a:r>
              <a:rPr lang="en-GB" dirty="0"/>
              <a:t> Put your hands on your head.</a:t>
            </a:r>
            <a:endParaRPr lang="en-GB" dirty="0">
              <a:ea typeface="Calibri"/>
              <a:cs typeface="Calibri"/>
            </a:endParaRPr>
          </a:p>
          <a:p>
            <a:pPr marL="171450" indent="-171450">
              <a:buFont typeface="Arial"/>
              <a:buChar char="•"/>
            </a:pPr>
            <a:r>
              <a:rPr lang="en-GB" b="1" dirty="0"/>
              <a:t>School Rule:</a:t>
            </a:r>
            <a:r>
              <a:rPr lang="en-GB" dirty="0"/>
              <a:t> Cross your arms.</a:t>
            </a:r>
            <a:endParaRPr lang="en-GB" dirty="0">
              <a:ea typeface="Calibri"/>
              <a:cs typeface="Calibri"/>
            </a:endParaRPr>
          </a:p>
          <a:p>
            <a:pPr marL="171450" indent="-171450">
              <a:buFont typeface="Arial"/>
              <a:buChar char="•"/>
            </a:pPr>
            <a:r>
              <a:rPr lang="en-GB" b="1" dirty="0"/>
              <a:t>Law:</a:t>
            </a:r>
            <a:r>
              <a:rPr lang="en-GB" dirty="0"/>
              <a:t> Stand up tall.</a:t>
            </a:r>
            <a:endParaRPr lang="en-GB" dirty="0">
              <a:ea typeface="Calibri"/>
              <a:cs typeface="Calibri"/>
            </a:endParaRPr>
          </a:p>
          <a:p>
            <a:r>
              <a:rPr lang="en-GB" dirty="0"/>
              <a:t>Read each rule aloud and let pupils respond with the correct action.</a:t>
            </a:r>
            <a:endParaRPr lang="en-GB" dirty="0">
              <a:ea typeface="Calibri" panose="020F0502020204030204"/>
              <a:cs typeface="Calibri" panose="020F0502020204030204"/>
            </a:endParaRPr>
          </a:p>
          <a:p>
            <a:endParaRPr lang="en-GB" b="1">
              <a:ea typeface="Calibri"/>
              <a:cs typeface="Calibri"/>
            </a:endParaRPr>
          </a:p>
        </p:txBody>
      </p:sp>
      <p:sp>
        <p:nvSpPr>
          <p:cNvPr id="4" name="Slide Number Placeholder 3">
            <a:extLst>
              <a:ext uri="{FF2B5EF4-FFF2-40B4-BE49-F238E27FC236}">
                <a16:creationId xmlns:a16="http://schemas.microsoft.com/office/drawing/2014/main" id="{1CDDE6C5-47C9-192D-52DE-7FCE02525544}"/>
              </a:ext>
            </a:extLst>
          </p:cNvPr>
          <p:cNvSpPr>
            <a:spLocks noGrp="1"/>
          </p:cNvSpPr>
          <p:nvPr>
            <p:ph type="sldNum" sz="quarter" idx="5"/>
          </p:nvPr>
        </p:nvSpPr>
        <p:spPr/>
        <p:txBody>
          <a:bodyPr/>
          <a:lstStyle/>
          <a:p>
            <a:fld id="{E3FFD070-D64A-42C9-B587-D69F75ED3F54}" type="slidenum">
              <a:rPr lang="en-GB"/>
              <a:t>14</a:t>
            </a:fld>
            <a:endParaRPr lang="en-GB"/>
          </a:p>
        </p:txBody>
      </p:sp>
    </p:spTree>
    <p:extLst>
      <p:ext uri="{BB962C8B-B14F-4D97-AF65-F5344CB8AC3E}">
        <p14:creationId xmlns:p14="http://schemas.microsoft.com/office/powerpoint/2010/main" val="420847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0AA8-027A-B966-141D-93DED3274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43759-00C6-30CA-2644-334AC99CC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AAF71D-528C-2549-6547-2907E685CFE6}"/>
              </a:ext>
            </a:extLst>
          </p:cNvPr>
          <p:cNvSpPr>
            <a:spLocks noGrp="1"/>
          </p:cNvSpPr>
          <p:nvPr>
            <p:ph type="body" idx="1"/>
          </p:nvPr>
        </p:nvSpPr>
        <p:spPr/>
        <p:txBody>
          <a:bodyPr/>
          <a:lstStyle/>
          <a:p>
            <a:r>
              <a:rPr lang="en-GB" b="1" dirty="0"/>
              <a:t>The Big Challenge 3</a:t>
            </a:r>
            <a:r>
              <a:rPr lang="en-GB" b="1" dirty="0">
                <a:ea typeface="Calibri"/>
                <a:cs typeface="Calibri"/>
              </a:rPr>
              <a:t>: The Law and Me</a:t>
            </a:r>
            <a:br>
              <a:rPr lang="en-GB" b="1" dirty="0">
                <a:ea typeface="Calibri"/>
                <a:cs typeface="+mn-lt"/>
              </a:rPr>
            </a:br>
            <a:endParaRPr lang="en-GB" b="1">
              <a:ea typeface="Calibri"/>
              <a:cs typeface="+mn-lt"/>
            </a:endParaRPr>
          </a:p>
          <a:p>
            <a:r>
              <a:rPr lang="en-GB" dirty="0"/>
              <a:t>Ask pupils: </a:t>
            </a:r>
            <a:r>
              <a:rPr lang="en-GB" i="1" dirty="0"/>
              <a:t>“What rules do you follow every day?”</a:t>
            </a:r>
            <a:endParaRPr lang="en-GB" dirty="0">
              <a:ea typeface="Calibri" panose="020F0502020204030204"/>
              <a:cs typeface="Calibri" panose="020F0502020204030204"/>
            </a:endParaRPr>
          </a:p>
          <a:p>
            <a:r>
              <a:rPr lang="en-GB" dirty="0"/>
              <a:t>Explain: </a:t>
            </a:r>
            <a:r>
              <a:rPr lang="en-GB" i="1" dirty="0"/>
              <a:t>“Laws are rules created by the government to help and protect us.”</a:t>
            </a:r>
            <a:br>
              <a:rPr lang="en-GB" i="1" dirty="0">
                <a:cs typeface="+mn-lt"/>
              </a:rPr>
            </a:br>
            <a:endParaRPr lang="en-GB">
              <a:ea typeface="Calibri" panose="020F0502020204030204"/>
              <a:cs typeface="Calibri" panose="020F0502020204030204"/>
            </a:endParaRPr>
          </a:p>
          <a:p>
            <a:r>
              <a:rPr lang="en-GB" dirty="0"/>
              <a:t>Pupils will draw a timeline of their day, from waking up to bedtime. If drawing is hard, pupils can list activities for you to add to the timeline above and add law-related annotations instead.</a:t>
            </a:r>
            <a:br>
              <a:rPr lang="en-GB" dirty="0">
                <a:cs typeface="+mn-lt"/>
              </a:rPr>
            </a:br>
            <a:endParaRPr lang="en-GB">
              <a:ea typeface="Calibri"/>
              <a:cs typeface="Calibri"/>
            </a:endParaRPr>
          </a:p>
          <a:p>
            <a:r>
              <a:rPr lang="en-GB"/>
              <a:t>On the timeline, they identify moments when UK laws play a role, using prompts like:</a:t>
            </a:r>
            <a:endParaRPr lang="en-GB">
              <a:cs typeface="+mn-lt"/>
            </a:endParaRPr>
          </a:p>
          <a:p>
            <a:pPr marL="171450" indent="-171450">
              <a:buFont typeface="Arial"/>
              <a:buChar char="•"/>
            </a:pPr>
            <a:r>
              <a:rPr lang="en-GB" b="1" dirty="0"/>
              <a:t>Eating breakfast: </a:t>
            </a:r>
            <a:r>
              <a:rPr lang="en-GB" dirty="0"/>
              <a:t>Shops have rules about where they put sugary foods so they don’t make us eat too much sugar.</a:t>
            </a:r>
            <a:endParaRPr lang="en-GB" dirty="0">
              <a:ea typeface="Calibri"/>
              <a:cs typeface="Calibri"/>
            </a:endParaRPr>
          </a:p>
          <a:p>
            <a:pPr marL="171450" indent="-171450">
              <a:buFont typeface="Arial"/>
              <a:buChar char="•"/>
            </a:pPr>
            <a:r>
              <a:rPr lang="en-GB" b="1" dirty="0"/>
              <a:t>Watching TV: </a:t>
            </a:r>
            <a:r>
              <a:rPr lang="en-GB" dirty="0"/>
              <a:t>Adverts must tell the truth. They can’t show things that are not allowed, like smoking.</a:t>
            </a:r>
            <a:endParaRPr lang="en-GB" dirty="0">
              <a:ea typeface="Calibri"/>
              <a:cs typeface="Calibri"/>
            </a:endParaRPr>
          </a:p>
          <a:p>
            <a:pPr marL="171450" indent="-171450">
              <a:buFont typeface="Arial"/>
              <a:buChar char="•"/>
            </a:pPr>
            <a:r>
              <a:rPr lang="en-GB" b="1" dirty="0"/>
              <a:t>Going to school: </a:t>
            </a:r>
            <a:r>
              <a:rPr lang="en-GB" dirty="0"/>
              <a:t>Your grown-ups must make sure you go to school because the law says children need to learn.</a:t>
            </a:r>
            <a:endParaRPr lang="en-GB" dirty="0">
              <a:ea typeface="Calibri"/>
              <a:cs typeface="Calibri"/>
            </a:endParaRPr>
          </a:p>
          <a:p>
            <a:pPr marL="171450" indent="-171450">
              <a:buFont typeface="Arial"/>
              <a:buChar char="•"/>
            </a:pPr>
            <a:r>
              <a:rPr lang="en-GB" b="1" dirty="0"/>
              <a:t>In the car:</a:t>
            </a:r>
            <a:r>
              <a:rPr lang="en-GB" dirty="0"/>
              <a:t> Everyone must wear a seatbelt. If you’re small, you need a special car seat. Drivers must not use their phone and must drive safely.</a:t>
            </a:r>
            <a:endParaRPr lang="en-GB" dirty="0">
              <a:ea typeface="Calibri"/>
              <a:cs typeface="Calibri"/>
            </a:endParaRPr>
          </a:p>
          <a:p>
            <a:pPr marL="171450" indent="-171450">
              <a:buFont typeface="Arial"/>
              <a:buChar char="•"/>
            </a:pPr>
            <a:r>
              <a:rPr lang="en-GB" b="1" dirty="0"/>
              <a:t>Petrol: </a:t>
            </a:r>
            <a:r>
              <a:rPr lang="en-GB" dirty="0"/>
              <a:t>Children are not allowed to buy petrol. Only grown-ups can.</a:t>
            </a:r>
            <a:endParaRPr lang="en-GB" dirty="0">
              <a:ea typeface="Calibri"/>
              <a:cs typeface="Calibri"/>
            </a:endParaRPr>
          </a:p>
          <a:p>
            <a:pPr marL="171450" indent="-171450">
              <a:buFont typeface="Arial"/>
              <a:buChar char="•"/>
            </a:pPr>
            <a:r>
              <a:rPr lang="en-GB" b="1" dirty="0"/>
              <a:t>What you learn: </a:t>
            </a:r>
            <a:r>
              <a:rPr lang="en-GB" dirty="0"/>
              <a:t>Schools have rules about what they teach. They must treat everyone fairly.</a:t>
            </a:r>
            <a:endParaRPr lang="en-GB" dirty="0">
              <a:ea typeface="Calibri"/>
              <a:cs typeface="Calibri"/>
            </a:endParaRPr>
          </a:p>
          <a:p>
            <a:pPr marL="171450" indent="-171450">
              <a:buFont typeface="Arial"/>
              <a:buChar char="•"/>
            </a:pPr>
            <a:r>
              <a:rPr lang="en-GB" b="1" dirty="0"/>
              <a:t>Lunch time:</a:t>
            </a:r>
            <a:r>
              <a:rPr lang="en-GB" dirty="0"/>
              <a:t> Schools must give healthy food and think about what children need. Some children get free meals.</a:t>
            </a:r>
            <a:endParaRPr lang="en-GB" dirty="0">
              <a:ea typeface="Calibri"/>
              <a:cs typeface="Calibri"/>
            </a:endParaRPr>
          </a:p>
          <a:p>
            <a:pPr marL="171450" indent="-171450">
              <a:buFont typeface="Arial"/>
              <a:buChar char="•"/>
            </a:pPr>
            <a:r>
              <a:rPr lang="en-GB" b="1" dirty="0"/>
              <a:t>PE: </a:t>
            </a:r>
            <a:r>
              <a:rPr lang="en-GB" dirty="0"/>
              <a:t>Schools must have space for you to play and do PE outside.</a:t>
            </a:r>
            <a:endParaRPr lang="en-GB" dirty="0">
              <a:ea typeface="Calibri"/>
              <a:cs typeface="Calibri"/>
            </a:endParaRPr>
          </a:p>
          <a:p>
            <a:pPr marL="171450" indent="-171450">
              <a:buFont typeface="Arial"/>
              <a:buChar char="•"/>
            </a:pPr>
            <a:r>
              <a:rPr lang="en-GB" b="1" dirty="0"/>
              <a:t>Buying a game/Watching films: </a:t>
            </a:r>
            <a:r>
              <a:rPr lang="en-GB" dirty="0"/>
              <a:t>Some games/films have age limits. Shops can’t sell games to children if they are too grown-up for them.</a:t>
            </a:r>
            <a:endParaRPr lang="en-GB" dirty="0">
              <a:ea typeface="Calibri"/>
              <a:cs typeface="Calibri"/>
            </a:endParaRPr>
          </a:p>
          <a:p>
            <a:pPr marL="171450" indent="-171450">
              <a:buFont typeface="Arial"/>
              <a:buChar char="•"/>
            </a:pPr>
            <a:r>
              <a:rPr lang="en-GB" b="1" dirty="0"/>
              <a:t>Playing online: </a:t>
            </a:r>
            <a:r>
              <a:rPr lang="en-GB" dirty="0"/>
              <a:t>There are rules to keep you safe online. Apps must protect children from harmful things.</a:t>
            </a:r>
            <a:endParaRPr lang="en-GB" dirty="0">
              <a:ea typeface="Calibri"/>
              <a:cs typeface="Calibri"/>
            </a:endParaRPr>
          </a:p>
        </p:txBody>
      </p:sp>
      <p:sp>
        <p:nvSpPr>
          <p:cNvPr id="4" name="Slide Number Placeholder 3">
            <a:extLst>
              <a:ext uri="{FF2B5EF4-FFF2-40B4-BE49-F238E27FC236}">
                <a16:creationId xmlns:a16="http://schemas.microsoft.com/office/drawing/2014/main" id="{E0693D0A-98FC-91C7-D53F-DAA883ACC9E3}"/>
              </a:ext>
            </a:extLst>
          </p:cNvPr>
          <p:cNvSpPr>
            <a:spLocks noGrp="1"/>
          </p:cNvSpPr>
          <p:nvPr>
            <p:ph type="sldNum" sz="quarter" idx="5"/>
          </p:nvPr>
        </p:nvSpPr>
        <p:spPr/>
        <p:txBody>
          <a:bodyPr/>
          <a:lstStyle/>
          <a:p>
            <a:fld id="{E3FFD070-D64A-42C9-B587-D69F75ED3F54}" type="slidenum">
              <a:rPr lang="en-GB"/>
              <a:t>15</a:t>
            </a:fld>
            <a:endParaRPr lang="en-GB"/>
          </a:p>
        </p:txBody>
      </p:sp>
    </p:spTree>
    <p:extLst>
      <p:ext uri="{BB962C8B-B14F-4D97-AF65-F5344CB8AC3E}">
        <p14:creationId xmlns:p14="http://schemas.microsoft.com/office/powerpoint/2010/main" val="338024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07506-F35B-42C9-810E-ADBD021B0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814C80-9730-B6FA-084A-D6FE13AA7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E36BB-7FD5-0F0D-6451-4B0375783F11}"/>
              </a:ext>
            </a:extLst>
          </p:cNvPr>
          <p:cNvSpPr>
            <a:spLocks noGrp="1"/>
          </p:cNvSpPr>
          <p:nvPr>
            <p:ph type="body" idx="1"/>
          </p:nvPr>
        </p:nvSpPr>
        <p:spPr/>
        <p:txBody>
          <a:bodyPr/>
          <a:lstStyle/>
          <a:p>
            <a:r>
              <a:rPr lang="en-GB" b="1">
                <a:ea typeface="Calibri"/>
                <a:cs typeface="Calibri"/>
              </a:rPr>
              <a:t>The Big Challenge 4: My New Law</a:t>
            </a:r>
            <a:br>
              <a:rPr lang="en-GB" b="1">
                <a:ea typeface="Calibri"/>
                <a:cs typeface="+mn-lt"/>
              </a:rPr>
            </a:br>
            <a:endParaRPr lang="en-GB" b="1">
              <a:ea typeface="Calibri" panose="020F0502020204030204"/>
              <a:cs typeface="Calibri" panose="020F0502020204030204"/>
            </a:endParaRPr>
          </a:p>
          <a:p>
            <a:r>
              <a:rPr lang="en-GB"/>
              <a:t>Ask pupils to think of one new law they would like introduced in the UK and explain what difference it would make.</a:t>
            </a:r>
            <a:br>
              <a:rPr lang="en-GB">
                <a:cs typeface="+mn-lt"/>
              </a:rPr>
            </a:br>
            <a:endParaRPr lang="en-GB" b="1">
              <a:ea typeface="Calibri"/>
              <a:cs typeface="+mn-lt"/>
            </a:endParaRPr>
          </a:p>
          <a:p>
            <a:r>
              <a:rPr lang="en-GB" b="1"/>
              <a:t>Extension:</a:t>
            </a:r>
            <a:r>
              <a:rPr lang="en-GB"/>
              <a:t> Encourage pupils to write to their MP about their idea using the framework provided on the next slide. MP contact details: </a:t>
            </a:r>
            <a:r>
              <a:rPr lang="en-GB">
                <a:hlinkClick r:id="rId3"/>
              </a:rPr>
              <a:t>http://www.writetothem.com</a:t>
            </a:r>
            <a:r>
              <a:rPr lang="en-GB"/>
              <a:t>.</a:t>
            </a:r>
            <a:br>
              <a:rPr lang="en-GB">
                <a:ea typeface="Calibri"/>
                <a:cs typeface="+mn-lt"/>
              </a:rPr>
            </a:br>
            <a:endParaRPr lang="en-GB">
              <a:ea typeface="Calibri" panose="020F0502020204030204"/>
              <a:cs typeface="Calibri" panose="020F0502020204030204"/>
            </a:endParaRPr>
          </a:p>
          <a:p>
            <a:r>
              <a:rPr lang="en-GB"/>
              <a:t>Share pupil ideas: Write them down, take a photo, and share with </a:t>
            </a:r>
            <a:r>
              <a:rPr lang="en-GB" b="1"/>
              <a:t>@YoungCitizensUK</a:t>
            </a:r>
            <a:r>
              <a:rPr lang="en-GB"/>
              <a:t> using </a:t>
            </a:r>
            <a:r>
              <a:rPr lang="en-GB" b="1"/>
              <a:t>#TheBigLegalLesson</a:t>
            </a:r>
            <a:r>
              <a:rPr lang="en-GB"/>
              <a:t>. </a:t>
            </a:r>
            <a:endParaRPr lang="en-GB">
              <a:ea typeface="Calibri"/>
              <a:cs typeface="Calibri"/>
            </a:endParaRPr>
          </a:p>
          <a:p>
            <a:endParaRPr lang="en-GB" b="1">
              <a:ea typeface="Calibri"/>
              <a:cs typeface="+mn-lt"/>
            </a:endParaRPr>
          </a:p>
        </p:txBody>
      </p:sp>
      <p:sp>
        <p:nvSpPr>
          <p:cNvPr id="4" name="Slide Number Placeholder 3">
            <a:extLst>
              <a:ext uri="{FF2B5EF4-FFF2-40B4-BE49-F238E27FC236}">
                <a16:creationId xmlns:a16="http://schemas.microsoft.com/office/drawing/2014/main" id="{22A21B7D-D0EA-E827-F949-2D07055194CD}"/>
              </a:ext>
            </a:extLst>
          </p:cNvPr>
          <p:cNvSpPr>
            <a:spLocks noGrp="1"/>
          </p:cNvSpPr>
          <p:nvPr>
            <p:ph type="sldNum" sz="quarter" idx="5"/>
          </p:nvPr>
        </p:nvSpPr>
        <p:spPr/>
        <p:txBody>
          <a:bodyPr/>
          <a:lstStyle/>
          <a:p>
            <a:fld id="{E3FFD070-D64A-42C9-B587-D69F75ED3F54}" type="slidenum">
              <a:rPr lang="en-GB"/>
              <a:t>16</a:t>
            </a:fld>
            <a:endParaRPr lang="en-GB"/>
          </a:p>
        </p:txBody>
      </p:sp>
    </p:spTree>
    <p:extLst>
      <p:ext uri="{BB962C8B-B14F-4D97-AF65-F5344CB8AC3E}">
        <p14:creationId xmlns:p14="http://schemas.microsoft.com/office/powerpoint/2010/main" val="353144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032B7-69B3-2D4E-E198-C6F5DF92C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6DAFD-422C-D570-20D3-659B63602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EB3BA-51EA-2F37-EF8D-DE156D83A7D0}"/>
              </a:ext>
            </a:extLst>
          </p:cNvPr>
          <p:cNvSpPr>
            <a:spLocks noGrp="1"/>
          </p:cNvSpPr>
          <p:nvPr>
            <p:ph type="body" idx="1"/>
          </p:nvPr>
        </p:nvSpPr>
        <p:spPr/>
        <p:txBody>
          <a:bodyPr/>
          <a:lstStyle/>
          <a:p>
            <a:r>
              <a:rPr lang="en-GB" b="1" dirty="0"/>
              <a:t>The Big Challenge 4: My New Law (Optional Extension)</a:t>
            </a:r>
            <a:br>
              <a:rPr lang="en-GB" b="1" dirty="0">
                <a:cs typeface="+mn-lt"/>
              </a:rPr>
            </a:br>
            <a:br>
              <a:rPr lang="en-GB" b="1" dirty="0">
                <a:cs typeface="+mn-lt"/>
              </a:rPr>
            </a:br>
            <a:r>
              <a:rPr lang="en-GB" dirty="0">
                <a:ea typeface="Calibri"/>
                <a:cs typeface="Calibri"/>
              </a:rPr>
              <a:t>Remind pupils and see if they can recall what an MP is from Snippet's story. </a:t>
            </a:r>
          </a:p>
          <a:p>
            <a:br>
              <a:rPr lang="en-GB" dirty="0">
                <a:ea typeface="Calibri"/>
                <a:cs typeface="+mn-lt"/>
              </a:rPr>
            </a:br>
            <a:r>
              <a:rPr lang="en-GB" dirty="0"/>
              <a:t>Laws are made by </a:t>
            </a:r>
            <a:r>
              <a:rPr lang="en-GB" b="1" dirty="0"/>
              <a:t>Members of Parliament (MPs)</a:t>
            </a:r>
            <a:r>
              <a:rPr lang="en-GB" dirty="0"/>
              <a:t>. MPs work in the </a:t>
            </a:r>
            <a:r>
              <a:rPr lang="en-GB" b="1" dirty="0"/>
              <a:t>Houses of Parliament</a:t>
            </a:r>
            <a:r>
              <a:rPr lang="en-GB" dirty="0"/>
              <a:t>, next to Big Ben in London. This is where all the most important laws for our country are decided.</a:t>
            </a:r>
            <a:br>
              <a:rPr lang="en-GB" dirty="0">
                <a:ea typeface="Calibri"/>
                <a:cs typeface="+mn-lt"/>
              </a:rPr>
            </a:br>
            <a:br>
              <a:rPr lang="en-GB" dirty="0">
                <a:ea typeface="Calibri"/>
                <a:cs typeface="+mn-lt"/>
              </a:rPr>
            </a:br>
            <a:r>
              <a:rPr lang="en-GB" b="1" dirty="0"/>
              <a:t>Extension:</a:t>
            </a:r>
            <a:r>
              <a:rPr lang="en-GB" dirty="0"/>
              <a:t> Encourage pupils to write to their MP about their idea using the framework provided on the next slide. MP contact details: </a:t>
            </a:r>
            <a:r>
              <a:rPr lang="en-GB" dirty="0">
                <a:hlinkClick r:id="rId3"/>
              </a:rPr>
              <a:t>http://www.writetothem.com</a:t>
            </a:r>
            <a:r>
              <a:rPr lang="en-GB" dirty="0"/>
              <a:t>.</a:t>
            </a:r>
            <a:br>
              <a:rPr lang="en-GB" dirty="0">
                <a:ea typeface="Calibri"/>
                <a:cs typeface="+mn-lt"/>
              </a:rPr>
            </a:br>
            <a:endParaRPr lang="en-GB">
              <a:ea typeface="Calibri"/>
              <a:cs typeface="Calibri"/>
            </a:endParaRPr>
          </a:p>
        </p:txBody>
      </p:sp>
      <p:sp>
        <p:nvSpPr>
          <p:cNvPr id="4" name="Slide Number Placeholder 3">
            <a:extLst>
              <a:ext uri="{FF2B5EF4-FFF2-40B4-BE49-F238E27FC236}">
                <a16:creationId xmlns:a16="http://schemas.microsoft.com/office/drawing/2014/main" id="{A3BC6EB8-0D5B-93D0-2CE1-823EE9DB9B55}"/>
              </a:ext>
            </a:extLst>
          </p:cNvPr>
          <p:cNvSpPr>
            <a:spLocks noGrp="1"/>
          </p:cNvSpPr>
          <p:nvPr>
            <p:ph type="sldNum" sz="quarter" idx="5"/>
          </p:nvPr>
        </p:nvSpPr>
        <p:spPr/>
        <p:txBody>
          <a:bodyPr/>
          <a:lstStyle/>
          <a:p>
            <a:fld id="{E3FFD070-D64A-42C9-B587-D69F75ED3F54}" type="slidenum">
              <a:rPr lang="en-GB"/>
              <a:t>17</a:t>
            </a:fld>
            <a:endParaRPr lang="en-GB"/>
          </a:p>
        </p:txBody>
      </p:sp>
    </p:spTree>
    <p:extLst>
      <p:ext uri="{BB962C8B-B14F-4D97-AF65-F5344CB8AC3E}">
        <p14:creationId xmlns:p14="http://schemas.microsoft.com/office/powerpoint/2010/main" val="181698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AFB15-52C6-D61D-B024-D3B6810B2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00F82-860E-883B-D3BF-AE924E372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2DB14-CCE5-2040-E8A7-105939C61149}"/>
              </a:ext>
            </a:extLst>
          </p:cNvPr>
          <p:cNvSpPr>
            <a:spLocks noGrp="1"/>
          </p:cNvSpPr>
          <p:nvPr>
            <p:ph type="body" idx="1"/>
          </p:nvPr>
        </p:nvSpPr>
        <p:spPr/>
        <p:txBody>
          <a:bodyPr/>
          <a:lstStyle/>
          <a:p>
            <a:r>
              <a:rPr lang="en-US" b="1" dirty="0"/>
              <a:t>Student Reflections</a:t>
            </a:r>
            <a:endParaRPr lang="en-US" dirty="0">
              <a:solidFill>
                <a:srgbClr val="444444"/>
              </a:solidFill>
            </a:endParaRPr>
          </a:p>
          <a:p>
            <a:endParaRPr lang="en-US" dirty="0">
              <a:solidFill>
                <a:srgbClr val="444444"/>
              </a:solidFill>
            </a:endParaRPr>
          </a:p>
          <a:p>
            <a:r>
              <a:rPr lang="en-US" dirty="0"/>
              <a:t>NB: Only you need to scan the QR code or click the pink link embedded on the slide. The questions are student facing, are done as a group and act as reflective prompts for your class. </a:t>
            </a:r>
            <a:endParaRPr lang="en-US" dirty="0">
              <a:solidFill>
                <a:srgbClr val="444444"/>
              </a:solidFill>
            </a:endParaRPr>
          </a:p>
          <a:p>
            <a:endParaRPr lang="en-US" dirty="0">
              <a:solidFill>
                <a:srgbClr val="444444"/>
              </a:solidFill>
            </a:endParaRPr>
          </a:p>
          <a:p>
            <a:r>
              <a:rPr lang="en-US" b="1" dirty="0"/>
              <a:t>Optional: </a:t>
            </a:r>
            <a:r>
              <a:rPr lang="en-US" dirty="0"/>
              <a:t>Screenshot your answers before submitting for your own activity records.</a:t>
            </a:r>
            <a:endParaRPr lang="en-US" dirty="0">
              <a:solidFill>
                <a:srgbClr val="444444"/>
              </a:solidFill>
            </a:endParaRPr>
          </a:p>
        </p:txBody>
      </p:sp>
      <p:sp>
        <p:nvSpPr>
          <p:cNvPr id="4" name="Slide Number Placeholder 3">
            <a:extLst>
              <a:ext uri="{FF2B5EF4-FFF2-40B4-BE49-F238E27FC236}">
                <a16:creationId xmlns:a16="http://schemas.microsoft.com/office/drawing/2014/main" id="{57F19FCE-EC69-CC22-AC30-23578AD1BF0B}"/>
              </a:ext>
            </a:extLst>
          </p:cNvPr>
          <p:cNvSpPr>
            <a:spLocks noGrp="1"/>
          </p:cNvSpPr>
          <p:nvPr>
            <p:ph type="sldNum" sz="quarter" idx="5"/>
          </p:nvPr>
        </p:nvSpPr>
        <p:spPr/>
        <p:txBody>
          <a:bodyPr/>
          <a:lstStyle/>
          <a:p>
            <a:fld id="{E3FFD070-D64A-42C9-B587-D69F75ED3F54}" type="slidenum">
              <a:rPr lang="en-GB"/>
              <a:t>18</a:t>
            </a:fld>
            <a:endParaRPr lang="en-GB"/>
          </a:p>
        </p:txBody>
      </p:sp>
    </p:spTree>
    <p:extLst>
      <p:ext uri="{BB962C8B-B14F-4D97-AF65-F5344CB8AC3E}">
        <p14:creationId xmlns:p14="http://schemas.microsoft.com/office/powerpoint/2010/main" val="36269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E3FFD070-D64A-42C9-B587-D69F75ED3F54}" type="slidenum">
              <a:rPr lang="en-GB"/>
              <a:t>19</a:t>
            </a:fld>
            <a:endParaRPr lang="en-GB"/>
          </a:p>
        </p:txBody>
      </p:sp>
    </p:spTree>
    <p:extLst>
      <p:ext uri="{BB962C8B-B14F-4D97-AF65-F5344CB8AC3E}">
        <p14:creationId xmlns:p14="http://schemas.microsoft.com/office/powerpoint/2010/main" val="401803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a typeface="Calibri"/>
                <a:cs typeface="Calibri"/>
              </a:rPr>
              <a:t>Full Ofsted and Curriculum References</a:t>
            </a:r>
          </a:p>
          <a:p>
            <a:endParaRPr lang="en-GB" b="1" dirty="0">
              <a:ea typeface="Calibri" panose="020F0502020204030204"/>
              <a:cs typeface="+mn-lt"/>
            </a:endParaRPr>
          </a:p>
          <a:p>
            <a:r>
              <a:rPr lang="en-GB" b="1" dirty="0">
                <a:ea typeface="Calibri" panose="020F0502020204030204"/>
                <a:cs typeface="+mn-lt"/>
              </a:rPr>
              <a:t>Ofsted</a:t>
            </a:r>
            <a:br>
              <a:rPr lang="en-GB" b="1" dirty="0">
                <a:ea typeface="Calibri" panose="020F0502020204030204"/>
                <a:cs typeface="+mn-lt"/>
              </a:rPr>
            </a:br>
            <a:r>
              <a:rPr lang="en-GB" dirty="0">
                <a:hlinkClick r:id="rId3"/>
              </a:rPr>
              <a:t>Schools Inspection Toolkit</a:t>
            </a:r>
            <a:r>
              <a:rPr lang="en-GB" dirty="0"/>
              <a:t>, Page 47: 'In gathering evidence about the personal development programme, including pupils’ SMSC development, inspectors consider the extent to which: pupils develop their ability to recognise the difference between right and wrong, including...recognising legal boundaries and respecting the civil and criminal law of England'</a:t>
            </a:r>
            <a:endParaRPr lang="en-GB" b="1" dirty="0">
              <a:ea typeface="Calibri" panose="020F0502020204030204"/>
              <a:cs typeface="Calibri" panose="020F0502020204030204"/>
            </a:endParaRPr>
          </a:p>
          <a:p>
            <a:endParaRPr lang="en-GB">
              <a:ea typeface="Calibri" panose="020F0502020204030204"/>
              <a:cs typeface="Calibri" panose="020F0502020204030204"/>
            </a:endParaRPr>
          </a:p>
          <a:p>
            <a:r>
              <a:rPr lang="en-GB" b="1" dirty="0">
                <a:ea typeface="Calibri" panose="020F0502020204030204"/>
                <a:cs typeface="Calibri" panose="020F0502020204030204"/>
              </a:rPr>
              <a:t>Curriculum</a:t>
            </a:r>
          </a:p>
          <a:p>
            <a:r>
              <a:rPr lang="en-GB" dirty="0">
                <a:hlinkClick r:id="rId4"/>
              </a:rPr>
              <a:t>Citizenship Programme of Study (non-statutory), Key Stage 1</a:t>
            </a:r>
            <a:r>
              <a:rPr lang="en-GB" dirty="0"/>
              <a:t>, Page 1, 'Preparing to play an active role as citizens: Pupils should be taught a. to take part in discussions with one other person and the whole class; b. to take part in a simple debate about topical issues; c. to recognise choices they can make, and recognise the difference between right and wrong; d. to agree and follow rules for their group and classroom, and understand how rules help them'</a:t>
            </a:r>
            <a:endParaRPr lang="en-GB" dirty="0">
              <a:ea typeface="Calibri"/>
              <a:cs typeface="Calibri"/>
            </a:endParaRPr>
          </a:p>
          <a:p>
            <a:endParaRPr lang="en-GB">
              <a:ea typeface="Calibri"/>
              <a:cs typeface="Calibri"/>
            </a:endParaRPr>
          </a:p>
          <a:p>
            <a:r>
              <a:rPr lang="en-GB" dirty="0">
                <a:ea typeface="Calibri"/>
                <a:cs typeface="Calibri"/>
              </a:rPr>
              <a:t>Spoken English: </a:t>
            </a:r>
            <a:r>
              <a:rPr lang="en-GB" dirty="0">
                <a:hlinkClick r:id="rId5"/>
              </a:rPr>
              <a:t>Primary National Curriculum – English</a:t>
            </a:r>
            <a:r>
              <a:rPr lang="en-GB" dirty="0"/>
              <a:t>, page 7: 'listen and respond appropriately to adults and their peers; ask relevant questions to extend their understanding and knowledge; maintain attention and participate actively in collaborative conversations, staying on topic and initiating and responding to comments; use spoken language to develop understanding through speculating, hypothesising, imagining and exploring ideas'</a:t>
            </a:r>
            <a:endParaRPr lang="en-GB" dirty="0">
              <a:ea typeface="Calibri" panose="020F0502020204030204"/>
              <a:cs typeface="Calibri" panose="020F0502020204030204"/>
            </a:endParaRPr>
          </a:p>
          <a:p>
            <a:endParaRPr lang="en-GB">
              <a:ea typeface="Calibri" panose="020F0502020204030204"/>
              <a:cs typeface="Calibri" panose="020F0502020204030204"/>
            </a:endParaRPr>
          </a:p>
          <a:p>
            <a:r>
              <a:rPr lang="en-GB" dirty="0">
                <a:ea typeface="Calibri" panose="020F0502020204030204"/>
                <a:cs typeface="Calibri" panose="020F0502020204030204"/>
              </a:rPr>
              <a:t>Depending on how you choose to run 'An alien has landed' this can support several of the statutory requirements listed in the </a:t>
            </a:r>
            <a:r>
              <a:rPr lang="en-GB" dirty="0">
                <a:ea typeface="Calibri" panose="020F0502020204030204"/>
                <a:cs typeface="Calibri" panose="020F0502020204030204"/>
                <a:hlinkClick r:id="rId5"/>
              </a:rPr>
              <a:t>Primary National Curriculum for English</a:t>
            </a:r>
            <a:r>
              <a:rPr lang="en-GB" dirty="0">
                <a:ea typeface="Calibri" panose="020F0502020204030204"/>
                <a:cs typeface="Calibri" panose="020F0502020204030204"/>
              </a:rPr>
              <a:t>, under 'Writing – composition' for Year 1, page 14 and for Year 2, page 21.</a:t>
            </a:r>
          </a:p>
        </p:txBody>
      </p:sp>
      <p:sp>
        <p:nvSpPr>
          <p:cNvPr id="4" name="Slide Number Placeholder 3"/>
          <p:cNvSpPr>
            <a:spLocks noGrp="1"/>
          </p:cNvSpPr>
          <p:nvPr>
            <p:ph type="sldNum" sz="quarter" idx="5"/>
          </p:nvPr>
        </p:nvSpPr>
        <p:spPr/>
        <p:txBody>
          <a:bodyPr/>
          <a:lstStyle/>
          <a:p>
            <a:fld id="{E3FFD070-D64A-42C9-B587-D69F75ED3F54}" type="slidenum">
              <a:rPr lang="en-GB"/>
              <a:t>2</a:t>
            </a:fld>
            <a:endParaRPr lang="en-GB"/>
          </a:p>
        </p:txBody>
      </p:sp>
    </p:spTree>
    <p:extLst>
      <p:ext uri="{BB962C8B-B14F-4D97-AF65-F5344CB8AC3E}">
        <p14:creationId xmlns:p14="http://schemas.microsoft.com/office/powerpoint/2010/main" val="228798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E270-F447-5279-6381-40060F41C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D5137-D6DB-C482-8F37-64FB35C18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78F7-5BD6-FB8B-C962-DFBACE917A6C}"/>
              </a:ext>
            </a:extLst>
          </p:cNvPr>
          <p:cNvSpPr>
            <a:spLocks noGrp="1"/>
          </p:cNvSpPr>
          <p:nvPr>
            <p:ph type="body" idx="1"/>
          </p:nvPr>
        </p:nvSpPr>
        <p:spPr/>
        <p:txBody>
          <a:bodyPr/>
          <a:lstStyle/>
          <a:p>
            <a:r>
              <a:rPr lang="en-GB" b="1">
                <a:ea typeface="Calibri"/>
                <a:cs typeface="Calibri"/>
              </a:rPr>
              <a:t>Lesson Length</a:t>
            </a:r>
            <a:endParaRPr lang="en-GB" b="1">
              <a:ea typeface="Calibri"/>
              <a:cs typeface="+mn-lt"/>
            </a:endParaRPr>
          </a:p>
          <a:p>
            <a:br>
              <a:rPr lang="en-GB" i="1">
                <a:ea typeface="Calibri"/>
                <a:cs typeface="+mn-lt"/>
              </a:rPr>
            </a:br>
            <a:r>
              <a:rPr lang="en-GB"/>
              <a:t>This resource has been designed to give you flexibility. One main activity is included, which is split into four distinct parts. A number of optional "The Big Challenges" are also included. </a:t>
            </a:r>
            <a:endParaRPr lang="en-GB">
              <a:ea typeface="Calibri"/>
              <a:cs typeface="Calibri"/>
            </a:endParaRPr>
          </a:p>
          <a:p>
            <a:r>
              <a:rPr lang="en-GB"/>
              <a:t>You can choose to deliver all the suggested activities or select those that best suit the needs of your pupils and your time-frame. </a:t>
            </a:r>
            <a:br>
              <a:rPr lang="en-GB">
                <a:cs typeface="+mn-lt"/>
              </a:rPr>
            </a:br>
            <a:endParaRPr lang="en-GB">
              <a:ea typeface="Calibri"/>
              <a:cs typeface="Calibri"/>
            </a:endParaRPr>
          </a:p>
          <a:p>
            <a:r>
              <a:rPr lang="en-GB"/>
              <a:t>The supporting PowerPoint can be used in its entirety, or it can be edited, saved, and delivered across several shorter sessions. For example, one activity could be run each day throughout The Big Legal Lesson campaign.</a:t>
            </a:r>
          </a:p>
        </p:txBody>
      </p:sp>
      <p:sp>
        <p:nvSpPr>
          <p:cNvPr id="4" name="Slide Number Placeholder 3">
            <a:extLst>
              <a:ext uri="{FF2B5EF4-FFF2-40B4-BE49-F238E27FC236}">
                <a16:creationId xmlns:a16="http://schemas.microsoft.com/office/drawing/2014/main" id="{8876F3A3-BC08-9C44-3629-C513D459973F}"/>
              </a:ext>
            </a:extLst>
          </p:cNvPr>
          <p:cNvSpPr>
            <a:spLocks noGrp="1"/>
          </p:cNvSpPr>
          <p:nvPr>
            <p:ph type="sldNum" sz="quarter" idx="5"/>
          </p:nvPr>
        </p:nvSpPr>
        <p:spPr/>
        <p:txBody>
          <a:bodyPr/>
          <a:lstStyle/>
          <a:p>
            <a:fld id="{E3FFD070-D64A-42C9-B587-D69F75ED3F54}" type="slidenum">
              <a:rPr lang="en-GB"/>
              <a:t>3</a:t>
            </a:fld>
            <a:endParaRPr lang="en-GB"/>
          </a:p>
        </p:txBody>
      </p:sp>
    </p:spTree>
    <p:extLst>
      <p:ext uri="{BB962C8B-B14F-4D97-AF65-F5344CB8AC3E}">
        <p14:creationId xmlns:p14="http://schemas.microsoft.com/office/powerpoint/2010/main" val="269585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8957-A95D-95EB-1433-D1DDEBE2A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6C264-BD80-6FDA-6552-ED866B88F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A505D-0AB2-0CAE-F475-2823D2FB97F5}"/>
              </a:ext>
            </a:extLst>
          </p:cNvPr>
          <p:cNvSpPr>
            <a:spLocks noGrp="1"/>
          </p:cNvSpPr>
          <p:nvPr>
            <p:ph type="body" idx="1"/>
          </p:nvPr>
        </p:nvSpPr>
        <p:spPr/>
        <p:txBody>
          <a:bodyPr/>
          <a:lstStyle/>
          <a:p>
            <a:r>
              <a:rPr lang="en-GB" b="1" dirty="0"/>
              <a:t>Worksheet Print Out For The Big Challenge 2: Rule or Law? (Optional) </a:t>
            </a:r>
            <a:br>
              <a:rPr lang="en-GB" b="1" dirty="0">
                <a:ea typeface="Calibri"/>
                <a:cs typeface="+mn-lt"/>
              </a:rPr>
            </a:br>
            <a:br>
              <a:rPr lang="en-GB" b="1" dirty="0">
                <a:cs typeface="+mn-lt"/>
              </a:rPr>
            </a:br>
            <a:r>
              <a:rPr lang="en-GB" dirty="0"/>
              <a:t>Display the list of rules on the slide.</a:t>
            </a:r>
            <a:r>
              <a:rPr lang="en-GB" b="1" dirty="0"/>
              <a:t> </a:t>
            </a:r>
            <a:endParaRPr lang="en-GB" dirty="0">
              <a:ea typeface="Calibri" panose="020F0502020204030204"/>
              <a:cs typeface="Calibri" panose="020F0502020204030204"/>
            </a:endParaRPr>
          </a:p>
          <a:p>
            <a:endParaRPr lang="en-GB" b="1" dirty="0"/>
          </a:p>
          <a:p>
            <a:r>
              <a:rPr lang="en-GB" dirty="0"/>
              <a:t>Tell pupils that we're going to play a sorting game. When I read a rule, you decide if it’s a Home Rule, a School Rule, or a Law.</a:t>
            </a:r>
            <a:br>
              <a:rPr lang="en-GB" dirty="0">
                <a:ea typeface="Calibri" panose="020F0502020204030204"/>
                <a:cs typeface="+mn-lt"/>
              </a:rPr>
            </a:br>
            <a:br>
              <a:rPr lang="en-GB" dirty="0">
                <a:ea typeface="Calibri" panose="020F0502020204030204"/>
                <a:cs typeface="+mn-lt"/>
              </a:rPr>
            </a:br>
            <a:r>
              <a:rPr lang="en-GB" dirty="0">
                <a:ea typeface="Calibri" panose="020F0502020204030204"/>
                <a:cs typeface="Calibri" panose="020F0502020204030204"/>
              </a:rPr>
              <a:t>Variations of the activity: </a:t>
            </a:r>
            <a:br>
              <a:rPr lang="en-GB" dirty="0">
                <a:ea typeface="Calibri" panose="020F0502020204030204"/>
                <a:cs typeface="+mn-lt"/>
              </a:rPr>
            </a:br>
            <a:r>
              <a:rPr lang="en-GB" dirty="0">
                <a:ea typeface="Calibri" panose="020F0502020204030204"/>
                <a:cs typeface="Calibri" panose="020F0502020204030204"/>
              </a:rPr>
              <a:t>1. Worksheet – print </a:t>
            </a:r>
          </a:p>
          <a:p>
            <a:pPr marL="171450" indent="-171450">
              <a:buFont typeface="Arial"/>
              <a:buChar char="•"/>
            </a:pPr>
            <a:r>
              <a:rPr lang="en-GB" b="1" dirty="0"/>
              <a:t>Home Rule:</a:t>
            </a:r>
            <a:r>
              <a:rPr lang="en-GB" dirty="0"/>
              <a:t> Put your hands on your head.</a:t>
            </a:r>
            <a:endParaRPr lang="en-GB" dirty="0">
              <a:ea typeface="Calibri"/>
              <a:cs typeface="Calibri"/>
            </a:endParaRPr>
          </a:p>
          <a:p>
            <a:pPr marL="171450" indent="-171450">
              <a:buFont typeface="Arial"/>
              <a:buChar char="•"/>
            </a:pPr>
            <a:r>
              <a:rPr lang="en-GB" b="1" dirty="0"/>
              <a:t>School Rule:</a:t>
            </a:r>
            <a:r>
              <a:rPr lang="en-GB" dirty="0"/>
              <a:t> Cross your arms.</a:t>
            </a:r>
            <a:endParaRPr lang="en-GB" dirty="0">
              <a:ea typeface="Calibri"/>
              <a:cs typeface="Calibri"/>
            </a:endParaRPr>
          </a:p>
          <a:p>
            <a:pPr marL="171450" indent="-171450">
              <a:buFont typeface="Arial"/>
              <a:buChar char="•"/>
            </a:pPr>
            <a:r>
              <a:rPr lang="en-GB" b="1" dirty="0"/>
              <a:t>Law:</a:t>
            </a:r>
            <a:r>
              <a:rPr lang="en-GB" dirty="0"/>
              <a:t> Stand up tall.</a:t>
            </a:r>
            <a:endParaRPr lang="en-GB" dirty="0">
              <a:ea typeface="Calibri"/>
              <a:cs typeface="Calibri"/>
            </a:endParaRPr>
          </a:p>
          <a:p>
            <a:pPr marL="171450" indent="-171450">
              <a:buFont typeface="Arial"/>
              <a:buChar char="•"/>
            </a:pPr>
            <a:r>
              <a:rPr lang="en-GB" dirty="0"/>
              <a:t>Read each rule aloud and let pupils respond with the correct action.</a:t>
            </a:r>
            <a:endParaRPr lang="en-GB" dirty="0">
              <a:ea typeface="Calibri"/>
              <a:cs typeface="Calibri"/>
            </a:endParaRPr>
          </a:p>
          <a:p>
            <a:endParaRPr lang="en-GB" b="1">
              <a:ea typeface="Calibri"/>
              <a:cs typeface="Calibri"/>
            </a:endParaRPr>
          </a:p>
        </p:txBody>
      </p:sp>
      <p:sp>
        <p:nvSpPr>
          <p:cNvPr id="4" name="Slide Number Placeholder 3">
            <a:extLst>
              <a:ext uri="{FF2B5EF4-FFF2-40B4-BE49-F238E27FC236}">
                <a16:creationId xmlns:a16="http://schemas.microsoft.com/office/drawing/2014/main" id="{8B7638AF-01BE-A570-83FC-509B084CB06E}"/>
              </a:ext>
            </a:extLst>
          </p:cNvPr>
          <p:cNvSpPr>
            <a:spLocks noGrp="1"/>
          </p:cNvSpPr>
          <p:nvPr>
            <p:ph type="sldNum" sz="quarter" idx="5"/>
          </p:nvPr>
        </p:nvSpPr>
        <p:spPr/>
        <p:txBody>
          <a:bodyPr/>
          <a:lstStyle/>
          <a:p>
            <a:fld id="{E3FFD070-D64A-42C9-B587-D69F75ED3F54}" type="slidenum">
              <a:rPr lang="en-GB"/>
              <a:t>4</a:t>
            </a:fld>
            <a:endParaRPr lang="en-GB"/>
          </a:p>
        </p:txBody>
      </p:sp>
    </p:spTree>
    <p:extLst>
      <p:ext uri="{BB962C8B-B14F-4D97-AF65-F5344CB8AC3E}">
        <p14:creationId xmlns:p14="http://schemas.microsoft.com/office/powerpoint/2010/main" val="324085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7D93-FA78-323E-8D8E-CB453CBAA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AF5B-D9B7-C24E-1F85-3992BD9D1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DBB7-CEC0-7F8F-280D-0FA6A03320AD}"/>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3B50C2E-5A94-B17A-307C-375ED0E42A8E}"/>
              </a:ext>
            </a:extLst>
          </p:cNvPr>
          <p:cNvSpPr>
            <a:spLocks noGrp="1"/>
          </p:cNvSpPr>
          <p:nvPr>
            <p:ph type="sldNum" sz="quarter" idx="5"/>
          </p:nvPr>
        </p:nvSpPr>
        <p:spPr/>
        <p:txBody>
          <a:bodyPr/>
          <a:lstStyle/>
          <a:p>
            <a:fld id="{E3FFD070-D64A-42C9-B587-D69F75ED3F54}" type="slidenum">
              <a:rPr lang="en-GB"/>
              <a:t>5</a:t>
            </a:fld>
            <a:endParaRPr lang="en-GB"/>
          </a:p>
        </p:txBody>
      </p:sp>
    </p:spTree>
    <p:extLst>
      <p:ext uri="{BB962C8B-B14F-4D97-AF65-F5344CB8AC3E}">
        <p14:creationId xmlns:p14="http://schemas.microsoft.com/office/powerpoint/2010/main" val="280487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B2F7-F516-4000-834F-427D247FE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12594-50F4-29BA-EDA3-58E77FC3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2D90A-3A2E-66D3-1122-6D5FDCEB6ADB}"/>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A49DCFE0-1DDB-7DF5-945C-95E7DAE66C44}"/>
              </a:ext>
            </a:extLst>
          </p:cNvPr>
          <p:cNvSpPr>
            <a:spLocks noGrp="1"/>
          </p:cNvSpPr>
          <p:nvPr>
            <p:ph type="sldNum" sz="quarter" idx="5"/>
          </p:nvPr>
        </p:nvSpPr>
        <p:spPr/>
        <p:txBody>
          <a:bodyPr/>
          <a:lstStyle/>
          <a:p>
            <a:fld id="{E3FFD070-D64A-42C9-B587-D69F75ED3F54}" type="slidenum">
              <a:rPr lang="en-GB"/>
              <a:t>6</a:t>
            </a:fld>
            <a:endParaRPr lang="en-GB"/>
          </a:p>
        </p:txBody>
      </p:sp>
    </p:spTree>
    <p:extLst>
      <p:ext uri="{BB962C8B-B14F-4D97-AF65-F5344CB8AC3E}">
        <p14:creationId xmlns:p14="http://schemas.microsoft.com/office/powerpoint/2010/main" val="357063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BAA6-CDFF-AE4D-70A7-B63030CE7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54B48-92D0-25EF-3F63-E1002A92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43D9B-9DA0-D678-CC6D-A8504929D5B2}"/>
              </a:ext>
            </a:extLst>
          </p:cNvPr>
          <p:cNvSpPr>
            <a:spLocks noGrp="1"/>
          </p:cNvSpPr>
          <p:nvPr>
            <p:ph type="body" idx="1"/>
          </p:nvPr>
        </p:nvSpPr>
        <p:spPr/>
        <p:txBody>
          <a:bodyPr/>
          <a:lstStyle/>
          <a:p>
            <a:r>
              <a:rPr lang="en-GB" b="1" dirty="0"/>
              <a:t>Starter Activity</a:t>
            </a:r>
            <a:br>
              <a:rPr lang="en-GB" i="1" dirty="0">
                <a:cs typeface="+mn-lt"/>
              </a:rPr>
            </a:br>
            <a:br>
              <a:rPr lang="en-GB" i="1" dirty="0">
                <a:cs typeface="+mn-lt"/>
              </a:rPr>
            </a:br>
            <a:r>
              <a:rPr lang="en-GB" dirty="0"/>
              <a:t>Explain that today we’re going to think about rules and laws. </a:t>
            </a:r>
            <a:endParaRPr lang="en-GB" i="1" dirty="0"/>
          </a:p>
          <a:p>
            <a:pPr marL="228600" indent="-228600">
              <a:buAutoNum type="arabicPeriod"/>
            </a:pPr>
            <a:r>
              <a:rPr lang="en-GB" b="1" dirty="0"/>
              <a:t>What rules do you follow at school or at home? </a:t>
            </a:r>
            <a:br>
              <a:rPr lang="en-GB" dirty="0">
                <a:cs typeface="+mn-lt"/>
              </a:rPr>
            </a:br>
            <a:r>
              <a:rPr lang="en-GB" dirty="0"/>
              <a:t>For example, in our classroom we have a rule about putting your hand up before speaking or at home you may have a rule about tidying your room.</a:t>
            </a:r>
            <a:endParaRPr lang="en-GB" i="1" dirty="0">
              <a:ea typeface="Calibri"/>
              <a:cs typeface="+mn-lt"/>
            </a:endParaRPr>
          </a:p>
          <a:p>
            <a:pPr marL="228600" indent="-228600">
              <a:buAutoNum type="arabicPeriod"/>
            </a:pPr>
            <a:r>
              <a:rPr lang="en-GB" b="1" dirty="0">
                <a:ea typeface="Calibri"/>
                <a:cs typeface="+mn-lt"/>
              </a:rPr>
              <a:t>Why do we have those rules?</a:t>
            </a:r>
            <a:br>
              <a:rPr lang="en-GB" b="1" dirty="0">
                <a:ea typeface="Calibri"/>
                <a:cs typeface="+mn-lt"/>
              </a:rPr>
            </a:br>
            <a:r>
              <a:rPr lang="en-GB" dirty="0"/>
              <a:t>Encourage pupils to explore. Take a few answers and write them on the board.</a:t>
            </a:r>
            <a:endParaRPr lang="en-GB" dirty="0">
              <a:ea typeface="Calibri"/>
              <a:cs typeface="Calibri"/>
            </a:endParaRPr>
          </a:p>
          <a:p>
            <a:pPr marL="228600" indent="-228600">
              <a:buAutoNum type="arabicPeriod"/>
            </a:pPr>
            <a:r>
              <a:rPr lang="en-GB" b="1" dirty="0"/>
              <a:t>Can you think of a rule that everyone in the country has to follow?</a:t>
            </a:r>
            <a:r>
              <a:rPr lang="en-GB" dirty="0"/>
              <a:t> </a:t>
            </a:r>
            <a:br>
              <a:rPr lang="en-GB" dirty="0">
                <a:cs typeface="+mn-lt"/>
              </a:rPr>
            </a:br>
            <a:r>
              <a:rPr lang="en-GB" dirty="0"/>
              <a:t>For example, something that grown-ups and children all have to do.</a:t>
            </a:r>
            <a:br>
              <a:rPr lang="en-GB" dirty="0">
                <a:ea typeface="Calibri"/>
                <a:cs typeface="+mn-lt"/>
              </a:rPr>
            </a:br>
            <a:r>
              <a:rPr lang="en-GB" dirty="0"/>
              <a:t>Possible answers: </a:t>
            </a:r>
            <a:r>
              <a:rPr lang="en-GB" i="1" dirty="0"/>
              <a:t>‘Wear a seatbelt,’ ‘Don’t steal,’  </a:t>
            </a:r>
            <a:r>
              <a:rPr lang="en-GB" dirty="0"/>
              <a:t>etc. </a:t>
            </a:r>
            <a:br>
              <a:rPr lang="en-GB" dirty="0">
                <a:cs typeface="+mn-lt"/>
              </a:rPr>
            </a:br>
            <a:r>
              <a:rPr lang="en-GB" dirty="0"/>
              <a:t>Those are called laws. Laws are like rules, but they apply to everyone: not just in school or at home. Laws help keep life fair and safe for all of us. We're going to listen to a story today all about the law. </a:t>
            </a:r>
            <a:endParaRPr lang="en-GB" dirty="0">
              <a:ea typeface="Calibri"/>
              <a:cs typeface="Calibri"/>
            </a:endParaRPr>
          </a:p>
        </p:txBody>
      </p:sp>
      <p:sp>
        <p:nvSpPr>
          <p:cNvPr id="4" name="Slide Number Placeholder 3">
            <a:extLst>
              <a:ext uri="{FF2B5EF4-FFF2-40B4-BE49-F238E27FC236}">
                <a16:creationId xmlns:a16="http://schemas.microsoft.com/office/drawing/2014/main" id="{BD6DCBA1-FC5D-1CF3-B2AE-2444607CC753}"/>
              </a:ext>
            </a:extLst>
          </p:cNvPr>
          <p:cNvSpPr>
            <a:spLocks noGrp="1"/>
          </p:cNvSpPr>
          <p:nvPr>
            <p:ph type="sldNum" sz="quarter" idx="5"/>
          </p:nvPr>
        </p:nvSpPr>
        <p:spPr/>
        <p:txBody>
          <a:bodyPr/>
          <a:lstStyle/>
          <a:p>
            <a:fld id="{E3FFD070-D64A-42C9-B587-D69F75ED3F54}" type="slidenum">
              <a:rPr lang="en-GB"/>
              <a:t>7</a:t>
            </a:fld>
            <a:endParaRPr lang="en-GB"/>
          </a:p>
        </p:txBody>
      </p:sp>
    </p:spTree>
    <p:extLst>
      <p:ext uri="{BB962C8B-B14F-4D97-AF65-F5344CB8AC3E}">
        <p14:creationId xmlns:p14="http://schemas.microsoft.com/office/powerpoint/2010/main" val="401578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Lesson Objectives</a:t>
            </a:r>
          </a:p>
          <a:p>
            <a:endParaRPr lang="en-US" i="1" dirty="0">
              <a:ea typeface="Calibri"/>
              <a:cs typeface="Calibri"/>
            </a:endParaRPr>
          </a:p>
          <a:p>
            <a:r>
              <a:rPr lang="en-US" dirty="0"/>
              <a:t>Read through the objectives and check students' understanding.</a:t>
            </a:r>
            <a:endParaRPr lang="en-US" dirty="0">
              <a:ea typeface="Calibri"/>
              <a:cs typeface="Calibri"/>
            </a:endParaRPr>
          </a:p>
          <a:p>
            <a:r>
              <a:rPr lang="en-US" dirty="0">
                <a:ea typeface="Calibri"/>
                <a:cs typeface="Calibri"/>
              </a:rPr>
              <a:t>Flag that you will be asking them to reflect on how they achieved these at the end of the lesson.</a:t>
            </a:r>
          </a:p>
        </p:txBody>
      </p:sp>
      <p:sp>
        <p:nvSpPr>
          <p:cNvPr id="4" name="Slide Number Placeholder 3"/>
          <p:cNvSpPr>
            <a:spLocks noGrp="1"/>
          </p:cNvSpPr>
          <p:nvPr>
            <p:ph type="sldNum" sz="quarter" idx="5"/>
          </p:nvPr>
        </p:nvSpPr>
        <p:spPr/>
        <p:txBody>
          <a:bodyPr/>
          <a:lstStyle/>
          <a:p>
            <a:fld id="{E3FFD070-D64A-42C9-B587-D69F75ED3F54}" type="slidenum">
              <a:rPr lang="en-GB"/>
              <a:t>8</a:t>
            </a:fld>
            <a:endParaRPr lang="en-GB"/>
          </a:p>
        </p:txBody>
      </p:sp>
    </p:spTree>
    <p:extLst>
      <p:ext uri="{BB962C8B-B14F-4D97-AF65-F5344CB8AC3E}">
        <p14:creationId xmlns:p14="http://schemas.microsoft.com/office/powerpoint/2010/main" val="404324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C3015-020D-983E-A131-EEAE864DB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E9E2F-FA1C-2231-3F21-9672AB075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4896E-3BAB-1EB8-7E1C-9E4B0EAA0D66}"/>
              </a:ext>
            </a:extLst>
          </p:cNvPr>
          <p:cNvSpPr>
            <a:spLocks noGrp="1"/>
          </p:cNvSpPr>
          <p:nvPr>
            <p:ph type="body" idx="1"/>
          </p:nvPr>
        </p:nvSpPr>
        <p:spPr/>
        <p:txBody>
          <a:bodyPr/>
          <a:lstStyle/>
          <a:p>
            <a:r>
              <a:rPr lang="en-GB" b="1" dirty="0">
                <a:ea typeface="Calibri"/>
                <a:cs typeface="Calibri"/>
              </a:rPr>
              <a:t>Core Activity: Chapter 1 – The Law Is For Everyone</a:t>
            </a:r>
            <a:br>
              <a:rPr lang="en-GB" b="1" dirty="0">
                <a:ea typeface="Calibri"/>
                <a:cs typeface="+mn-lt"/>
              </a:rPr>
            </a:br>
            <a:br>
              <a:rPr lang="en-GB" b="1" dirty="0">
                <a:cs typeface="+mn-lt"/>
              </a:rPr>
            </a:br>
            <a:r>
              <a:rPr lang="en-GB" dirty="0"/>
              <a:t>Introduce the class to Snippet and play Chapter 1. In this chapter, Snippet finds out that the law is like a set of rules for everyone in the country to follow.</a:t>
            </a:r>
            <a:endParaRPr lang="en-GB" b="1" dirty="0">
              <a:ea typeface="Calibri"/>
              <a:cs typeface="Calibri"/>
            </a:endParaRPr>
          </a:p>
          <a:p>
            <a:br>
              <a:rPr lang="en-GB" dirty="0">
                <a:ea typeface="Calibri"/>
                <a:cs typeface="+mn-lt"/>
              </a:rPr>
            </a:br>
            <a:r>
              <a:rPr lang="en-GB" b="1" dirty="0">
                <a:ea typeface="Calibri"/>
                <a:cs typeface="+mn-lt"/>
              </a:rPr>
              <a:t>After the video:</a:t>
            </a:r>
            <a:endParaRPr lang="en-GB">
              <a:ea typeface="Calibri"/>
              <a:cs typeface="+mn-lt"/>
            </a:endParaRPr>
          </a:p>
          <a:p>
            <a:r>
              <a:rPr lang="en-GB" dirty="0"/>
              <a:t>Remind pupils that they have just heard that the law is for everyone. </a:t>
            </a:r>
            <a:br>
              <a:rPr lang="en-GB" dirty="0">
                <a:cs typeface="+mn-lt"/>
              </a:rPr>
            </a:br>
            <a:r>
              <a:rPr lang="en-GB" dirty="0"/>
              <a:t>Challenge pupils to tell you who this might include e.g. does it include:</a:t>
            </a:r>
            <a:endParaRPr lang="en-GB" dirty="0">
              <a:ea typeface="Calibri"/>
              <a:cs typeface="Calibri"/>
            </a:endParaRPr>
          </a:p>
          <a:p>
            <a:pPr marL="171450" indent="-171450">
              <a:buFont typeface="Arial"/>
              <a:buChar char="•"/>
            </a:pPr>
            <a:r>
              <a:rPr lang="en-GB" dirty="0"/>
              <a:t>Their teachers?</a:t>
            </a:r>
            <a:endParaRPr lang="en-GB" dirty="0">
              <a:ea typeface="Calibri" panose="020F0502020204030204"/>
              <a:cs typeface="Calibri" panose="020F0502020204030204"/>
            </a:endParaRPr>
          </a:p>
          <a:p>
            <a:pPr marL="171450" indent="-171450">
              <a:buFont typeface="Arial"/>
              <a:buChar char="•"/>
            </a:pPr>
            <a:r>
              <a:rPr lang="en-GB" dirty="0"/>
              <a:t>The headteacher?</a:t>
            </a:r>
            <a:endParaRPr lang="en-GB" dirty="0">
              <a:ea typeface="Calibri" panose="020F0502020204030204"/>
              <a:cs typeface="Calibri" panose="020F0502020204030204"/>
            </a:endParaRPr>
          </a:p>
          <a:p>
            <a:pPr marL="171450" indent="-171450">
              <a:buFont typeface="Arial"/>
              <a:buChar char="•"/>
            </a:pPr>
            <a:r>
              <a:rPr lang="en-GB" dirty="0"/>
              <a:t>The prime minister?</a:t>
            </a:r>
            <a:endParaRPr lang="en-GB" dirty="0">
              <a:ea typeface="Calibri" panose="020F0502020204030204"/>
              <a:cs typeface="+mn-lt"/>
            </a:endParaRPr>
          </a:p>
          <a:p>
            <a:pPr marL="171450" indent="-171450">
              <a:buFont typeface="Arial"/>
              <a:buChar char="•"/>
            </a:pPr>
            <a:r>
              <a:rPr lang="en-GB" dirty="0"/>
              <a:t>Celebrities?</a:t>
            </a:r>
            <a:endParaRPr lang="en-GB" dirty="0">
              <a:cs typeface="+mn-lt"/>
            </a:endParaRPr>
          </a:p>
          <a:p>
            <a:r>
              <a:rPr lang="en-GB" dirty="0"/>
              <a:t>Ensure that pupils understand that everyone has to obey the law. </a:t>
            </a:r>
            <a:endParaRPr lang="en-GB" dirty="0">
              <a:ea typeface="Calibri"/>
              <a:cs typeface="Calibri"/>
            </a:endParaRPr>
          </a:p>
          <a:p>
            <a:endParaRPr lang="en-GB" b="1">
              <a:ea typeface="Calibri"/>
              <a:cs typeface="+mn-lt"/>
            </a:endParaRPr>
          </a:p>
        </p:txBody>
      </p:sp>
      <p:sp>
        <p:nvSpPr>
          <p:cNvPr id="4" name="Slide Number Placeholder 3">
            <a:extLst>
              <a:ext uri="{FF2B5EF4-FFF2-40B4-BE49-F238E27FC236}">
                <a16:creationId xmlns:a16="http://schemas.microsoft.com/office/drawing/2014/main" id="{B7335EC4-164B-C849-2C6B-3AB046C0D4B2}"/>
              </a:ext>
            </a:extLst>
          </p:cNvPr>
          <p:cNvSpPr>
            <a:spLocks noGrp="1"/>
          </p:cNvSpPr>
          <p:nvPr>
            <p:ph type="sldNum" sz="quarter" idx="5"/>
          </p:nvPr>
        </p:nvSpPr>
        <p:spPr/>
        <p:txBody>
          <a:bodyPr/>
          <a:lstStyle/>
          <a:p>
            <a:fld id="{E3FFD070-D64A-42C9-B587-D69F75ED3F54}" type="slidenum">
              <a:rPr lang="en-GB"/>
              <a:t>9</a:t>
            </a:fld>
            <a:endParaRPr lang="en-GB"/>
          </a:p>
        </p:txBody>
      </p:sp>
    </p:spTree>
    <p:extLst>
      <p:ext uri="{BB962C8B-B14F-4D97-AF65-F5344CB8AC3E}">
        <p14:creationId xmlns:p14="http://schemas.microsoft.com/office/powerpoint/2010/main" val="111432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1 1 1">
  <p:cSld name="1_Title only_1_1_1_1">
    <p:bg>
      <p:bgPr>
        <a:solidFill>
          <a:schemeClr val="lt1"/>
        </a:solidFill>
        <a:effectLst/>
      </p:bgPr>
    </p:bg>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5702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10/02/2026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10/02/2026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10/02/2026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10.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player.vimeo.com/video/1152850444?h=ee08f5ac14&amp;amp;app_id=122963" TargetMode="External"/><Relationship Id="rId6" Type="http://schemas.openxmlformats.org/officeDocument/2006/relationships/image" Target="../media/image7.pn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hyperlink" Target="https://vimeo.com/youngcitizens/chapter2?share=copy&amp;fl=cl&amp;fe=ci" TargetMode="External"/><Relationship Id="rId9" Type="http://schemas.openxmlformats.org/officeDocument/2006/relationships/image" Target="../media/image57.jpeg"/></Relationships>
</file>

<file path=ppt/slides/_rels/slide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1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player.vimeo.com/video/1152852654?h=379293e671&amp;amp;app_id=122963" TargetMode="External"/><Relationship Id="rId6" Type="http://schemas.openxmlformats.org/officeDocument/2006/relationships/image" Target="../media/image7.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hyperlink" Target="https://vimeo.com/youngcitizens/chapter3?share=copy&amp;fl=cl&amp;fe=ci" TargetMode="External"/><Relationship Id="rId9" Type="http://schemas.openxmlformats.org/officeDocument/2006/relationships/image" Target="../media/image59.jpeg"/></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12.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player.vimeo.com/video/1152856280?h=5d0531a1b6&amp;amp;app_id=122963" TargetMode="External"/><Relationship Id="rId6" Type="http://schemas.openxmlformats.org/officeDocument/2006/relationships/image" Target="../media/image7.png"/><Relationship Id="rId5" Type="http://schemas.openxmlformats.org/officeDocument/2006/relationships/image" Target="../media/image55.png"/><Relationship Id="rId10" Type="http://schemas.openxmlformats.org/officeDocument/2006/relationships/image" Target="../media/image62.png"/><Relationship Id="rId4" Type="http://schemas.openxmlformats.org/officeDocument/2006/relationships/hyperlink" Target="https://vimeo.com/youngcitizens/chapter4?share=copy&amp;fl=cl&amp;fe=ci" TargetMode="External"/><Relationship Id="rId9" Type="http://schemas.openxmlformats.org/officeDocument/2006/relationships/image" Target="../media/image61.jpe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16.png"/><Relationship Id="rId12"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svg"/><Relationship Id="rId5" Type="http://schemas.openxmlformats.org/officeDocument/2006/relationships/image" Target="../media/image55.png"/><Relationship Id="rId10" Type="http://schemas.openxmlformats.org/officeDocument/2006/relationships/image" Target="../media/image1.png"/><Relationship Id="rId4" Type="http://schemas.openxmlformats.org/officeDocument/2006/relationships/image" Target="../media/image64.svg"/><Relationship Id="rId9" Type="http://schemas.openxmlformats.org/officeDocument/2006/relationships/image" Target="../media/image66.svg"/><Relationship Id="rId14" Type="http://schemas.openxmlformats.org/officeDocument/2006/relationships/image" Target="../media/image69.png"/></Relationships>
</file>

<file path=ppt/slides/_rels/slide14.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21" Type="http://schemas.openxmlformats.org/officeDocument/2006/relationships/image" Target="../media/image32.svg"/><Relationship Id="rId34" Type="http://schemas.openxmlformats.org/officeDocument/2006/relationships/image" Target="../media/image45.png"/><Relationship Id="rId7" Type="http://schemas.openxmlformats.org/officeDocument/2006/relationships/image" Target="../media/image2.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33" Type="http://schemas.openxmlformats.org/officeDocument/2006/relationships/image" Target="../media/image44.svg"/><Relationship Id="rId2" Type="http://schemas.openxmlformats.org/officeDocument/2006/relationships/notesSlide" Target="../notesSlides/notesSlide14.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sv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svg"/><Relationship Id="rId5" Type="http://schemas.openxmlformats.org/officeDocument/2006/relationships/image" Target="../media/image16.pn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svg"/><Relationship Id="rId31" Type="http://schemas.openxmlformats.org/officeDocument/2006/relationships/image" Target="../media/image42.svg"/><Relationship Id="rId4" Type="http://schemas.openxmlformats.org/officeDocument/2006/relationships/image" Target="../media/image7.png"/><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 Id="rId30" Type="http://schemas.openxmlformats.org/officeDocument/2006/relationships/image" Target="../media/image41.png"/><Relationship Id="rId35" Type="http://schemas.openxmlformats.org/officeDocument/2006/relationships/image" Target="../media/image46.svg"/><Relationship Id="rId8" Type="http://schemas.openxmlformats.org/officeDocument/2006/relationships/image" Target="../media/image19.png"/><Relationship Id="rId3"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4.png"/><Relationship Id="rId3" Type="http://schemas.openxmlformats.org/officeDocument/2006/relationships/image" Target="../media/image55.png"/><Relationship Id="rId7" Type="http://schemas.openxmlformats.org/officeDocument/2006/relationships/image" Target="../media/image70.png"/><Relationship Id="rId12" Type="http://schemas.openxmlformats.org/officeDocument/2006/relationships/image" Target="../media/image73.svg"/><Relationship Id="rId17" Type="http://schemas.openxmlformats.org/officeDocument/2006/relationships/image" Target="../media/image16.png"/><Relationship Id="rId2" Type="http://schemas.openxmlformats.org/officeDocument/2006/relationships/notesSlide" Target="../notesSlides/notesSlide15.xml"/><Relationship Id="rId16" Type="http://schemas.openxmlformats.org/officeDocument/2006/relationships/image" Target="../media/image77.sv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72.png"/><Relationship Id="rId5" Type="http://schemas.openxmlformats.org/officeDocument/2006/relationships/image" Target="../media/image1.png"/><Relationship Id="rId15" Type="http://schemas.openxmlformats.org/officeDocument/2006/relationships/image" Target="../media/image76.png"/><Relationship Id="rId10" Type="http://schemas.openxmlformats.org/officeDocument/2006/relationships/image" Target="../media/image42.svg"/><Relationship Id="rId4" Type="http://schemas.openxmlformats.org/officeDocument/2006/relationships/image" Target="../media/image7.png"/><Relationship Id="rId9" Type="http://schemas.openxmlformats.org/officeDocument/2006/relationships/image" Target="../media/image41.png"/><Relationship Id="rId14" Type="http://schemas.openxmlformats.org/officeDocument/2006/relationships/image" Target="../media/image75.sv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5.png"/><Relationship Id="rId7" Type="http://schemas.openxmlformats.org/officeDocument/2006/relationships/image" Target="../media/image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6.png"/><Relationship Id="rId10" Type="http://schemas.openxmlformats.org/officeDocument/2006/relationships/image" Target="../media/image79.svg"/><Relationship Id="rId4" Type="http://schemas.openxmlformats.org/officeDocument/2006/relationships/image" Target="../media/image7.png"/><Relationship Id="rId9" Type="http://schemas.openxmlformats.org/officeDocument/2006/relationships/image" Target="../media/image78.png"/></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55.png"/><Relationship Id="rId7"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81.sv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www.surveymonkey.com/r/YLKDRZL" TargetMode="External"/><Relationship Id="rId9" Type="http://schemas.openxmlformats.org/officeDocument/2006/relationships/image" Target="../media/image83.png"/></Relationships>
</file>

<file path=ppt/slides/_rels/slide1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ngcitizens.org/programmes/make-a-difference-challenge/" TargetMode="External"/><Relationship Id="rId5" Type="http://schemas.openxmlformats.org/officeDocument/2006/relationships/hyperlink" Target="https://www.surveymonkey.com/r/Z2352VM" TargetMode="External"/><Relationship Id="rId10" Type="http://schemas.openxmlformats.org/officeDocument/2006/relationships/image" Target="../media/image85.png"/><Relationship Id="rId4" Type="http://schemas.openxmlformats.org/officeDocument/2006/relationships/image" Target="../media/image7.png"/><Relationship Id="rId9" Type="http://schemas.openxmlformats.org/officeDocument/2006/relationships/image" Target="../media/image84.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sv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26.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svg"/><Relationship Id="rId34" Type="http://schemas.openxmlformats.org/officeDocument/2006/relationships/image" Target="../media/image47.pn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5" Type="http://schemas.openxmlformats.org/officeDocument/2006/relationships/image" Target="../media/image38.svg"/><Relationship Id="rId33" Type="http://schemas.openxmlformats.org/officeDocument/2006/relationships/image" Target="../media/image46.sv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png"/><Relationship Id="rId32" Type="http://schemas.openxmlformats.org/officeDocument/2006/relationships/image" Target="../media/image45.pn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svg"/><Relationship Id="rId31" Type="http://schemas.openxmlformats.org/officeDocument/2006/relationships/image" Target="../media/image44.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svg"/><Relationship Id="rId30" Type="http://schemas.openxmlformats.org/officeDocument/2006/relationships/image" Target="../media/image43.png"/><Relationship Id="rId35" Type="http://schemas.openxmlformats.org/officeDocument/2006/relationships/image" Target="../media/image48.svg"/><Relationship Id="rId8"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9.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player.vimeo.com/video/1152839054?h=d9e57085d7&amp;amp;app_id=122963" TargetMode="External"/><Relationship Id="rId6" Type="http://schemas.openxmlformats.org/officeDocument/2006/relationships/image" Target="../media/image7.png"/><Relationship Id="rId5" Type="http://schemas.openxmlformats.org/officeDocument/2006/relationships/image" Target="../media/image55.png"/><Relationship Id="rId10" Type="http://schemas.openxmlformats.org/officeDocument/2006/relationships/image" Target="../media/image54.png"/><Relationship Id="rId4" Type="http://schemas.openxmlformats.org/officeDocument/2006/relationships/hyperlink" Target="https://vimeo.com/youngcitizens/chapter1?share=copy&amp;fl=cl&amp;fe=ci" TargetMode="External"/><Relationship Id="rId9"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AE2D-C5BD-03CD-4AC9-62FCDC4A3E6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3803F75-4D5E-3A14-B023-56260FA2E459}"/>
              </a:ext>
            </a:extLst>
          </p:cNvPr>
          <p:cNvSpPr/>
          <p:nvPr/>
        </p:nvSpPr>
        <p:spPr>
          <a:xfrm>
            <a:off x="-3237" y="429"/>
            <a:ext cx="12196862" cy="686041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6" name="Graphic 5" descr="Scales of justice with solid fill">
            <a:extLst>
              <a:ext uri="{FF2B5EF4-FFF2-40B4-BE49-F238E27FC236}">
                <a16:creationId xmlns:a16="http://schemas.microsoft.com/office/drawing/2014/main" id="{B2B6E9B6-9143-D0D9-4049-72F2761685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20000">
            <a:off x="5650626" y="1298462"/>
            <a:ext cx="1725561" cy="1737851"/>
          </a:xfrm>
          <a:prstGeom prst="rect">
            <a:avLst/>
          </a:prstGeom>
        </p:spPr>
      </p:pic>
      <p:sp>
        <p:nvSpPr>
          <p:cNvPr id="13" name="Title 3">
            <a:extLst>
              <a:ext uri="{FF2B5EF4-FFF2-40B4-BE49-F238E27FC236}">
                <a16:creationId xmlns:a16="http://schemas.microsoft.com/office/drawing/2014/main" id="{2AF01B4B-709B-6077-6A5C-6BA4911BFBD4}"/>
              </a:ext>
            </a:extLst>
          </p:cNvPr>
          <p:cNvSpPr>
            <a:spLocks noGrp="1"/>
          </p:cNvSpPr>
          <p:nvPr/>
        </p:nvSpPr>
        <p:spPr>
          <a:xfrm>
            <a:off x="823392" y="1928249"/>
            <a:ext cx="8134056" cy="2965490"/>
          </a:xfrm>
          <a:prstGeom prst="rect">
            <a:avLst/>
          </a:prstGeom>
        </p:spPr>
        <p:txBody>
          <a:bodyPr vert="horz" lIns="91440" tIns="45720" rIns="91440" bIns="45720" rtlCol="0" anchor="b">
            <a:noAutofit/>
          </a:bodyPr>
          <a:lstStyle>
            <a:defPPr>
              <a:defRPr lang="en-GB"/>
            </a:defPPr>
            <a:lvl1pPr marL="0"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600" b="1">
                <a:solidFill>
                  <a:schemeClr val="tx1"/>
                </a:solidFill>
                <a:latin typeface="Poppins SemiBold"/>
                <a:cs typeface="Poppins SemiBold"/>
              </a:rPr>
              <a:t>The Big</a:t>
            </a:r>
            <a:endParaRPr lang="en-US" sz="9600" b="1">
              <a:solidFill>
                <a:schemeClr val="tx1"/>
              </a:solidFill>
            </a:endParaRPr>
          </a:p>
          <a:p>
            <a:r>
              <a:rPr lang="en-GB" sz="9600" b="1">
                <a:solidFill>
                  <a:schemeClr val="tx1"/>
                </a:solidFill>
                <a:latin typeface="Poppins SemiBold"/>
                <a:cs typeface="Poppins SemiBold"/>
              </a:rPr>
              <a:t>Legal Lesson</a:t>
            </a:r>
            <a:endParaRPr lang="en-GB" sz="9600" b="1">
              <a:solidFill>
                <a:schemeClr val="tx1"/>
              </a:solidFill>
            </a:endParaRPr>
          </a:p>
        </p:txBody>
      </p:sp>
      <p:pic>
        <p:nvPicPr>
          <p:cNvPr id="2" name="Picture 1" descr="A white letter on a black background&#10;&#10;AI-generated content may be incorrect.">
            <a:extLst>
              <a:ext uri="{FF2B5EF4-FFF2-40B4-BE49-F238E27FC236}">
                <a16:creationId xmlns:a16="http://schemas.microsoft.com/office/drawing/2014/main" id="{9A1D246D-699C-54CC-D049-833247FDF2EB}"/>
              </a:ext>
            </a:extLst>
          </p:cNvPr>
          <p:cNvPicPr>
            <a:picLocks noChangeAspect="1"/>
          </p:cNvPicPr>
          <p:nvPr/>
        </p:nvPicPr>
        <p:blipFill>
          <a:blip r:embed="rId5"/>
          <a:stretch>
            <a:fillRect/>
          </a:stretch>
        </p:blipFill>
        <p:spPr>
          <a:xfrm>
            <a:off x="4455313" y="5756699"/>
            <a:ext cx="3891488" cy="537975"/>
          </a:xfrm>
          <a:prstGeom prst="rect">
            <a:avLst/>
          </a:prstGeom>
        </p:spPr>
      </p:pic>
      <p:sp>
        <p:nvSpPr>
          <p:cNvPr id="5" name="TextBox 9">
            <a:extLst>
              <a:ext uri="{FF2B5EF4-FFF2-40B4-BE49-F238E27FC236}">
                <a16:creationId xmlns:a16="http://schemas.microsoft.com/office/drawing/2014/main" id="{90F4FCAC-3228-2898-052A-207329FBCD13}"/>
              </a:ext>
            </a:extLst>
          </p:cNvPr>
          <p:cNvSpPr txBox="1"/>
          <p:nvPr/>
        </p:nvSpPr>
        <p:spPr>
          <a:xfrm>
            <a:off x="4454674" y="5210989"/>
            <a:ext cx="3798526"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0000"/>
                </a:solidFill>
                <a:latin typeface="Arial"/>
                <a:cs typeface="Arial"/>
              </a:rPr>
              <a:t>Sponsored by</a:t>
            </a:r>
            <a:endParaRPr lang="en-GB" sz="1600">
              <a:solidFill>
                <a:srgbClr val="000000"/>
              </a:solidFill>
              <a:latin typeface="Arial"/>
              <a:cs typeface="Arial"/>
            </a:endParaRPr>
          </a:p>
        </p:txBody>
      </p:sp>
      <p:pic>
        <p:nvPicPr>
          <p:cNvPr id="19" name="Picture 18" descr="A colorful logo on a black background&#10;&#10;AI-generated content may be incorrect.">
            <a:extLst>
              <a:ext uri="{FF2B5EF4-FFF2-40B4-BE49-F238E27FC236}">
                <a16:creationId xmlns:a16="http://schemas.microsoft.com/office/drawing/2014/main" id="{81657E0E-19B9-EA37-30C1-831E0DC1A370}"/>
              </a:ext>
            </a:extLst>
          </p:cNvPr>
          <p:cNvPicPr>
            <a:picLocks noChangeAspect="1"/>
          </p:cNvPicPr>
          <p:nvPr/>
        </p:nvPicPr>
        <p:blipFill>
          <a:blip r:embed="rId6"/>
          <a:stretch>
            <a:fillRect/>
          </a:stretch>
        </p:blipFill>
        <p:spPr>
          <a:xfrm>
            <a:off x="727008" y="380054"/>
            <a:ext cx="2405676" cy="1332623"/>
          </a:xfrm>
          <a:prstGeom prst="rect">
            <a:avLst/>
          </a:prstGeom>
        </p:spPr>
      </p:pic>
      <p:pic>
        <p:nvPicPr>
          <p:cNvPr id="20" name="Picture 19" descr="A blue and white logo&#10;&#10;AI-generated content may be incorrect.">
            <a:extLst>
              <a:ext uri="{FF2B5EF4-FFF2-40B4-BE49-F238E27FC236}">
                <a16:creationId xmlns:a16="http://schemas.microsoft.com/office/drawing/2014/main" id="{15D79B7C-0AF8-FA3A-FDBB-B714A2D0F681}"/>
              </a:ext>
            </a:extLst>
          </p:cNvPr>
          <p:cNvPicPr>
            <a:picLocks noChangeAspect="1"/>
          </p:cNvPicPr>
          <p:nvPr/>
        </p:nvPicPr>
        <p:blipFill>
          <a:blip r:embed="rId7"/>
          <a:stretch>
            <a:fillRect/>
          </a:stretch>
        </p:blipFill>
        <p:spPr>
          <a:xfrm>
            <a:off x="8962060" y="5223268"/>
            <a:ext cx="2282805" cy="1215497"/>
          </a:xfrm>
          <a:prstGeom prst="rect">
            <a:avLst/>
          </a:prstGeom>
        </p:spPr>
      </p:pic>
      <p:sp>
        <p:nvSpPr>
          <p:cNvPr id="3" name="Rectangle 2">
            <a:extLst>
              <a:ext uri="{FF2B5EF4-FFF2-40B4-BE49-F238E27FC236}">
                <a16:creationId xmlns:a16="http://schemas.microsoft.com/office/drawing/2014/main" id="{EF8DAED6-4EA7-3166-241C-D88091E3917D}"/>
              </a:ext>
            </a:extLst>
          </p:cNvPr>
          <p:cNvSpPr/>
          <p:nvPr/>
        </p:nvSpPr>
        <p:spPr>
          <a:xfrm rot="180000">
            <a:off x="-350298" y="5737654"/>
            <a:ext cx="2150073" cy="1185204"/>
          </a:xfrm>
          <a:prstGeom prst="rect">
            <a:avLst/>
          </a:prstGeom>
          <a:solidFill>
            <a:srgbClr val="FFF1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r>
              <a:rPr lang="en-GB" sz="3600" b="1">
                <a:solidFill>
                  <a:schemeClr val="tx1"/>
                </a:solidFill>
                <a:latin typeface="Poppins SemiBold"/>
                <a:cs typeface="Poppins SemiBold"/>
              </a:rPr>
              <a:t> </a:t>
            </a:r>
            <a:r>
              <a:rPr lang="en-GB" sz="4000" b="1">
                <a:solidFill>
                  <a:schemeClr val="tx1"/>
                </a:solidFill>
                <a:latin typeface="Poppins SemiBold"/>
                <a:cs typeface="Poppins SemiBold"/>
              </a:rPr>
              <a:t>KS1</a:t>
            </a:r>
            <a:r>
              <a:rPr lang="en-GB" sz="3600" b="1">
                <a:solidFill>
                  <a:schemeClr val="tx1"/>
                </a:solidFill>
                <a:latin typeface="Poppins SemiBold"/>
                <a:cs typeface="Poppins SemiBold"/>
              </a:rPr>
              <a:t>   </a:t>
            </a:r>
          </a:p>
        </p:txBody>
      </p:sp>
    </p:spTree>
    <p:extLst>
      <p:ext uri="{BB962C8B-B14F-4D97-AF65-F5344CB8AC3E}">
        <p14:creationId xmlns:p14="http://schemas.microsoft.com/office/powerpoint/2010/main" val="23417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45ADF-21D7-20BD-80BB-165BF03FCE91}"/>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A3F6EF8D-9CDF-F290-CA73-54532CD71074}"/>
              </a:ext>
            </a:extLst>
          </p:cNvPr>
          <p:cNvSpPr/>
          <p:nvPr/>
        </p:nvSpPr>
        <p:spPr>
          <a:xfrm>
            <a:off x="351253" y="6091502"/>
            <a:ext cx="5506559" cy="46199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FFE814"/>
                </a:solidFill>
                <a:latin typeface="Arial"/>
                <a:ea typeface="+mn-lt"/>
                <a:cs typeface="+mn-lt"/>
                <a:hlinkClick r:id="rId4">
                  <a:extLst>
                    <a:ext uri="{A12FA001-AC4F-418D-AE19-62706E023703}">
                      <ahyp:hlinkClr xmlns:ahyp="http://schemas.microsoft.com/office/drawing/2018/hyperlinkcolor" val="tx"/>
                    </a:ext>
                  </a:extLst>
                </a:hlinkClick>
              </a:rPr>
              <a:t>www.vimeo.com/youngcitizens/chapter2?</a:t>
            </a:r>
            <a:endParaRPr lang="en-GB" sz="1600" b="1" dirty="0">
              <a:solidFill>
                <a:srgbClr val="FFE814"/>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4442DD74-5D48-072C-9D82-D1D82C6829C8}"/>
              </a:ext>
            </a:extLst>
          </p:cNvPr>
          <p:cNvPicPr>
            <a:picLocks noChangeAspect="1"/>
          </p:cNvPicPr>
          <p:nvPr/>
        </p:nvPicPr>
        <p:blipFill>
          <a:blip r:embed="rId5"/>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FBB2D694-8733-9381-F7D1-3F950BA84626}"/>
              </a:ext>
            </a:extLst>
          </p:cNvPr>
          <p:cNvSpPr>
            <a:spLocks noGrp="1"/>
          </p:cNvSpPr>
          <p:nvPr/>
        </p:nvSpPr>
        <p:spPr>
          <a:xfrm>
            <a:off x="1073420"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Chapter 2:</a:t>
            </a:r>
          </a:p>
          <a:p>
            <a:r>
              <a:rPr lang="en-GB" sz="3600" dirty="0">
                <a:solidFill>
                  <a:srgbClr val="000000"/>
                </a:solidFill>
                <a:latin typeface="Poppins SemiBold"/>
                <a:cs typeface="Poppins SemiBold"/>
              </a:rPr>
              <a:t>The law is everywhere</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B934F7FA-5459-C56B-B52F-DBB372634F75}"/>
              </a:ext>
            </a:extLst>
          </p:cNvPr>
          <p:cNvPicPr>
            <a:picLocks noChangeAspect="1"/>
          </p:cNvPicPr>
          <p:nvPr/>
        </p:nvPicPr>
        <p:blipFill>
          <a:blip r:embed="rId6"/>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A76906C7-820F-7A0A-EAFD-63ADD2B8B4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sp>
        <p:nvSpPr>
          <p:cNvPr id="19" name="TextBox 18">
            <a:extLst>
              <a:ext uri="{FF2B5EF4-FFF2-40B4-BE49-F238E27FC236}">
                <a16:creationId xmlns:a16="http://schemas.microsoft.com/office/drawing/2014/main" id="{D065A2BB-DC8F-C2BD-C234-2536ADE56263}"/>
              </a:ext>
            </a:extLst>
          </p:cNvPr>
          <p:cNvSpPr txBox="1"/>
          <p:nvPr/>
        </p:nvSpPr>
        <p:spPr>
          <a:xfrm>
            <a:off x="8841956" y="1257889"/>
            <a:ext cx="297327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latin typeface="Arial"/>
                <a:cs typeface="Arial"/>
              </a:rPr>
              <a:t>Imagine you saved up your money and went to the shops to buy a tasty treat. When you got home, it was all mouldy!</a:t>
            </a:r>
          </a:p>
        </p:txBody>
      </p:sp>
      <p:sp>
        <p:nvSpPr>
          <p:cNvPr id="20" name="Rectangle: Rounded Corners 19">
            <a:extLst>
              <a:ext uri="{FF2B5EF4-FFF2-40B4-BE49-F238E27FC236}">
                <a16:creationId xmlns:a16="http://schemas.microsoft.com/office/drawing/2014/main" id="{C2E773F2-4128-A429-F5AE-EE6C7DFE5D77}"/>
              </a:ext>
            </a:extLst>
          </p:cNvPr>
          <p:cNvSpPr/>
          <p:nvPr/>
        </p:nvSpPr>
        <p:spPr>
          <a:xfrm>
            <a:off x="8917110" y="3639292"/>
            <a:ext cx="2955666" cy="2911589"/>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solidFill>
                  <a:srgbClr val="000000"/>
                </a:solidFill>
                <a:latin typeface="Arial"/>
                <a:cs typeface="Arial"/>
              </a:rPr>
              <a:t>How would you feel?</a:t>
            </a:r>
            <a:endParaRPr lang="en-GB" sz="2800" b="1">
              <a:latin typeface="Arial"/>
              <a:cs typeface="Arial"/>
            </a:endParaRPr>
          </a:p>
          <a:p>
            <a:pPr algn="ctr"/>
            <a:r>
              <a:rPr lang="en-GB" sz="2800" b="1" dirty="0">
                <a:solidFill>
                  <a:srgbClr val="000000"/>
                </a:solidFill>
                <a:latin typeface="Arial"/>
                <a:cs typeface="Arial"/>
              </a:rPr>
              <a:t>What could you do? </a:t>
            </a:r>
            <a:endParaRPr lang="en-GB" sz="2800">
              <a:solidFill>
                <a:srgbClr val="000000"/>
              </a:solidFill>
              <a:latin typeface="Arial"/>
              <a:cs typeface="Arial"/>
            </a:endParaRPr>
          </a:p>
          <a:p>
            <a:pPr algn="ctr"/>
            <a:r>
              <a:rPr lang="en-GB" sz="2800" b="1" dirty="0">
                <a:solidFill>
                  <a:srgbClr val="000000"/>
                </a:solidFill>
                <a:latin typeface="Arial"/>
                <a:cs typeface="Arial"/>
              </a:rPr>
              <a:t>Could the law help you? </a:t>
            </a:r>
            <a:endParaRPr lang="en-US" sz="2800">
              <a:solidFill>
                <a:srgbClr val="000000"/>
              </a:solidFill>
              <a:latin typeface="Arial"/>
              <a:cs typeface="Arial"/>
            </a:endParaRPr>
          </a:p>
        </p:txBody>
      </p:sp>
      <p:pic>
        <p:nvPicPr>
          <p:cNvPr id="4" name="Online Media 3" descr="A read-aloud version of the book called ‘What is the Law?’, in which a hedgehog called Snippet finds out about the law. The book has been separated into four chapters for the video. This is Chapter 2." title="What is the Law? - Go-Givers Audiobook (Chapter 2)">
            <a:hlinkClick r:id="" action="ppaction://noaction"/>
            <a:extLst>
              <a:ext uri="{FF2B5EF4-FFF2-40B4-BE49-F238E27FC236}">
                <a16:creationId xmlns:a16="http://schemas.microsoft.com/office/drawing/2014/main" id="{10B65E11-1EDA-C0A0-0275-9F6E126A2052}"/>
              </a:ext>
            </a:extLst>
          </p:cNvPr>
          <p:cNvPicPr>
            <a:picLocks noRot="1" noChangeAspect="1"/>
          </p:cNvPicPr>
          <p:nvPr>
            <a:videoFile r:link="rId1"/>
          </p:nvPr>
        </p:nvPicPr>
        <p:blipFill>
          <a:blip r:embed="rId9"/>
          <a:stretch>
            <a:fillRect/>
          </a:stretch>
        </p:blipFill>
        <p:spPr>
          <a:xfrm>
            <a:off x="167806" y="1257205"/>
            <a:ext cx="8476597" cy="4576958"/>
          </a:xfrm>
          <a:prstGeom prst="rect">
            <a:avLst/>
          </a:prstGeom>
        </p:spPr>
      </p:pic>
      <p:pic>
        <p:nvPicPr>
          <p:cNvPr id="8" name="Picture 7" descr="A squirrel eating nuts from a log&#10;&#10;AI-generated content may be incorrect.">
            <a:extLst>
              <a:ext uri="{FF2B5EF4-FFF2-40B4-BE49-F238E27FC236}">
                <a16:creationId xmlns:a16="http://schemas.microsoft.com/office/drawing/2014/main" id="{FE6A6C55-DA4D-84F7-9211-043F1BCE90A4}"/>
              </a:ext>
            </a:extLst>
          </p:cNvPr>
          <p:cNvPicPr>
            <a:picLocks noChangeAspect="1"/>
          </p:cNvPicPr>
          <p:nvPr/>
        </p:nvPicPr>
        <p:blipFill>
          <a:blip r:embed="rId10"/>
          <a:stretch>
            <a:fillRect/>
          </a:stretch>
        </p:blipFill>
        <p:spPr>
          <a:xfrm>
            <a:off x="5998986" y="3491307"/>
            <a:ext cx="3465483" cy="3570258"/>
          </a:xfrm>
          <a:prstGeom prst="rect">
            <a:avLst/>
          </a:prstGeom>
        </p:spPr>
      </p:pic>
    </p:spTree>
    <p:extLst>
      <p:ext uri="{BB962C8B-B14F-4D97-AF65-F5344CB8AC3E}">
        <p14:creationId xmlns:p14="http://schemas.microsoft.com/office/powerpoint/2010/main" val="67255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23CB-C3C6-BF6A-DF46-DADB79944A38}"/>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11E8726-162A-8F80-7AB3-C7A1A2B0C612}"/>
              </a:ext>
            </a:extLst>
          </p:cNvPr>
          <p:cNvSpPr/>
          <p:nvPr/>
        </p:nvSpPr>
        <p:spPr>
          <a:xfrm>
            <a:off x="464312" y="6134414"/>
            <a:ext cx="5324228" cy="447616"/>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FFE814"/>
                </a:solidFill>
                <a:latin typeface="Arial"/>
                <a:ea typeface="+mn-lt"/>
                <a:cs typeface="+mn-lt"/>
                <a:hlinkClick r:id="rId4">
                  <a:extLst>
                    <a:ext uri="{A12FA001-AC4F-418D-AE19-62706E023703}">
                      <ahyp:hlinkClr xmlns:ahyp="http://schemas.microsoft.com/office/drawing/2018/hyperlinkcolor" val="tx"/>
                    </a:ext>
                  </a:extLst>
                </a:hlinkClick>
              </a:rPr>
              <a:t>www.vimeo.com/youngcitizens/chapter3?</a:t>
            </a:r>
            <a:endParaRPr lang="en-GB" sz="1600" b="1">
              <a:solidFill>
                <a:srgbClr val="FFE814"/>
              </a:solidFill>
              <a:latin typeface="Arial"/>
              <a:cs typeface="Arial"/>
            </a:endParaRPr>
          </a:p>
        </p:txBody>
      </p:sp>
      <p:pic>
        <p:nvPicPr>
          <p:cNvPr id="3" name="Picture 2">
            <a:extLst>
              <a:ext uri="{FF2B5EF4-FFF2-40B4-BE49-F238E27FC236}">
                <a16:creationId xmlns:a16="http://schemas.microsoft.com/office/drawing/2014/main" id="{4D97348D-7439-E95F-7764-E22500D775CD}"/>
              </a:ext>
            </a:extLst>
          </p:cNvPr>
          <p:cNvPicPr>
            <a:picLocks noChangeAspect="1"/>
          </p:cNvPicPr>
          <p:nvPr/>
        </p:nvPicPr>
        <p:blipFill>
          <a:blip r:embed="rId5"/>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7C3E916F-E75B-55AD-C379-E65A65ABDA00}"/>
              </a:ext>
            </a:extLst>
          </p:cNvPr>
          <p:cNvSpPr>
            <a:spLocks noGrp="1"/>
          </p:cNvSpPr>
          <p:nvPr/>
        </p:nvSpPr>
        <p:spPr>
          <a:xfrm>
            <a:off x="1073420"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7C8FEC6E-CFEE-5136-A91E-F0F60EF2E0FA}"/>
              </a:ext>
            </a:extLst>
          </p:cNvPr>
          <p:cNvPicPr>
            <a:picLocks noChangeAspect="1"/>
          </p:cNvPicPr>
          <p:nvPr/>
        </p:nvPicPr>
        <p:blipFill>
          <a:blip r:embed="rId6"/>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6A1F4ECF-D19E-A3CD-9644-7327DB9DC3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sp>
        <p:nvSpPr>
          <p:cNvPr id="20" name="Rectangle: Rounded Corners 19">
            <a:extLst>
              <a:ext uri="{FF2B5EF4-FFF2-40B4-BE49-F238E27FC236}">
                <a16:creationId xmlns:a16="http://schemas.microsoft.com/office/drawing/2014/main" id="{F56E40C9-2E1A-5494-8DD4-9076D87394F8}"/>
              </a:ext>
            </a:extLst>
          </p:cNvPr>
          <p:cNvSpPr/>
          <p:nvPr/>
        </p:nvSpPr>
        <p:spPr>
          <a:xfrm>
            <a:off x="8440262" y="1283152"/>
            <a:ext cx="3478258" cy="5298878"/>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baseline="0" dirty="0">
                <a:solidFill>
                  <a:schemeClr val="tx1"/>
                </a:solidFill>
                <a:latin typeface="Arial"/>
                <a:ea typeface="Segoe UI"/>
                <a:cs typeface="Segoe UI"/>
              </a:rPr>
              <a:t>What </a:t>
            </a:r>
            <a:r>
              <a:rPr lang="en-GB" sz="2800" b="1" dirty="0">
                <a:solidFill>
                  <a:schemeClr val="tx1"/>
                </a:solidFill>
                <a:latin typeface="Arial"/>
                <a:ea typeface="Segoe UI"/>
                <a:cs typeface="Segoe UI"/>
              </a:rPr>
              <a:t>does Ms.</a:t>
            </a:r>
            <a:r>
              <a:rPr lang="en-GB" sz="2800" b="1" baseline="0" dirty="0">
                <a:solidFill>
                  <a:schemeClr val="tx1"/>
                </a:solidFill>
                <a:latin typeface="Arial"/>
                <a:ea typeface="Segoe UI"/>
                <a:cs typeface="Segoe UI"/>
              </a:rPr>
              <a:t> </a:t>
            </a:r>
            <a:r>
              <a:rPr lang="en-GB" sz="2800" b="1" dirty="0">
                <a:solidFill>
                  <a:schemeClr val="tx1"/>
                </a:solidFill>
                <a:latin typeface="Arial"/>
                <a:ea typeface="Segoe UI"/>
                <a:cs typeface="Segoe UI"/>
              </a:rPr>
              <a:t>Doodles</a:t>
            </a:r>
            <a:r>
              <a:rPr lang="en-GB" sz="2800" b="1" baseline="0" dirty="0">
                <a:solidFill>
                  <a:schemeClr val="tx1"/>
                </a:solidFill>
                <a:latin typeface="Arial"/>
                <a:ea typeface="Segoe UI"/>
                <a:cs typeface="Segoe UI"/>
              </a:rPr>
              <a:t> do as a job?</a:t>
            </a:r>
            <a:r>
              <a:rPr lang="en-US" sz="2800" dirty="0">
                <a:solidFill>
                  <a:schemeClr val="tx1"/>
                </a:solidFill>
                <a:latin typeface="Arial"/>
                <a:ea typeface="Segoe UI"/>
                <a:cs typeface="Segoe UI"/>
              </a:rPr>
              <a:t>​</a:t>
            </a:r>
            <a:br>
              <a:rPr lang="en-US" sz="2800" dirty="0">
                <a:solidFill>
                  <a:schemeClr val="tx1"/>
                </a:solidFill>
                <a:latin typeface="Arial"/>
                <a:ea typeface="Segoe UI"/>
                <a:cs typeface="Segoe UI"/>
              </a:rPr>
            </a:br>
            <a:endParaRPr lang="en-US">
              <a:solidFill>
                <a:schemeClr val="tx1"/>
              </a:solidFill>
              <a:latin typeface="Arial"/>
              <a:ea typeface="Segoe UI"/>
              <a:cs typeface="Segoe UI"/>
            </a:endParaRPr>
          </a:p>
          <a:p>
            <a:pPr algn="ctr"/>
            <a:r>
              <a:rPr lang="en-GB" sz="2800" b="1" dirty="0">
                <a:solidFill>
                  <a:schemeClr val="tx1"/>
                </a:solidFill>
                <a:latin typeface="Arial"/>
                <a:ea typeface="Segoe UI"/>
                <a:cs typeface="Segoe UI"/>
              </a:rPr>
              <a:t>Remember your mouldy treat example, who could</a:t>
            </a:r>
            <a:r>
              <a:rPr lang="en-GB" sz="2800" b="1" baseline="0" dirty="0">
                <a:solidFill>
                  <a:schemeClr val="tx1"/>
                </a:solidFill>
                <a:latin typeface="Arial"/>
                <a:ea typeface="Segoe UI"/>
                <a:cs typeface="Segoe UI"/>
              </a:rPr>
              <a:t> help you?</a:t>
            </a:r>
            <a:r>
              <a:rPr lang="en-GB" sz="2800" dirty="0">
                <a:solidFill>
                  <a:schemeClr val="tx1"/>
                </a:solidFill>
                <a:latin typeface="Arial"/>
                <a:ea typeface="Segoe UI"/>
                <a:cs typeface="Segoe UI"/>
              </a:rPr>
              <a:t>​</a:t>
            </a:r>
            <a:br>
              <a:rPr lang="en-GB" sz="2800" dirty="0">
                <a:latin typeface="Arial"/>
                <a:ea typeface="Segoe UI"/>
                <a:cs typeface="Segoe UI"/>
              </a:rPr>
            </a:br>
            <a:endParaRPr lang="en-GB" sz="2800" dirty="0">
              <a:solidFill>
                <a:schemeClr val="tx1"/>
              </a:solidFill>
              <a:latin typeface="Arial"/>
              <a:ea typeface="Segoe UI"/>
              <a:cs typeface="Segoe UI"/>
            </a:endParaRPr>
          </a:p>
          <a:p>
            <a:pPr algn="ctr"/>
            <a:endParaRPr lang="en-GB" sz="2800" dirty="0">
              <a:latin typeface="Arial"/>
              <a:cs typeface="Segoe UI"/>
            </a:endParaRPr>
          </a:p>
          <a:p>
            <a:pPr algn="ctr"/>
            <a:endParaRPr lang="en-GB" sz="2800" dirty="0">
              <a:latin typeface="Arial"/>
              <a:cs typeface="Segoe UI"/>
            </a:endParaRPr>
          </a:p>
          <a:p>
            <a:pPr algn="ctr"/>
            <a:endParaRPr lang="en-GB" sz="2800" dirty="0">
              <a:latin typeface="Arial"/>
              <a:cs typeface="Segoe UI"/>
            </a:endParaRPr>
          </a:p>
        </p:txBody>
      </p:sp>
      <p:pic>
        <p:nvPicPr>
          <p:cNvPr id="2" name="Online Media 1" title="What is the Law? - Go-Givers Audiobook (Chapter 3)">
            <a:hlinkClick r:id="" action="ppaction://noaction"/>
            <a:extLst>
              <a:ext uri="{FF2B5EF4-FFF2-40B4-BE49-F238E27FC236}">
                <a16:creationId xmlns:a16="http://schemas.microsoft.com/office/drawing/2014/main" id="{E809F1A1-DA5A-0FEE-B5E0-547422C02129}"/>
              </a:ext>
            </a:extLst>
          </p:cNvPr>
          <p:cNvPicPr>
            <a:picLocks noRot="1" noChangeAspect="1"/>
          </p:cNvPicPr>
          <p:nvPr>
            <a:videoFile r:link="rId1"/>
          </p:nvPr>
        </p:nvPicPr>
        <p:blipFill>
          <a:blip r:embed="rId9"/>
          <a:stretch>
            <a:fillRect/>
          </a:stretch>
        </p:blipFill>
        <p:spPr>
          <a:xfrm>
            <a:off x="143730" y="1266340"/>
            <a:ext cx="8107175" cy="4578448"/>
          </a:xfrm>
          <a:prstGeom prst="rect">
            <a:avLst/>
          </a:prstGeom>
        </p:spPr>
      </p:pic>
      <p:pic>
        <p:nvPicPr>
          <p:cNvPr id="10" name="Picture 9" descr="A cartoon of a spider and a hedgehog sitting at a desk&#10;&#10;AI-generated content may be incorrect.">
            <a:extLst>
              <a:ext uri="{FF2B5EF4-FFF2-40B4-BE49-F238E27FC236}">
                <a16:creationId xmlns:a16="http://schemas.microsoft.com/office/drawing/2014/main" id="{A51A73FA-87C1-60AD-0EF3-1159C4D202C4}"/>
              </a:ext>
            </a:extLst>
          </p:cNvPr>
          <p:cNvPicPr>
            <a:picLocks noChangeAspect="1"/>
          </p:cNvPicPr>
          <p:nvPr/>
        </p:nvPicPr>
        <p:blipFill>
          <a:blip r:embed="rId10"/>
          <a:stretch>
            <a:fillRect/>
          </a:stretch>
        </p:blipFill>
        <p:spPr>
          <a:xfrm>
            <a:off x="5802735" y="4483939"/>
            <a:ext cx="3733261" cy="2378914"/>
          </a:xfrm>
          <a:prstGeom prst="rect">
            <a:avLst/>
          </a:prstGeom>
        </p:spPr>
      </p:pic>
      <p:sp>
        <p:nvSpPr>
          <p:cNvPr id="8" name="Title 3">
            <a:extLst>
              <a:ext uri="{FF2B5EF4-FFF2-40B4-BE49-F238E27FC236}">
                <a16:creationId xmlns:a16="http://schemas.microsoft.com/office/drawing/2014/main" id="{29859E10-9646-A39B-1E8B-0C5A629B6D66}"/>
              </a:ext>
            </a:extLst>
          </p:cNvPr>
          <p:cNvSpPr>
            <a:spLocks noGrp="1"/>
          </p:cNvSpPr>
          <p:nvPr/>
        </p:nvSpPr>
        <p:spPr>
          <a:xfrm>
            <a:off x="1110801" y="11143"/>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Chapter 3:</a:t>
            </a:r>
          </a:p>
          <a:p>
            <a:r>
              <a:rPr lang="en-GB" sz="3600" dirty="0">
                <a:solidFill>
                  <a:srgbClr val="000000"/>
                </a:solidFill>
                <a:latin typeface="Poppins SemiBold"/>
                <a:cs typeface="Poppins SemiBold"/>
              </a:rPr>
              <a:t>Who helps us with the law?</a:t>
            </a:r>
            <a:endParaRPr lang="en-GB" sz="3600" dirty="0">
              <a:solidFill>
                <a:srgbClr val="000000"/>
              </a:solidFill>
            </a:endParaRPr>
          </a:p>
        </p:txBody>
      </p:sp>
      <p:sp>
        <p:nvSpPr>
          <p:cNvPr id="4" name="TextBox 3">
            <a:extLst>
              <a:ext uri="{FF2B5EF4-FFF2-40B4-BE49-F238E27FC236}">
                <a16:creationId xmlns:a16="http://schemas.microsoft.com/office/drawing/2014/main" id="{CFE8CDCF-DA9E-372B-9E77-4F1800E0F772}"/>
              </a:ext>
            </a:extLst>
          </p:cNvPr>
          <p:cNvSpPr txBox="1"/>
          <p:nvPr/>
        </p:nvSpPr>
        <p:spPr>
          <a:xfrm>
            <a:off x="9247909" y="5010728"/>
            <a:ext cx="2540000"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baseline="0">
                <a:latin typeface="Arial"/>
              </a:rPr>
              <a:t>Where does Judge Hoop-lah</a:t>
            </a:r>
            <a:r>
              <a:rPr lang="en-GB" sz="2800" baseline="0">
                <a:latin typeface="Arial"/>
              </a:rPr>
              <a:t>​ </a:t>
            </a:r>
            <a:r>
              <a:rPr lang="en-GB" sz="2800" b="1" baseline="0">
                <a:latin typeface="Arial"/>
              </a:rPr>
              <a:t>work?  </a:t>
            </a:r>
            <a:endParaRPr lang="en-GB"/>
          </a:p>
          <a:p>
            <a:pPr algn="ctr"/>
            <a:endParaRPr lang="en-GB"/>
          </a:p>
        </p:txBody>
      </p:sp>
    </p:spTree>
    <p:extLst>
      <p:ext uri="{BB962C8B-B14F-4D97-AF65-F5344CB8AC3E}">
        <p14:creationId xmlns:p14="http://schemas.microsoft.com/office/powerpoint/2010/main" val="277626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04987-9D5C-C2FB-4E53-174891C42341}"/>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099950A-5BDC-B9CD-DD6D-474C6483BF45}"/>
              </a:ext>
            </a:extLst>
          </p:cNvPr>
          <p:cNvSpPr/>
          <p:nvPr/>
        </p:nvSpPr>
        <p:spPr>
          <a:xfrm>
            <a:off x="478253" y="6137683"/>
            <a:ext cx="5506559" cy="46199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FFE814"/>
                </a:solidFill>
                <a:latin typeface="Arial"/>
                <a:ea typeface="+mn-lt"/>
                <a:cs typeface="+mn-lt"/>
                <a:hlinkClick r:id="rId4">
                  <a:extLst>
                    <a:ext uri="{A12FA001-AC4F-418D-AE19-62706E023703}">
                      <ahyp:hlinkClr xmlns:ahyp="http://schemas.microsoft.com/office/drawing/2018/hyperlinkcolor" val="tx"/>
                    </a:ext>
                  </a:extLst>
                </a:hlinkClick>
              </a:rPr>
              <a:t>www.vimeo.com/youngcitizens/chapter4?</a:t>
            </a:r>
            <a:endParaRPr lang="en-GB" sz="1600" b="1">
              <a:solidFill>
                <a:srgbClr val="FFE814"/>
              </a:solidFill>
              <a:latin typeface="Arial"/>
              <a:ea typeface="+mn-lt"/>
              <a:cs typeface="+mn-lt"/>
            </a:endParaRPr>
          </a:p>
        </p:txBody>
      </p:sp>
      <p:pic>
        <p:nvPicPr>
          <p:cNvPr id="3" name="Picture 2">
            <a:extLst>
              <a:ext uri="{FF2B5EF4-FFF2-40B4-BE49-F238E27FC236}">
                <a16:creationId xmlns:a16="http://schemas.microsoft.com/office/drawing/2014/main" id="{73653785-3E76-4C49-9C06-028E8D2A1500}"/>
              </a:ext>
            </a:extLst>
          </p:cNvPr>
          <p:cNvPicPr>
            <a:picLocks noChangeAspect="1"/>
          </p:cNvPicPr>
          <p:nvPr/>
        </p:nvPicPr>
        <p:blipFill>
          <a:blip r:embed="rId5"/>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C0C88AEF-C702-1C4F-AC48-7CAB8EB2816E}"/>
              </a:ext>
            </a:extLst>
          </p:cNvPr>
          <p:cNvSpPr>
            <a:spLocks noGrp="1"/>
          </p:cNvSpPr>
          <p:nvPr/>
        </p:nvSpPr>
        <p:spPr>
          <a:xfrm>
            <a:off x="1073420"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Chapter 4:</a:t>
            </a:r>
            <a:endParaRPr lang="en-GB" sz="3600" dirty="0">
              <a:solidFill>
                <a:srgbClr val="000000"/>
              </a:solidFill>
            </a:endParaRPr>
          </a:p>
          <a:p>
            <a:r>
              <a:rPr lang="en-GB" sz="3600" dirty="0">
                <a:solidFill>
                  <a:srgbClr val="000000"/>
                </a:solidFill>
                <a:latin typeface="Poppins SemiBold"/>
                <a:cs typeface="Poppins SemiBold"/>
              </a:rPr>
              <a:t>Who makes our laws?</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78646FEF-D5A4-09EE-0F23-F9AE4336C4A1}"/>
              </a:ext>
            </a:extLst>
          </p:cNvPr>
          <p:cNvPicPr>
            <a:picLocks noChangeAspect="1"/>
          </p:cNvPicPr>
          <p:nvPr/>
        </p:nvPicPr>
        <p:blipFill>
          <a:blip r:embed="rId6"/>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4A36D82A-3BCE-3ABC-21C5-B4099983CD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sp>
        <p:nvSpPr>
          <p:cNvPr id="20" name="Rectangle: Rounded Corners 19">
            <a:extLst>
              <a:ext uri="{FF2B5EF4-FFF2-40B4-BE49-F238E27FC236}">
                <a16:creationId xmlns:a16="http://schemas.microsoft.com/office/drawing/2014/main" id="{1B989088-610F-A151-002E-DA6DC3EB4FA2}"/>
              </a:ext>
            </a:extLst>
          </p:cNvPr>
          <p:cNvSpPr/>
          <p:nvPr/>
        </p:nvSpPr>
        <p:spPr>
          <a:xfrm>
            <a:off x="8755167" y="2924345"/>
            <a:ext cx="3178668" cy="3550598"/>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baseline="0" dirty="0">
                <a:solidFill>
                  <a:schemeClr val="tx1"/>
                </a:solidFill>
                <a:latin typeface="Arial"/>
              </a:rPr>
              <a:t>Who do </a:t>
            </a:r>
            <a:r>
              <a:rPr lang="en-GB" sz="2400" b="1" dirty="0">
                <a:solidFill>
                  <a:schemeClr val="tx1"/>
                </a:solidFill>
                <a:latin typeface="Arial"/>
              </a:rPr>
              <a:t>you</a:t>
            </a:r>
            <a:br>
              <a:rPr lang="en-GB" sz="2400" b="1" dirty="0">
                <a:solidFill>
                  <a:schemeClr val="tx1"/>
                </a:solidFill>
                <a:latin typeface="Arial"/>
              </a:rPr>
            </a:br>
            <a:r>
              <a:rPr lang="en-GB" sz="2400" b="1" dirty="0">
                <a:solidFill>
                  <a:schemeClr val="tx1"/>
                </a:solidFill>
                <a:latin typeface="Arial"/>
              </a:rPr>
              <a:t>think</a:t>
            </a:r>
            <a:r>
              <a:rPr lang="en-GB" sz="2400" b="1" baseline="0" dirty="0">
                <a:solidFill>
                  <a:schemeClr val="tx1"/>
                </a:solidFill>
                <a:latin typeface="Arial"/>
              </a:rPr>
              <a:t> it is?</a:t>
            </a:r>
            <a:r>
              <a:rPr lang="en-GB" sz="2400" dirty="0">
                <a:solidFill>
                  <a:schemeClr val="tx1"/>
                </a:solidFill>
                <a:latin typeface="Arial"/>
                <a:ea typeface="Arial"/>
                <a:cs typeface="Arial"/>
              </a:rPr>
              <a:t>​</a:t>
            </a:r>
            <a:br>
              <a:rPr lang="en-GB" sz="2400" dirty="0">
                <a:latin typeface="Arial"/>
                <a:ea typeface="Arial"/>
                <a:cs typeface="Arial"/>
              </a:rPr>
            </a:br>
            <a:r>
              <a:rPr lang="en-GB" sz="2400" dirty="0">
                <a:solidFill>
                  <a:schemeClr val="tx1"/>
                </a:solidFill>
                <a:latin typeface="Arial"/>
                <a:ea typeface="Arial"/>
                <a:cs typeface="Arial"/>
              </a:rPr>
              <a:t>​</a:t>
            </a:r>
            <a:br>
              <a:rPr lang="en-GB" sz="2400" dirty="0">
                <a:latin typeface="Arial"/>
                <a:ea typeface="Arial"/>
                <a:cs typeface="Arial"/>
              </a:rPr>
            </a:br>
            <a:r>
              <a:rPr lang="en-GB" sz="2400" b="1" baseline="0" dirty="0">
                <a:solidFill>
                  <a:schemeClr val="tx1"/>
                </a:solidFill>
                <a:latin typeface="Arial"/>
              </a:rPr>
              <a:t>Where do they work?</a:t>
            </a:r>
            <a:r>
              <a:rPr lang="en-GB" sz="2400" dirty="0">
                <a:solidFill>
                  <a:schemeClr val="tx1"/>
                </a:solidFill>
                <a:latin typeface="Arial"/>
                <a:ea typeface="Arial"/>
                <a:cs typeface="Arial"/>
              </a:rPr>
              <a:t>​</a:t>
            </a:r>
            <a:br>
              <a:rPr lang="en-GB" sz="2400" dirty="0">
                <a:latin typeface="Arial"/>
                <a:ea typeface="Arial"/>
                <a:cs typeface="Arial"/>
              </a:rPr>
            </a:br>
            <a:r>
              <a:rPr lang="en-GB" sz="2400" dirty="0">
                <a:solidFill>
                  <a:schemeClr val="tx1"/>
                </a:solidFill>
                <a:latin typeface="Arial"/>
                <a:ea typeface="Arial"/>
                <a:cs typeface="Arial"/>
              </a:rPr>
              <a:t>​</a:t>
            </a:r>
            <a:br>
              <a:rPr lang="en-GB" sz="2400" dirty="0">
                <a:latin typeface="Arial"/>
                <a:ea typeface="Arial"/>
                <a:cs typeface="Arial"/>
              </a:rPr>
            </a:br>
            <a:r>
              <a:rPr lang="en-GB" sz="2400" b="1" baseline="0" dirty="0">
                <a:solidFill>
                  <a:schemeClr val="tx1"/>
                </a:solidFill>
                <a:latin typeface="Arial"/>
              </a:rPr>
              <a:t>Why do we need lots of different laws?</a:t>
            </a:r>
            <a:r>
              <a:rPr lang="en-GB" sz="2400" dirty="0">
                <a:solidFill>
                  <a:schemeClr val="tx1"/>
                </a:solidFill>
                <a:latin typeface="Arial"/>
                <a:ea typeface="Arial"/>
                <a:cs typeface="Arial"/>
              </a:rPr>
              <a:t>​</a:t>
            </a:r>
            <a:endParaRPr lang="en-GB" sz="2800" b="1" dirty="0">
              <a:solidFill>
                <a:schemeClr val="tx1"/>
              </a:solidFill>
              <a:latin typeface="Arial"/>
              <a:cs typeface="Arial"/>
            </a:endParaRPr>
          </a:p>
        </p:txBody>
      </p:sp>
      <p:pic>
        <p:nvPicPr>
          <p:cNvPr id="4" name="Online Media 3" title="What is the Law? - Go-Givers Audiobook (Chapter 4)">
            <a:hlinkClick r:id="" action="ppaction://noaction"/>
            <a:extLst>
              <a:ext uri="{FF2B5EF4-FFF2-40B4-BE49-F238E27FC236}">
                <a16:creationId xmlns:a16="http://schemas.microsoft.com/office/drawing/2014/main" id="{7E77C60F-79A7-CD7D-E308-5BB7A6613068}"/>
              </a:ext>
            </a:extLst>
          </p:cNvPr>
          <p:cNvPicPr>
            <a:picLocks noRot="1" noChangeAspect="1"/>
          </p:cNvPicPr>
          <p:nvPr>
            <a:videoFile r:link="rId1"/>
          </p:nvPr>
        </p:nvPicPr>
        <p:blipFill>
          <a:blip r:embed="rId9"/>
          <a:stretch>
            <a:fillRect/>
          </a:stretch>
        </p:blipFill>
        <p:spPr>
          <a:xfrm>
            <a:off x="299050" y="1332781"/>
            <a:ext cx="8119155" cy="4561457"/>
          </a:xfrm>
          <a:prstGeom prst="rect">
            <a:avLst/>
          </a:prstGeom>
        </p:spPr>
      </p:pic>
      <p:pic>
        <p:nvPicPr>
          <p:cNvPr id="2" name="Picture 1" descr="A cartoon of a fox and a dog&#10;&#10;AI-generated content may be incorrect.">
            <a:extLst>
              <a:ext uri="{FF2B5EF4-FFF2-40B4-BE49-F238E27FC236}">
                <a16:creationId xmlns:a16="http://schemas.microsoft.com/office/drawing/2014/main" id="{EA4DDD1C-265D-EC78-0199-2A24C383976E}"/>
              </a:ext>
            </a:extLst>
          </p:cNvPr>
          <p:cNvPicPr>
            <a:picLocks noChangeAspect="1"/>
          </p:cNvPicPr>
          <p:nvPr/>
        </p:nvPicPr>
        <p:blipFill>
          <a:blip r:embed="rId10"/>
          <a:stretch>
            <a:fillRect/>
          </a:stretch>
        </p:blipFill>
        <p:spPr>
          <a:xfrm>
            <a:off x="5567364" y="2926240"/>
            <a:ext cx="3826355" cy="4277805"/>
          </a:xfrm>
          <a:prstGeom prst="rect">
            <a:avLst/>
          </a:prstGeom>
        </p:spPr>
      </p:pic>
      <p:sp>
        <p:nvSpPr>
          <p:cNvPr id="8" name="TextBox 7">
            <a:extLst>
              <a:ext uri="{FF2B5EF4-FFF2-40B4-BE49-F238E27FC236}">
                <a16:creationId xmlns:a16="http://schemas.microsoft.com/office/drawing/2014/main" id="{1C3CAE8E-94AC-59B7-19C0-854585BD3DB3}"/>
              </a:ext>
            </a:extLst>
          </p:cNvPr>
          <p:cNvSpPr txBox="1"/>
          <p:nvPr/>
        </p:nvSpPr>
        <p:spPr>
          <a:xfrm>
            <a:off x="8657229" y="1327160"/>
            <a:ext cx="328499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Arial"/>
                <a:cs typeface="Arial"/>
              </a:rPr>
              <a:t>Snippet says some people make our laws.  </a:t>
            </a:r>
            <a:endParaRPr lang="en-US" sz="2800"/>
          </a:p>
        </p:txBody>
      </p:sp>
    </p:spTree>
    <p:extLst>
      <p:ext uri="{BB962C8B-B14F-4D97-AF65-F5344CB8AC3E}">
        <p14:creationId xmlns:p14="http://schemas.microsoft.com/office/powerpoint/2010/main" val="310247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B0332-55D7-1BB7-E02D-184EE685390F}"/>
            </a:ext>
          </a:extLst>
        </p:cNvPr>
        <p:cNvGrpSpPr/>
        <p:nvPr/>
      </p:nvGrpSpPr>
      <p:grpSpPr>
        <a:xfrm>
          <a:off x="0" y="0"/>
          <a:ext cx="0" cy="0"/>
          <a:chOff x="0" y="0"/>
          <a:chExt cx="0" cy="0"/>
        </a:xfrm>
      </p:grpSpPr>
      <p:pic>
        <p:nvPicPr>
          <p:cNvPr id="10" name="Graphic 9" descr="Space with stars and planets">
            <a:extLst>
              <a:ext uri="{FF2B5EF4-FFF2-40B4-BE49-F238E27FC236}">
                <a16:creationId xmlns:a16="http://schemas.microsoft.com/office/drawing/2014/main" id="{F20F3344-6449-20C5-353F-0570278F85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772" y="3584432"/>
            <a:ext cx="5225247" cy="3083250"/>
          </a:xfrm>
          <a:prstGeom prst="rect">
            <a:avLst/>
          </a:prstGeom>
        </p:spPr>
      </p:pic>
      <p:pic>
        <p:nvPicPr>
          <p:cNvPr id="3" name="Picture 2">
            <a:extLst>
              <a:ext uri="{FF2B5EF4-FFF2-40B4-BE49-F238E27FC236}">
                <a16:creationId xmlns:a16="http://schemas.microsoft.com/office/drawing/2014/main" id="{365A09AD-DF4C-223F-735B-19A2AADE3298}"/>
              </a:ext>
            </a:extLst>
          </p:cNvPr>
          <p:cNvPicPr>
            <a:picLocks noChangeAspect="1"/>
          </p:cNvPicPr>
          <p:nvPr/>
        </p:nvPicPr>
        <p:blipFill>
          <a:blip r:embed="rId5"/>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DCAC9E8-1D0B-2F96-85FA-358D85A9999B}"/>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1:</a:t>
            </a:r>
          </a:p>
          <a:p>
            <a:r>
              <a:rPr lang="en-GB" sz="3600" dirty="0">
                <a:solidFill>
                  <a:srgbClr val="000000"/>
                </a:solidFill>
                <a:latin typeface="Poppins SemiBold"/>
                <a:cs typeface="Poppins SemiBold"/>
              </a:rPr>
              <a:t>An Alien has Landed</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4BCDF574-2969-6B39-ED42-51188125C070}"/>
              </a:ext>
            </a:extLst>
          </p:cNvPr>
          <p:cNvPicPr>
            <a:picLocks noChangeAspect="1"/>
          </p:cNvPicPr>
          <p:nvPr/>
        </p:nvPicPr>
        <p:blipFill>
          <a:blip r:embed="rId6"/>
          <a:stretch>
            <a:fillRect/>
          </a:stretch>
        </p:blipFill>
        <p:spPr>
          <a:xfrm>
            <a:off x="11166921" y="87814"/>
            <a:ext cx="935567" cy="1019175"/>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47F334E8-0FBF-4791-9D1C-E36F7835D265}"/>
              </a:ext>
            </a:extLst>
          </p:cNvPr>
          <p:cNvPicPr>
            <a:picLocks noChangeAspect="1"/>
          </p:cNvPicPr>
          <p:nvPr/>
        </p:nvPicPr>
        <p:blipFill>
          <a:blip r:embed="rId7"/>
          <a:srcRect l="25454" t="485" r="50130" b="50000"/>
          <a:stretch>
            <a:fillRect/>
          </a:stretch>
        </p:blipFill>
        <p:spPr>
          <a:xfrm>
            <a:off x="11168458" y="1114084"/>
            <a:ext cx="928258" cy="992878"/>
          </a:xfrm>
          <a:prstGeom prst="rect">
            <a:avLst/>
          </a:prstGeom>
        </p:spPr>
      </p:pic>
      <p:pic>
        <p:nvPicPr>
          <p:cNvPr id="16" name="Graphic 15" descr="Space Saucer with solid fill">
            <a:extLst>
              <a:ext uri="{FF2B5EF4-FFF2-40B4-BE49-F238E27FC236}">
                <a16:creationId xmlns:a16="http://schemas.microsoft.com/office/drawing/2014/main" id="{58C693E9-307E-EDED-6317-A2458831F1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0375" y="803275"/>
            <a:ext cx="3479800" cy="3429000"/>
          </a:xfrm>
          <a:prstGeom prst="rect">
            <a:avLst/>
          </a:prstGeom>
        </p:spPr>
      </p:pic>
      <p:cxnSp>
        <p:nvCxnSpPr>
          <p:cNvPr id="22" name="Straight Arrow Connector 21">
            <a:extLst>
              <a:ext uri="{FF2B5EF4-FFF2-40B4-BE49-F238E27FC236}">
                <a16:creationId xmlns:a16="http://schemas.microsoft.com/office/drawing/2014/main" id="{A2B654ED-D176-B0AB-7D2F-924EB39842E6}"/>
              </a:ext>
            </a:extLst>
          </p:cNvPr>
          <p:cNvCxnSpPr/>
          <p:nvPr/>
        </p:nvCxnSpPr>
        <p:spPr>
          <a:xfrm flipH="1">
            <a:off x="1973652" y="3413304"/>
            <a:ext cx="1198" cy="1711746"/>
          </a:xfrm>
          <a:prstGeom prst="straightConnector1">
            <a:avLst/>
          </a:prstGeom>
          <a:ln w="57150">
            <a:solidFill>
              <a:srgbClr val="FFE814"/>
            </a:solidFill>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14B38F9-9ABE-CDEF-5301-3D90BCF56876}"/>
              </a:ext>
            </a:extLst>
          </p:cNvPr>
          <p:cNvCxnSpPr>
            <a:cxnSpLocks/>
          </p:cNvCxnSpPr>
          <p:nvPr/>
        </p:nvCxnSpPr>
        <p:spPr>
          <a:xfrm>
            <a:off x="2937414" y="2901950"/>
            <a:ext cx="2285042" cy="2033078"/>
          </a:xfrm>
          <a:prstGeom prst="straightConnector1">
            <a:avLst/>
          </a:prstGeom>
          <a:ln w="57150">
            <a:solidFill>
              <a:srgbClr val="FFE814"/>
            </a:solidFill>
          </a:ln>
        </p:spPr>
        <p:style>
          <a:lnRef idx="2">
            <a:schemeClr val="accent1"/>
          </a:lnRef>
          <a:fillRef idx="0">
            <a:schemeClr val="accent1"/>
          </a:fillRef>
          <a:effectRef idx="1">
            <a:schemeClr val="accent1"/>
          </a:effectRef>
          <a:fontRef idx="minor">
            <a:schemeClr val="tx1"/>
          </a:fontRef>
        </p:style>
      </p:cxnSp>
      <p:pic>
        <p:nvPicPr>
          <p:cNvPr id="26" name="Graphic 25" descr="Scales of justice with solid fill">
            <a:extLst>
              <a:ext uri="{FF2B5EF4-FFF2-40B4-BE49-F238E27FC236}">
                <a16:creationId xmlns:a16="http://schemas.microsoft.com/office/drawing/2014/main" id="{8A681722-A396-837D-8DD5-D6F24522226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5027" y="83576"/>
            <a:ext cx="963562" cy="926691"/>
          </a:xfrm>
          <a:prstGeom prst="rect">
            <a:avLst/>
          </a:prstGeom>
        </p:spPr>
      </p:pic>
      <p:sp>
        <p:nvSpPr>
          <p:cNvPr id="6" name="Content Placeholder 2">
            <a:extLst>
              <a:ext uri="{FF2B5EF4-FFF2-40B4-BE49-F238E27FC236}">
                <a16:creationId xmlns:a16="http://schemas.microsoft.com/office/drawing/2014/main" id="{C1F87695-92AA-6D7E-2883-E8909B1402CC}"/>
              </a:ext>
            </a:extLst>
          </p:cNvPr>
          <p:cNvSpPr txBox="1">
            <a:spLocks/>
          </p:cNvSpPr>
          <p:nvPr/>
        </p:nvSpPr>
        <p:spPr>
          <a:xfrm>
            <a:off x="5533078" y="1449411"/>
            <a:ext cx="6565333" cy="5008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GB" sz="2400" b="1" dirty="0">
                <a:latin typeface="Arial"/>
                <a:cs typeface="Arial"/>
              </a:rPr>
              <a:t>Now imagine...</a:t>
            </a:r>
          </a:p>
          <a:p>
            <a:pPr marL="0" indent="0">
              <a:lnSpc>
                <a:spcPct val="70000"/>
              </a:lnSpc>
              <a:buNone/>
            </a:pPr>
            <a:r>
              <a:rPr lang="en-GB" sz="2400" b="1" dirty="0">
                <a:latin typeface="Arial"/>
                <a:cs typeface="Arial"/>
              </a:rPr>
              <a:t>An alien has landed in the playground. </a:t>
            </a:r>
          </a:p>
          <a:p>
            <a:pPr marL="0" indent="0">
              <a:lnSpc>
                <a:spcPct val="70000"/>
              </a:lnSpc>
              <a:buNone/>
            </a:pPr>
            <a:r>
              <a:rPr lang="en-GB" sz="2400" b="1" dirty="0">
                <a:latin typeface="Arial"/>
                <a:cs typeface="Arial"/>
              </a:rPr>
              <a:t>It does not know what the law is.</a:t>
            </a:r>
          </a:p>
        </p:txBody>
      </p:sp>
      <p:sp>
        <p:nvSpPr>
          <p:cNvPr id="5" name="Rectangle: Rounded Corners 4">
            <a:extLst>
              <a:ext uri="{FF2B5EF4-FFF2-40B4-BE49-F238E27FC236}">
                <a16:creationId xmlns:a16="http://schemas.microsoft.com/office/drawing/2014/main" id="{E1D4BD86-BC2D-EA00-0D4C-7B3AD8C2AE4A}"/>
              </a:ext>
            </a:extLst>
          </p:cNvPr>
          <p:cNvSpPr/>
          <p:nvPr/>
        </p:nvSpPr>
        <p:spPr>
          <a:xfrm>
            <a:off x="5888715" y="4816061"/>
            <a:ext cx="5798895" cy="1812151"/>
          </a:xfrm>
          <a:prstGeom prst="roundRect">
            <a:avLst/>
          </a:prstGeom>
          <a:no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70000"/>
              </a:lnSpc>
              <a:spcBef>
                <a:spcPts val="1000"/>
              </a:spcBef>
            </a:pPr>
            <a:r>
              <a:rPr lang="en-GB" sz="2400" b="1" dirty="0">
                <a:solidFill>
                  <a:schemeClr val="tx1"/>
                </a:solidFill>
                <a:latin typeface="Arial"/>
                <a:ea typeface="Segoe UI"/>
                <a:cs typeface="Arial"/>
              </a:rPr>
              <a:t>Create</a:t>
            </a:r>
            <a:br>
              <a:rPr lang="en-GB" sz="2400" b="1" dirty="0">
                <a:solidFill>
                  <a:schemeClr val="tx1"/>
                </a:solidFill>
                <a:latin typeface="Arial"/>
                <a:ea typeface="Segoe UI"/>
                <a:cs typeface="Arial"/>
              </a:rPr>
            </a:br>
            <a:r>
              <a:rPr lang="en-GB" sz="2400" dirty="0">
                <a:solidFill>
                  <a:schemeClr val="tx1"/>
                </a:solidFill>
                <a:latin typeface="Arial"/>
                <a:ea typeface="Segoe UI"/>
                <a:cs typeface="Arial"/>
              </a:rPr>
              <a:t>Write one sentence to</a:t>
            </a:r>
            <a:br>
              <a:rPr lang="en-GB" sz="2400" dirty="0">
                <a:solidFill>
                  <a:schemeClr val="tx1"/>
                </a:solidFill>
                <a:latin typeface="Arial"/>
                <a:ea typeface="Segoe UI"/>
                <a:cs typeface="Arial"/>
              </a:rPr>
            </a:br>
            <a:r>
              <a:rPr lang="en-GB" sz="2400" dirty="0">
                <a:solidFill>
                  <a:schemeClr val="tx1"/>
                </a:solidFill>
                <a:latin typeface="Arial"/>
                <a:ea typeface="Segoe UI"/>
                <a:cs typeface="Arial"/>
              </a:rPr>
              <a:t>explain what a law is </a:t>
            </a:r>
            <a:br>
              <a:rPr lang="en-GB" sz="2400" dirty="0">
                <a:solidFill>
                  <a:schemeClr val="tx1"/>
                </a:solidFill>
                <a:latin typeface="Arial"/>
                <a:ea typeface="Segoe UI"/>
                <a:cs typeface="Arial"/>
              </a:rPr>
            </a:br>
            <a:r>
              <a:rPr lang="en-GB" sz="2400" b="1" dirty="0">
                <a:solidFill>
                  <a:schemeClr val="tx1"/>
                </a:solidFill>
                <a:latin typeface="Arial"/>
                <a:ea typeface="Segoe UI"/>
                <a:cs typeface="Arial"/>
              </a:rPr>
              <a:t>OR </a:t>
            </a:r>
            <a:br>
              <a:rPr lang="en-GB" sz="2400" b="1" dirty="0">
                <a:solidFill>
                  <a:schemeClr val="tx1"/>
                </a:solidFill>
                <a:latin typeface="Arial"/>
                <a:ea typeface="Segoe UI"/>
                <a:cs typeface="Arial"/>
              </a:rPr>
            </a:br>
            <a:r>
              <a:rPr lang="en-GB" sz="2400" dirty="0">
                <a:solidFill>
                  <a:schemeClr val="tx1"/>
                </a:solidFill>
                <a:latin typeface="Arial"/>
                <a:ea typeface="Segoe UI"/>
                <a:cs typeface="Arial"/>
              </a:rPr>
              <a:t>draw a picture to show what </a:t>
            </a:r>
            <a:r>
              <a:rPr lang="en-GB" sz="2400" baseline="0" dirty="0">
                <a:solidFill>
                  <a:schemeClr val="tx1"/>
                </a:solidFill>
                <a:latin typeface="Arial"/>
                <a:ea typeface="Segoe UI"/>
                <a:cs typeface="Arial"/>
              </a:rPr>
              <a:t>a</a:t>
            </a:r>
            <a:r>
              <a:rPr lang="en-GB" sz="2400" dirty="0">
                <a:solidFill>
                  <a:schemeClr val="tx1"/>
                </a:solidFill>
                <a:latin typeface="Arial"/>
                <a:ea typeface="Segoe UI"/>
                <a:cs typeface="Arial"/>
              </a:rPr>
              <a:t> law does.</a:t>
            </a:r>
            <a:endParaRPr lang="en-US" sz="2400" dirty="0">
              <a:solidFill>
                <a:schemeClr val="tx1"/>
              </a:solidFill>
              <a:latin typeface="Arial"/>
              <a:ea typeface="Segoe UI"/>
              <a:cs typeface="Arial"/>
            </a:endParaRPr>
          </a:p>
        </p:txBody>
      </p:sp>
      <p:sp>
        <p:nvSpPr>
          <p:cNvPr id="8" name="Rectangle: Rounded Corners 7">
            <a:extLst>
              <a:ext uri="{FF2B5EF4-FFF2-40B4-BE49-F238E27FC236}">
                <a16:creationId xmlns:a16="http://schemas.microsoft.com/office/drawing/2014/main" id="{88BADB22-ED14-294E-42EA-7015EB3E29D1}"/>
              </a:ext>
            </a:extLst>
          </p:cNvPr>
          <p:cNvSpPr/>
          <p:nvPr/>
        </p:nvSpPr>
        <p:spPr>
          <a:xfrm>
            <a:off x="5888715" y="2772515"/>
            <a:ext cx="5798895" cy="1812151"/>
          </a:xfrm>
          <a:prstGeom prst="roundRect">
            <a:avLst/>
          </a:prstGeom>
          <a:noFill/>
          <a:ln w="57150">
            <a:solidFill>
              <a:srgbClr val="FFE81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dirty="0">
                <a:solidFill>
                  <a:schemeClr val="tx1"/>
                </a:solidFill>
                <a:latin typeface="Arial"/>
                <a:ea typeface="Segoe UI"/>
                <a:cs typeface="Arial"/>
              </a:rPr>
              <a:t>Think</a:t>
            </a:r>
            <a:br>
              <a:rPr lang="en-GB" sz="2400" b="1" dirty="0">
                <a:solidFill>
                  <a:schemeClr val="tx1"/>
                </a:solidFill>
                <a:latin typeface="Arial"/>
                <a:ea typeface="Segoe UI"/>
                <a:cs typeface="Arial"/>
              </a:rPr>
            </a:br>
            <a:r>
              <a:rPr lang="en-GB" sz="2400" dirty="0">
                <a:solidFill>
                  <a:schemeClr val="tx1"/>
                </a:solidFill>
                <a:latin typeface="Arial"/>
                <a:ea typeface="Segoe UI"/>
                <a:cs typeface="Arial"/>
              </a:rPr>
              <a:t>What is </a:t>
            </a:r>
            <a:r>
              <a:rPr lang="en-GB" sz="2400" baseline="0" dirty="0">
                <a:solidFill>
                  <a:schemeClr val="tx1"/>
                </a:solidFill>
                <a:latin typeface="Arial"/>
                <a:ea typeface="Segoe UI"/>
                <a:cs typeface="Arial"/>
              </a:rPr>
              <a:t>a</a:t>
            </a:r>
            <a:r>
              <a:rPr lang="en-GB" sz="2400" dirty="0">
                <a:solidFill>
                  <a:schemeClr val="tx1"/>
                </a:solidFill>
                <a:latin typeface="Arial"/>
                <a:ea typeface="Segoe UI"/>
                <a:cs typeface="Arial"/>
              </a:rPr>
              <a:t> law?</a:t>
            </a:r>
            <a:br>
              <a:rPr lang="en-GB" sz="2400" dirty="0">
                <a:solidFill>
                  <a:schemeClr val="tx1"/>
                </a:solidFill>
                <a:latin typeface="Arial"/>
                <a:ea typeface="Segoe UI"/>
                <a:cs typeface="Arial"/>
              </a:rPr>
            </a:br>
            <a:r>
              <a:rPr lang="en-GB" sz="2400" dirty="0">
                <a:solidFill>
                  <a:schemeClr val="tx1"/>
                </a:solidFill>
                <a:latin typeface="Arial"/>
                <a:ea typeface="Segoe UI"/>
                <a:cs typeface="Arial"/>
              </a:rPr>
              <a:t>What words will you use</a:t>
            </a:r>
            <a:r>
              <a:rPr lang="en-GB" sz="2400" baseline="0" dirty="0">
                <a:solidFill>
                  <a:schemeClr val="tx1"/>
                </a:solidFill>
                <a:latin typeface="Arial"/>
                <a:ea typeface="Segoe UI"/>
                <a:cs typeface="Arial"/>
              </a:rPr>
              <a:t>?</a:t>
            </a:r>
            <a:br>
              <a:rPr lang="en-GB" sz="2400" dirty="0">
                <a:solidFill>
                  <a:schemeClr val="tx1"/>
                </a:solidFill>
                <a:latin typeface="Arial"/>
                <a:ea typeface="Segoe UI"/>
                <a:cs typeface="Arial"/>
              </a:rPr>
            </a:br>
            <a:r>
              <a:rPr lang="en-GB" sz="2400" dirty="0">
                <a:solidFill>
                  <a:schemeClr val="tx1"/>
                </a:solidFill>
                <a:latin typeface="Arial"/>
                <a:ea typeface="Segoe UI"/>
                <a:cs typeface="Arial"/>
              </a:rPr>
              <a:t>Can </a:t>
            </a:r>
            <a:r>
              <a:rPr lang="en-GB" sz="2400" baseline="0" dirty="0">
                <a:solidFill>
                  <a:schemeClr val="tx1"/>
                </a:solidFill>
                <a:latin typeface="Arial"/>
                <a:ea typeface="Segoe UI"/>
                <a:cs typeface="Arial"/>
              </a:rPr>
              <a:t>you</a:t>
            </a:r>
            <a:r>
              <a:rPr lang="en-GB" sz="2400" dirty="0">
                <a:solidFill>
                  <a:schemeClr val="tx1"/>
                </a:solidFill>
                <a:latin typeface="Arial"/>
                <a:ea typeface="Segoe UI"/>
                <a:cs typeface="Arial"/>
              </a:rPr>
              <a:t> think of an example?</a:t>
            </a:r>
            <a:endParaRPr lang="en-GB" sz="2400" dirty="0">
              <a:solidFill>
                <a:schemeClr val="tx1"/>
              </a:solidFill>
              <a:latin typeface="Arial"/>
              <a:cs typeface="Arial"/>
            </a:endParaRPr>
          </a:p>
        </p:txBody>
      </p:sp>
      <p:pic>
        <p:nvPicPr>
          <p:cNvPr id="11" name="Graphic 8" descr="Thought bubble with solid fill">
            <a:extLst>
              <a:ext uri="{FF2B5EF4-FFF2-40B4-BE49-F238E27FC236}">
                <a16:creationId xmlns:a16="http://schemas.microsoft.com/office/drawing/2014/main" id="{01E0DB36-7E19-75DA-401D-CF7672224A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08978" y="2866409"/>
            <a:ext cx="818769" cy="772588"/>
          </a:xfrm>
          <a:prstGeom prst="rect">
            <a:avLst/>
          </a:prstGeom>
        </p:spPr>
      </p:pic>
      <p:pic>
        <p:nvPicPr>
          <p:cNvPr id="12" name="Picture 11">
            <a:extLst>
              <a:ext uri="{FF2B5EF4-FFF2-40B4-BE49-F238E27FC236}">
                <a16:creationId xmlns:a16="http://schemas.microsoft.com/office/drawing/2014/main" id="{4215821A-125D-78CC-0623-D6496980B36D}"/>
              </a:ext>
            </a:extLst>
          </p:cNvPr>
          <p:cNvPicPr>
            <a:picLocks noChangeAspect="1"/>
          </p:cNvPicPr>
          <p:nvPr/>
        </p:nvPicPr>
        <p:blipFill>
          <a:blip r:embed="rId14"/>
          <a:stretch>
            <a:fillRect/>
          </a:stretch>
        </p:blipFill>
        <p:spPr>
          <a:xfrm>
            <a:off x="5967844" y="4979843"/>
            <a:ext cx="868219" cy="846859"/>
          </a:xfrm>
          <a:prstGeom prst="rect">
            <a:avLst/>
          </a:prstGeom>
        </p:spPr>
      </p:pic>
    </p:spTree>
    <p:extLst>
      <p:ext uri="{BB962C8B-B14F-4D97-AF65-F5344CB8AC3E}">
        <p14:creationId xmlns:p14="http://schemas.microsoft.com/office/powerpoint/2010/main" val="235063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9E47E-BF20-5FA5-FAEB-7BEE510054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D46E36-5CC9-60CF-C8AB-DC4C114310B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0E12F24F-8826-BB55-0FFD-2EF000877B1C}"/>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2: </a:t>
            </a:r>
            <a:endParaRPr lang="en-US" dirty="0">
              <a:latin typeface="Poppins SemiBold"/>
              <a:cs typeface="Poppins SemiBold"/>
            </a:endParaRPr>
          </a:p>
          <a:p>
            <a:r>
              <a:rPr lang="en-GB" sz="3600" dirty="0">
                <a:solidFill>
                  <a:srgbClr val="000000"/>
                </a:solidFill>
                <a:latin typeface="Poppins SemiBold"/>
                <a:cs typeface="Poppins SemiBold"/>
              </a:rPr>
              <a:t>Rule or Law?</a:t>
            </a:r>
            <a:endParaRPr lang="en-US" dirty="0">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58AF4604-6B9D-71DC-8F58-82CE8CC1089A}"/>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1485DF7A-27BF-B1C8-09B7-52124395CF24}"/>
              </a:ext>
            </a:extLst>
          </p:cNvPr>
          <p:cNvPicPr>
            <a:picLocks noChangeAspect="1"/>
          </p:cNvPicPr>
          <p:nvPr/>
        </p:nvPicPr>
        <p:blipFill>
          <a:blip r:embed="rId5"/>
          <a:srcRect l="25454" t="485" r="50130" b="50000"/>
          <a:stretch>
            <a:fillRect/>
          </a:stretch>
        </p:blipFill>
        <p:spPr>
          <a:xfrm>
            <a:off x="11102459" y="1106251"/>
            <a:ext cx="995137" cy="1076310"/>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B9528DFE-4711-BB2E-310A-FA5A1CB446D9}"/>
              </a:ext>
            </a:extLst>
          </p:cNvPr>
          <p:cNvPicPr>
            <a:picLocks noChangeAspect="1"/>
          </p:cNvPicPr>
          <p:nvPr/>
        </p:nvPicPr>
        <p:blipFill>
          <a:blip r:embed="rId5"/>
          <a:srcRect l="25454" t="485" r="50130" b="50000"/>
          <a:stretch>
            <a:fillRect/>
          </a:stretch>
        </p:blipFill>
        <p:spPr>
          <a:xfrm>
            <a:off x="11098748" y="1102540"/>
            <a:ext cx="995137" cy="1076310"/>
          </a:xfrm>
          <a:prstGeom prst="rect">
            <a:avLst/>
          </a:prstGeom>
        </p:spPr>
      </p:pic>
      <p:pic>
        <p:nvPicPr>
          <p:cNvPr id="12" name="Graphic 11" descr="Scales of justice with solid fill">
            <a:extLst>
              <a:ext uri="{FF2B5EF4-FFF2-40B4-BE49-F238E27FC236}">
                <a16:creationId xmlns:a16="http://schemas.microsoft.com/office/drawing/2014/main" id="{32EBF54D-CD96-326F-4FC2-19843A39BA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sp>
        <p:nvSpPr>
          <p:cNvPr id="24" name="Content Placeholder 2">
            <a:extLst>
              <a:ext uri="{FF2B5EF4-FFF2-40B4-BE49-F238E27FC236}">
                <a16:creationId xmlns:a16="http://schemas.microsoft.com/office/drawing/2014/main" id="{FE604470-5B4B-EF90-5461-DAD0FBB3D4C7}"/>
              </a:ext>
            </a:extLst>
          </p:cNvPr>
          <p:cNvSpPr txBox="1">
            <a:spLocks/>
          </p:cNvSpPr>
          <p:nvPr/>
        </p:nvSpPr>
        <p:spPr>
          <a:xfrm>
            <a:off x="8723702" y="2105964"/>
            <a:ext cx="3410388" cy="1855668"/>
          </a:xfrm>
          <a:prstGeom prst="rect">
            <a:avLst/>
          </a:prstGeom>
        </p:spPr>
        <p:txBody>
          <a:bodyPr vert="horz" lIns="91440" tIns="45720" rIns="91440" bIns="45720" rtlCol="0" anchor="t">
            <a:normAutofit lnSpcReduction="10000"/>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latin typeface="Arial"/>
                <a:cs typeface="Arial"/>
              </a:rPr>
              <a:t>Read through the examples of rules and laws.</a:t>
            </a:r>
          </a:p>
          <a:p>
            <a:pPr marL="0" indent="0" algn="ctr">
              <a:buNone/>
            </a:pPr>
            <a:r>
              <a:rPr lang="en-GB" sz="2400">
                <a:latin typeface="Arial"/>
                <a:cs typeface="Arial"/>
              </a:rPr>
              <a:t>Which are the following:</a:t>
            </a:r>
          </a:p>
        </p:txBody>
      </p:sp>
      <p:sp>
        <p:nvSpPr>
          <p:cNvPr id="25" name="Rectangle 24">
            <a:extLst>
              <a:ext uri="{FF2B5EF4-FFF2-40B4-BE49-F238E27FC236}">
                <a16:creationId xmlns:a16="http://schemas.microsoft.com/office/drawing/2014/main" id="{78294B40-7EFB-1DD8-496A-47DE263BFDBE}"/>
              </a:ext>
            </a:extLst>
          </p:cNvPr>
          <p:cNvSpPr/>
          <p:nvPr/>
        </p:nvSpPr>
        <p:spPr>
          <a:xfrm>
            <a:off x="9267916" y="4124173"/>
            <a:ext cx="2349845" cy="634488"/>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FF0000"/>
                </a:solidFill>
                <a:latin typeface="Poppins SemiBold"/>
                <a:cs typeface="Poppins SemiBold"/>
              </a:rPr>
              <a:t>Home Rules</a:t>
            </a:r>
            <a:endParaRPr lang="en-US">
              <a:solidFill>
                <a:srgbClr val="FF0000"/>
              </a:solidFill>
            </a:endParaRPr>
          </a:p>
        </p:txBody>
      </p:sp>
      <p:sp>
        <p:nvSpPr>
          <p:cNvPr id="26" name="Rectangle 25">
            <a:extLst>
              <a:ext uri="{FF2B5EF4-FFF2-40B4-BE49-F238E27FC236}">
                <a16:creationId xmlns:a16="http://schemas.microsoft.com/office/drawing/2014/main" id="{748D3CE2-9A76-AFE4-87C4-0B6F9B35C1A5}"/>
              </a:ext>
            </a:extLst>
          </p:cNvPr>
          <p:cNvSpPr/>
          <p:nvPr/>
        </p:nvSpPr>
        <p:spPr>
          <a:xfrm>
            <a:off x="9279147" y="5003605"/>
            <a:ext cx="2335468" cy="634488"/>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B0F0"/>
                </a:solidFill>
                <a:latin typeface="Poppins SemiBold"/>
                <a:cs typeface="Poppins SemiBold"/>
              </a:rPr>
              <a:t>School Rules</a:t>
            </a:r>
            <a:endParaRPr lang="en-US">
              <a:solidFill>
                <a:srgbClr val="00B0F0"/>
              </a:solidFill>
            </a:endParaRPr>
          </a:p>
        </p:txBody>
      </p:sp>
      <p:sp>
        <p:nvSpPr>
          <p:cNvPr id="30" name="Rectangle 29">
            <a:extLst>
              <a:ext uri="{FF2B5EF4-FFF2-40B4-BE49-F238E27FC236}">
                <a16:creationId xmlns:a16="http://schemas.microsoft.com/office/drawing/2014/main" id="{CC67A803-F962-76BE-47FE-3C796C77D518}"/>
              </a:ext>
            </a:extLst>
          </p:cNvPr>
          <p:cNvSpPr/>
          <p:nvPr/>
        </p:nvSpPr>
        <p:spPr>
          <a:xfrm>
            <a:off x="9293002" y="5875656"/>
            <a:ext cx="2335468" cy="634488"/>
          </a:xfrm>
          <a:prstGeom prst="rect">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92D050"/>
                </a:solidFill>
                <a:latin typeface="Poppins SemiBold"/>
                <a:cs typeface="Poppins SemiBold"/>
              </a:rPr>
              <a:t>Laws</a:t>
            </a:r>
            <a:endParaRPr lang="en-US">
              <a:solidFill>
                <a:srgbClr val="92D050"/>
              </a:solidFill>
            </a:endParaRPr>
          </a:p>
        </p:txBody>
      </p:sp>
      <p:graphicFrame>
        <p:nvGraphicFramePr>
          <p:cNvPr id="6" name="Table 5">
            <a:extLst>
              <a:ext uri="{FF2B5EF4-FFF2-40B4-BE49-F238E27FC236}">
                <a16:creationId xmlns:a16="http://schemas.microsoft.com/office/drawing/2014/main" id="{367B2804-EB4A-6251-8A9B-7837621273D3}"/>
              </a:ext>
            </a:extLst>
          </p:cNvPr>
          <p:cNvGraphicFramePr>
            <a:graphicFrameLocks noGrp="1"/>
          </p:cNvGraphicFramePr>
          <p:nvPr/>
        </p:nvGraphicFramePr>
        <p:xfrm>
          <a:off x="242290" y="1329392"/>
          <a:ext cx="8284956" cy="5283630"/>
        </p:xfrm>
        <a:graphic>
          <a:graphicData uri="http://schemas.openxmlformats.org/drawingml/2006/table">
            <a:tbl>
              <a:tblPr firstRow="1" bandRow="1">
                <a:tableStyleId>{5940675A-B579-460E-94D1-54222C63F5DA}</a:tableStyleId>
              </a:tblPr>
              <a:tblGrid>
                <a:gridCol w="2761652">
                  <a:extLst>
                    <a:ext uri="{9D8B030D-6E8A-4147-A177-3AD203B41FA5}">
                      <a16:colId xmlns:a16="http://schemas.microsoft.com/office/drawing/2014/main" val="1515409534"/>
                    </a:ext>
                  </a:extLst>
                </a:gridCol>
                <a:gridCol w="2761652">
                  <a:extLst>
                    <a:ext uri="{9D8B030D-6E8A-4147-A177-3AD203B41FA5}">
                      <a16:colId xmlns:a16="http://schemas.microsoft.com/office/drawing/2014/main" val="1481664255"/>
                    </a:ext>
                  </a:extLst>
                </a:gridCol>
                <a:gridCol w="2761652">
                  <a:extLst>
                    <a:ext uri="{9D8B030D-6E8A-4147-A177-3AD203B41FA5}">
                      <a16:colId xmlns:a16="http://schemas.microsoft.com/office/drawing/2014/main" val="2300566950"/>
                    </a:ext>
                  </a:extLst>
                </a:gridCol>
              </a:tblGrid>
              <a:tr h="105672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89002070"/>
                  </a:ext>
                </a:extLst>
              </a:tr>
              <a:tr h="105672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1490158"/>
                  </a:ext>
                </a:extLst>
              </a:tr>
              <a:tr h="105672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19972791"/>
                  </a:ext>
                </a:extLst>
              </a:tr>
              <a:tr h="105672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003361334"/>
                  </a:ext>
                </a:extLst>
              </a:tr>
              <a:tr h="105672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01416686"/>
                  </a:ext>
                </a:extLst>
              </a:tr>
            </a:tbl>
          </a:graphicData>
        </a:graphic>
      </p:graphicFrame>
      <p:sp>
        <p:nvSpPr>
          <p:cNvPr id="11" name="TextBox 10">
            <a:extLst>
              <a:ext uri="{FF2B5EF4-FFF2-40B4-BE49-F238E27FC236}">
                <a16:creationId xmlns:a16="http://schemas.microsoft.com/office/drawing/2014/main" id="{27A182DD-FCD7-D157-B682-9C97A8F6C17D}"/>
              </a:ext>
            </a:extLst>
          </p:cNvPr>
          <p:cNvSpPr txBox="1"/>
          <p:nvPr/>
        </p:nvSpPr>
        <p:spPr>
          <a:xfrm>
            <a:off x="1123626" y="1375475"/>
            <a:ext cx="18210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Arrive at school by 8:45am.</a:t>
            </a:r>
            <a:endParaRPr lang="en-US"/>
          </a:p>
        </p:txBody>
      </p:sp>
      <p:sp>
        <p:nvSpPr>
          <p:cNvPr id="13" name="TextBox 12">
            <a:extLst>
              <a:ext uri="{FF2B5EF4-FFF2-40B4-BE49-F238E27FC236}">
                <a16:creationId xmlns:a16="http://schemas.microsoft.com/office/drawing/2014/main" id="{ACB0C6A2-451C-2E1C-89DE-EA2DB8442523}"/>
              </a:ext>
            </a:extLst>
          </p:cNvPr>
          <p:cNvSpPr txBox="1"/>
          <p:nvPr/>
        </p:nvSpPr>
        <p:spPr>
          <a:xfrm>
            <a:off x="3616269" y="1323813"/>
            <a:ext cx="2298917" cy="1103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latin typeface="Arial"/>
              </a:rPr>
              <a:t>Do not enter someone's home without their permission.</a:t>
            </a:r>
            <a:endParaRPr lang="en-US" sz="1600"/>
          </a:p>
        </p:txBody>
      </p:sp>
      <p:sp>
        <p:nvSpPr>
          <p:cNvPr id="14" name="TextBox 13">
            <a:extLst>
              <a:ext uri="{FF2B5EF4-FFF2-40B4-BE49-F238E27FC236}">
                <a16:creationId xmlns:a16="http://schemas.microsoft.com/office/drawing/2014/main" id="{A8EC00FF-76A1-44AF-F10D-8E9E03826194}"/>
              </a:ext>
            </a:extLst>
          </p:cNvPr>
          <p:cNvSpPr txBox="1"/>
          <p:nvPr/>
        </p:nvSpPr>
        <p:spPr>
          <a:xfrm>
            <a:off x="6405965" y="1375474"/>
            <a:ext cx="21181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Tidy the classroom at the end of the day.</a:t>
            </a:r>
            <a:endParaRPr lang="en-US"/>
          </a:p>
        </p:txBody>
      </p:sp>
      <p:sp>
        <p:nvSpPr>
          <p:cNvPr id="15" name="TextBox 14">
            <a:extLst>
              <a:ext uri="{FF2B5EF4-FFF2-40B4-BE49-F238E27FC236}">
                <a16:creationId xmlns:a16="http://schemas.microsoft.com/office/drawing/2014/main" id="{60BFDF8F-CC2A-55AE-13B7-C5DDF3312B32}"/>
              </a:ext>
            </a:extLst>
          </p:cNvPr>
          <p:cNvSpPr txBox="1"/>
          <p:nvPr/>
        </p:nvSpPr>
        <p:spPr>
          <a:xfrm>
            <a:off x="1149456" y="2447440"/>
            <a:ext cx="18210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Wear a seatbelt in a car.</a:t>
            </a:r>
            <a:endParaRPr lang="en-US"/>
          </a:p>
        </p:txBody>
      </p:sp>
      <p:sp>
        <p:nvSpPr>
          <p:cNvPr id="16" name="TextBox 15">
            <a:extLst>
              <a:ext uri="{FF2B5EF4-FFF2-40B4-BE49-F238E27FC236}">
                <a16:creationId xmlns:a16="http://schemas.microsoft.com/office/drawing/2014/main" id="{1079804A-D855-36CA-B978-1E077F998129}"/>
              </a:ext>
            </a:extLst>
          </p:cNvPr>
          <p:cNvSpPr txBox="1"/>
          <p:nvPr/>
        </p:nvSpPr>
        <p:spPr>
          <a:xfrm>
            <a:off x="3745422" y="2460356"/>
            <a:ext cx="20018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Bring your PE kit to school each day.</a:t>
            </a:r>
            <a:endParaRPr lang="en-US"/>
          </a:p>
        </p:txBody>
      </p:sp>
      <p:sp>
        <p:nvSpPr>
          <p:cNvPr id="17" name="TextBox 16">
            <a:extLst>
              <a:ext uri="{FF2B5EF4-FFF2-40B4-BE49-F238E27FC236}">
                <a16:creationId xmlns:a16="http://schemas.microsoft.com/office/drawing/2014/main" id="{2C8E9476-9F25-B6BC-6E23-C0CE3ACF1045}"/>
              </a:ext>
            </a:extLst>
          </p:cNvPr>
          <p:cNvSpPr txBox="1"/>
          <p:nvPr/>
        </p:nvSpPr>
        <p:spPr>
          <a:xfrm>
            <a:off x="6677185" y="2576592"/>
            <a:ext cx="1859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Bedtime is 7:00pm.</a:t>
            </a:r>
            <a:endParaRPr lang="en-US"/>
          </a:p>
        </p:txBody>
      </p:sp>
      <p:sp>
        <p:nvSpPr>
          <p:cNvPr id="18" name="TextBox 17">
            <a:extLst>
              <a:ext uri="{FF2B5EF4-FFF2-40B4-BE49-F238E27FC236}">
                <a16:creationId xmlns:a16="http://schemas.microsoft.com/office/drawing/2014/main" id="{8BBF84F2-7E0D-CC41-144D-E2F5D12C8162}"/>
              </a:ext>
            </a:extLst>
          </p:cNvPr>
          <p:cNvSpPr txBox="1"/>
          <p:nvPr/>
        </p:nvSpPr>
        <p:spPr>
          <a:xfrm>
            <a:off x="1149456" y="3493575"/>
            <a:ext cx="18210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You cannot cook without an adult.</a:t>
            </a:r>
            <a:endParaRPr lang="en-US"/>
          </a:p>
        </p:txBody>
      </p:sp>
      <p:sp>
        <p:nvSpPr>
          <p:cNvPr id="19" name="TextBox 18">
            <a:extLst>
              <a:ext uri="{FF2B5EF4-FFF2-40B4-BE49-F238E27FC236}">
                <a16:creationId xmlns:a16="http://schemas.microsoft.com/office/drawing/2014/main" id="{AE08E3F3-4708-37C2-3A79-E2CA1D93D850}"/>
              </a:ext>
            </a:extLst>
          </p:cNvPr>
          <p:cNvSpPr txBox="1"/>
          <p:nvPr/>
        </p:nvSpPr>
        <p:spPr>
          <a:xfrm>
            <a:off x="3771253" y="3506491"/>
            <a:ext cx="20018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Children must be given an education.</a:t>
            </a:r>
            <a:endParaRPr lang="en-US"/>
          </a:p>
        </p:txBody>
      </p:sp>
      <p:sp>
        <p:nvSpPr>
          <p:cNvPr id="20" name="TextBox 19">
            <a:extLst>
              <a:ext uri="{FF2B5EF4-FFF2-40B4-BE49-F238E27FC236}">
                <a16:creationId xmlns:a16="http://schemas.microsoft.com/office/drawing/2014/main" id="{68882B2D-ED12-520B-C885-50F727F1F561}"/>
              </a:ext>
            </a:extLst>
          </p:cNvPr>
          <p:cNvSpPr txBox="1"/>
          <p:nvPr/>
        </p:nvSpPr>
        <p:spPr>
          <a:xfrm>
            <a:off x="6586779" y="3403170"/>
            <a:ext cx="193729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latin typeface="Arial"/>
              </a:rPr>
              <a:t>You cannot take something from a shop without paying.</a:t>
            </a:r>
            <a:endParaRPr lang="en-US" sz="1600"/>
          </a:p>
        </p:txBody>
      </p:sp>
      <p:sp>
        <p:nvSpPr>
          <p:cNvPr id="21" name="TextBox 20">
            <a:extLst>
              <a:ext uri="{FF2B5EF4-FFF2-40B4-BE49-F238E27FC236}">
                <a16:creationId xmlns:a16="http://schemas.microsoft.com/office/drawing/2014/main" id="{153CB8E1-B360-9462-0F13-0582D8DFD013}"/>
              </a:ext>
            </a:extLst>
          </p:cNvPr>
          <p:cNvSpPr txBox="1"/>
          <p:nvPr/>
        </p:nvSpPr>
        <p:spPr>
          <a:xfrm>
            <a:off x="942813" y="4578458"/>
            <a:ext cx="20922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Do not talk when the teacher is talking.</a:t>
            </a:r>
            <a:endParaRPr lang="en-US"/>
          </a:p>
        </p:txBody>
      </p:sp>
      <p:sp>
        <p:nvSpPr>
          <p:cNvPr id="22" name="TextBox 21">
            <a:extLst>
              <a:ext uri="{FF2B5EF4-FFF2-40B4-BE49-F238E27FC236}">
                <a16:creationId xmlns:a16="http://schemas.microsoft.com/office/drawing/2014/main" id="{86BCA688-0DA2-D413-89D6-3C0CF028B658}"/>
              </a:ext>
            </a:extLst>
          </p:cNvPr>
          <p:cNvSpPr txBox="1"/>
          <p:nvPr/>
        </p:nvSpPr>
        <p:spPr>
          <a:xfrm>
            <a:off x="3771252" y="4707609"/>
            <a:ext cx="20018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Share your</a:t>
            </a:r>
            <a:br>
              <a:rPr lang="en-GB" b="1">
                <a:latin typeface="Arial"/>
              </a:rPr>
            </a:br>
            <a:r>
              <a:rPr lang="en-GB" b="1">
                <a:latin typeface="Arial"/>
              </a:rPr>
              <a:t>toys.</a:t>
            </a:r>
            <a:endParaRPr lang="en-US"/>
          </a:p>
        </p:txBody>
      </p:sp>
      <p:sp>
        <p:nvSpPr>
          <p:cNvPr id="23" name="TextBox 22">
            <a:extLst>
              <a:ext uri="{FF2B5EF4-FFF2-40B4-BE49-F238E27FC236}">
                <a16:creationId xmlns:a16="http://schemas.microsoft.com/office/drawing/2014/main" id="{73745D8B-19C9-EA11-3761-925D243C6EE7}"/>
              </a:ext>
            </a:extLst>
          </p:cNvPr>
          <p:cNvSpPr txBox="1"/>
          <p:nvPr/>
        </p:nvSpPr>
        <p:spPr>
          <a:xfrm>
            <a:off x="6250984" y="4591374"/>
            <a:ext cx="22989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You can only have pudding if you eat your dinner.</a:t>
            </a:r>
            <a:endParaRPr lang="en-US"/>
          </a:p>
        </p:txBody>
      </p:sp>
      <p:sp>
        <p:nvSpPr>
          <p:cNvPr id="27" name="TextBox 26">
            <a:extLst>
              <a:ext uri="{FF2B5EF4-FFF2-40B4-BE49-F238E27FC236}">
                <a16:creationId xmlns:a16="http://schemas.microsoft.com/office/drawing/2014/main" id="{0E8AD0CA-BB3C-A285-956E-B43CB172A7E9}"/>
              </a:ext>
            </a:extLst>
          </p:cNvPr>
          <p:cNvSpPr txBox="1"/>
          <p:nvPr/>
        </p:nvSpPr>
        <p:spPr>
          <a:xfrm>
            <a:off x="1149456" y="5753745"/>
            <a:ext cx="18210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Do not drop litter.</a:t>
            </a:r>
            <a:endParaRPr lang="en-US"/>
          </a:p>
        </p:txBody>
      </p:sp>
      <p:sp>
        <p:nvSpPr>
          <p:cNvPr id="28" name="TextBox 27">
            <a:extLst>
              <a:ext uri="{FF2B5EF4-FFF2-40B4-BE49-F238E27FC236}">
                <a16:creationId xmlns:a16="http://schemas.microsoft.com/office/drawing/2014/main" id="{6E7287FD-E423-0B36-9F5A-C6A1D51FD043}"/>
              </a:ext>
            </a:extLst>
          </p:cNvPr>
          <p:cNvSpPr txBox="1"/>
          <p:nvPr/>
        </p:nvSpPr>
        <p:spPr>
          <a:xfrm>
            <a:off x="3784168" y="5624593"/>
            <a:ext cx="20018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You cannot have a phone until you are 16.</a:t>
            </a:r>
            <a:endParaRPr lang="en-US"/>
          </a:p>
        </p:txBody>
      </p:sp>
      <p:sp>
        <p:nvSpPr>
          <p:cNvPr id="31" name="TextBox 30">
            <a:extLst>
              <a:ext uri="{FF2B5EF4-FFF2-40B4-BE49-F238E27FC236}">
                <a16:creationId xmlns:a16="http://schemas.microsoft.com/office/drawing/2014/main" id="{198F5565-9CD1-AE9F-CDC6-331BD2F76DBF}"/>
              </a:ext>
            </a:extLst>
          </p:cNvPr>
          <p:cNvSpPr txBox="1"/>
          <p:nvPr/>
        </p:nvSpPr>
        <p:spPr>
          <a:xfrm>
            <a:off x="6522203" y="5598763"/>
            <a:ext cx="19243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Wear the correct uniform to school.</a:t>
            </a:r>
            <a:endParaRPr lang="en-US"/>
          </a:p>
        </p:txBody>
      </p:sp>
      <p:pic>
        <p:nvPicPr>
          <p:cNvPr id="34" name="Graphic 33" descr="Tie with solid fill">
            <a:extLst>
              <a:ext uri="{FF2B5EF4-FFF2-40B4-BE49-F238E27FC236}">
                <a16:creationId xmlns:a16="http://schemas.microsoft.com/office/drawing/2014/main" id="{6F48BC5C-EC89-6354-65C8-6998717D3F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19614" y="5645258"/>
            <a:ext cx="914400" cy="914400"/>
          </a:xfrm>
          <a:prstGeom prst="rect">
            <a:avLst/>
          </a:prstGeom>
        </p:spPr>
      </p:pic>
      <p:pic>
        <p:nvPicPr>
          <p:cNvPr id="37" name="Graphic 36" descr="No Littering with solid fill">
            <a:extLst>
              <a:ext uri="{FF2B5EF4-FFF2-40B4-BE49-F238E27FC236}">
                <a16:creationId xmlns:a16="http://schemas.microsoft.com/office/drawing/2014/main" id="{4B9FD499-4C36-1FBF-A5CD-C1EE31C190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4306" y="5647679"/>
            <a:ext cx="914400" cy="914400"/>
          </a:xfrm>
          <a:prstGeom prst="rect">
            <a:avLst/>
          </a:prstGeom>
        </p:spPr>
      </p:pic>
      <p:pic>
        <p:nvPicPr>
          <p:cNvPr id="38" name="Graphic 37" descr="Ice cream with solid fill">
            <a:extLst>
              <a:ext uri="{FF2B5EF4-FFF2-40B4-BE49-F238E27FC236}">
                <a16:creationId xmlns:a16="http://schemas.microsoft.com/office/drawing/2014/main" id="{57D204E4-1523-6992-B3D9-11CC94CB17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80775" y="4550690"/>
            <a:ext cx="914400" cy="914400"/>
          </a:xfrm>
          <a:prstGeom prst="rect">
            <a:avLst/>
          </a:prstGeom>
        </p:spPr>
      </p:pic>
      <p:pic>
        <p:nvPicPr>
          <p:cNvPr id="39" name="Graphic 38" descr="Stuffed Toy with solid fill">
            <a:extLst>
              <a:ext uri="{FF2B5EF4-FFF2-40B4-BE49-F238E27FC236}">
                <a16:creationId xmlns:a16="http://schemas.microsoft.com/office/drawing/2014/main" id="{1BC58BF3-C91C-7145-A369-6A347CA9F5F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46870" y="4551497"/>
            <a:ext cx="914400" cy="914400"/>
          </a:xfrm>
          <a:prstGeom prst="rect">
            <a:avLst/>
          </a:prstGeom>
        </p:spPr>
      </p:pic>
      <p:pic>
        <p:nvPicPr>
          <p:cNvPr id="40" name="Graphic 39" descr="Chat with solid fill">
            <a:extLst>
              <a:ext uri="{FF2B5EF4-FFF2-40B4-BE49-F238E27FC236}">
                <a16:creationId xmlns:a16="http://schemas.microsoft.com/office/drawing/2014/main" id="{C9CD8B2E-4E7F-A272-EF05-0FC51C49A77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3813" y="4629796"/>
            <a:ext cx="914400" cy="914400"/>
          </a:xfrm>
          <a:prstGeom prst="rect">
            <a:avLst/>
          </a:prstGeom>
        </p:spPr>
      </p:pic>
      <p:pic>
        <p:nvPicPr>
          <p:cNvPr id="41" name="Graphic 40" descr="Register with solid fill">
            <a:extLst>
              <a:ext uri="{FF2B5EF4-FFF2-40B4-BE49-F238E27FC236}">
                <a16:creationId xmlns:a16="http://schemas.microsoft.com/office/drawing/2014/main" id="{B2D89200-6CC5-4711-23ED-0ECED50ECAD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86518" y="3519893"/>
            <a:ext cx="888570" cy="953145"/>
          </a:xfrm>
          <a:prstGeom prst="rect">
            <a:avLst/>
          </a:prstGeom>
        </p:spPr>
      </p:pic>
      <p:pic>
        <p:nvPicPr>
          <p:cNvPr id="43" name="Graphic 42" descr="Backpack with solid fill">
            <a:extLst>
              <a:ext uri="{FF2B5EF4-FFF2-40B4-BE49-F238E27FC236}">
                <a16:creationId xmlns:a16="http://schemas.microsoft.com/office/drawing/2014/main" id="{ABC6E34E-0084-A7B2-AE92-B23849818D5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99149" y="1390489"/>
            <a:ext cx="914400" cy="914400"/>
          </a:xfrm>
          <a:prstGeom prst="rect">
            <a:avLst/>
          </a:prstGeom>
        </p:spPr>
      </p:pic>
      <p:pic>
        <p:nvPicPr>
          <p:cNvPr id="44" name="Graphic 43" descr="Schoolhouse with solid fill">
            <a:extLst>
              <a:ext uri="{FF2B5EF4-FFF2-40B4-BE49-F238E27FC236}">
                <a16:creationId xmlns:a16="http://schemas.microsoft.com/office/drawing/2014/main" id="{23C8074A-6195-2B44-EECB-6AFA5B67576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50906" y="3431907"/>
            <a:ext cx="927315" cy="1056467"/>
          </a:xfrm>
          <a:prstGeom prst="rect">
            <a:avLst/>
          </a:prstGeom>
        </p:spPr>
      </p:pic>
      <p:pic>
        <p:nvPicPr>
          <p:cNvPr id="46" name="Graphic 45" descr="Whisk with solid fill">
            <a:extLst>
              <a:ext uri="{FF2B5EF4-FFF2-40B4-BE49-F238E27FC236}">
                <a16:creationId xmlns:a16="http://schemas.microsoft.com/office/drawing/2014/main" id="{6369612A-839E-8909-298E-E2FAFABC104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8656" y="3523927"/>
            <a:ext cx="914400" cy="914400"/>
          </a:xfrm>
          <a:prstGeom prst="rect">
            <a:avLst/>
          </a:prstGeom>
        </p:spPr>
      </p:pic>
      <p:pic>
        <p:nvPicPr>
          <p:cNvPr id="47" name="Graphic 46" descr="Snooze with solid fill">
            <a:extLst>
              <a:ext uri="{FF2B5EF4-FFF2-40B4-BE49-F238E27FC236}">
                <a16:creationId xmlns:a16="http://schemas.microsoft.com/office/drawing/2014/main" id="{89CB31C9-A4C6-C043-A3CA-C2684D82BC8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804276" y="2452768"/>
            <a:ext cx="914400" cy="914400"/>
          </a:xfrm>
          <a:prstGeom prst="rect">
            <a:avLst/>
          </a:prstGeom>
        </p:spPr>
      </p:pic>
      <p:pic>
        <p:nvPicPr>
          <p:cNvPr id="48" name="Graphic 47" descr="Sock with solid fill">
            <a:extLst>
              <a:ext uri="{FF2B5EF4-FFF2-40B4-BE49-F238E27FC236}">
                <a16:creationId xmlns:a16="http://schemas.microsoft.com/office/drawing/2014/main" id="{D8E16C54-34C5-0EA1-B93E-87993AC5BAC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054135" y="2466491"/>
            <a:ext cx="914400" cy="914400"/>
          </a:xfrm>
          <a:prstGeom prst="rect">
            <a:avLst/>
          </a:prstGeom>
        </p:spPr>
      </p:pic>
      <p:pic>
        <p:nvPicPr>
          <p:cNvPr id="49" name="Graphic 48" descr="Car with solid fill">
            <a:extLst>
              <a:ext uri="{FF2B5EF4-FFF2-40B4-BE49-F238E27FC236}">
                <a16:creationId xmlns:a16="http://schemas.microsoft.com/office/drawing/2014/main" id="{1F396693-9305-98ED-A31E-12F80E92C9E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03993" y="2480213"/>
            <a:ext cx="914400" cy="914400"/>
          </a:xfrm>
          <a:prstGeom prst="rect">
            <a:avLst/>
          </a:prstGeom>
        </p:spPr>
      </p:pic>
      <p:pic>
        <p:nvPicPr>
          <p:cNvPr id="50" name="Graphic 49" descr="Rubbish with solid fill">
            <a:extLst>
              <a:ext uri="{FF2B5EF4-FFF2-40B4-BE49-F238E27FC236}">
                <a16:creationId xmlns:a16="http://schemas.microsoft.com/office/drawing/2014/main" id="{CFE00DFD-E33C-0946-1422-5CA9707FC59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767952" y="1383224"/>
            <a:ext cx="914400" cy="914400"/>
          </a:xfrm>
          <a:prstGeom prst="rect">
            <a:avLst/>
          </a:prstGeom>
        </p:spPr>
      </p:pic>
      <p:pic>
        <p:nvPicPr>
          <p:cNvPr id="51" name="Graphic 50" descr="Door Open with solid fill">
            <a:extLst>
              <a:ext uri="{FF2B5EF4-FFF2-40B4-BE49-F238E27FC236}">
                <a16:creationId xmlns:a16="http://schemas.microsoft.com/office/drawing/2014/main" id="{28E6490B-9AF9-DA74-C99A-02C90D6FCC5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056556" y="1371116"/>
            <a:ext cx="914400" cy="914400"/>
          </a:xfrm>
          <a:prstGeom prst="rect">
            <a:avLst/>
          </a:prstGeom>
        </p:spPr>
      </p:pic>
      <p:pic>
        <p:nvPicPr>
          <p:cNvPr id="53" name="Graphic 52" descr="Smart Phone with solid fill">
            <a:extLst>
              <a:ext uri="{FF2B5EF4-FFF2-40B4-BE49-F238E27FC236}">
                <a16:creationId xmlns:a16="http://schemas.microsoft.com/office/drawing/2014/main" id="{223DDA5C-2CF7-C29A-1DB6-8FE783472DD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3029919" y="5606512"/>
            <a:ext cx="978976" cy="953145"/>
          </a:xfrm>
          <a:prstGeom prst="rect">
            <a:avLst/>
          </a:prstGeom>
        </p:spPr>
      </p:pic>
      <p:sp>
        <p:nvSpPr>
          <p:cNvPr id="5" name="Rectangle 4">
            <a:extLst>
              <a:ext uri="{FF2B5EF4-FFF2-40B4-BE49-F238E27FC236}">
                <a16:creationId xmlns:a16="http://schemas.microsoft.com/office/drawing/2014/main" id="{EE589369-A307-D421-3ADA-282633B770F8}"/>
              </a:ext>
            </a:extLst>
          </p:cNvPr>
          <p:cNvSpPr/>
          <p:nvPr/>
        </p:nvSpPr>
        <p:spPr>
          <a:xfrm>
            <a:off x="5987197" y="2614550"/>
            <a:ext cx="2349845" cy="634488"/>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FF0000"/>
                </a:solidFill>
                <a:latin typeface="Poppins SemiBold"/>
                <a:cs typeface="Poppins SemiBold"/>
              </a:rPr>
              <a:t>Home Rules</a:t>
            </a:r>
            <a:endParaRPr lang="en-US">
              <a:solidFill>
                <a:srgbClr val="FF0000"/>
              </a:solidFill>
            </a:endParaRPr>
          </a:p>
        </p:txBody>
      </p:sp>
      <p:sp>
        <p:nvSpPr>
          <p:cNvPr id="8" name="Rectangle 7">
            <a:extLst>
              <a:ext uri="{FF2B5EF4-FFF2-40B4-BE49-F238E27FC236}">
                <a16:creationId xmlns:a16="http://schemas.microsoft.com/office/drawing/2014/main" id="{472DBBA8-79C2-E6C0-632F-3C751E8830F6}"/>
              </a:ext>
            </a:extLst>
          </p:cNvPr>
          <p:cNvSpPr/>
          <p:nvPr/>
        </p:nvSpPr>
        <p:spPr>
          <a:xfrm>
            <a:off x="5981106" y="4738256"/>
            <a:ext cx="2349845" cy="634488"/>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FF0000"/>
                </a:solidFill>
                <a:latin typeface="Poppins SemiBold"/>
                <a:cs typeface="Poppins SemiBold"/>
              </a:rPr>
              <a:t>Home Rules</a:t>
            </a:r>
            <a:endParaRPr lang="en-US">
              <a:solidFill>
                <a:srgbClr val="FF0000"/>
              </a:solidFill>
            </a:endParaRPr>
          </a:p>
        </p:txBody>
      </p:sp>
      <p:sp>
        <p:nvSpPr>
          <p:cNvPr id="10" name="Rectangle 9">
            <a:extLst>
              <a:ext uri="{FF2B5EF4-FFF2-40B4-BE49-F238E27FC236}">
                <a16:creationId xmlns:a16="http://schemas.microsoft.com/office/drawing/2014/main" id="{395E73A1-7D12-38BE-26BF-ECF6BD0FD65A}"/>
              </a:ext>
            </a:extLst>
          </p:cNvPr>
          <p:cNvSpPr/>
          <p:nvPr/>
        </p:nvSpPr>
        <p:spPr>
          <a:xfrm>
            <a:off x="3202132" y="5787803"/>
            <a:ext cx="2349845" cy="634488"/>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FF0000"/>
                </a:solidFill>
                <a:latin typeface="Poppins SemiBold"/>
                <a:cs typeface="Poppins SemiBold"/>
              </a:rPr>
              <a:t>Home Rules</a:t>
            </a:r>
            <a:endParaRPr lang="en-US">
              <a:solidFill>
                <a:srgbClr val="FF0000"/>
              </a:solidFill>
            </a:endParaRPr>
          </a:p>
        </p:txBody>
      </p:sp>
      <p:sp>
        <p:nvSpPr>
          <p:cNvPr id="29" name="Rectangle 28">
            <a:extLst>
              <a:ext uri="{FF2B5EF4-FFF2-40B4-BE49-F238E27FC236}">
                <a16:creationId xmlns:a16="http://schemas.microsoft.com/office/drawing/2014/main" id="{B2684A75-7757-89B2-8658-8B893528EBFD}"/>
              </a:ext>
            </a:extLst>
          </p:cNvPr>
          <p:cNvSpPr/>
          <p:nvPr/>
        </p:nvSpPr>
        <p:spPr>
          <a:xfrm>
            <a:off x="3202133" y="4739475"/>
            <a:ext cx="2349845" cy="634488"/>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FF0000"/>
                </a:solidFill>
                <a:latin typeface="Poppins SemiBold"/>
                <a:cs typeface="Poppins SemiBold"/>
              </a:rPr>
              <a:t>Home Rules</a:t>
            </a:r>
            <a:endParaRPr lang="en-US">
              <a:solidFill>
                <a:srgbClr val="FF0000"/>
              </a:solidFill>
            </a:endParaRPr>
          </a:p>
        </p:txBody>
      </p:sp>
      <p:sp>
        <p:nvSpPr>
          <p:cNvPr id="32" name="Rectangle 31">
            <a:extLst>
              <a:ext uri="{FF2B5EF4-FFF2-40B4-BE49-F238E27FC236}">
                <a16:creationId xmlns:a16="http://schemas.microsoft.com/office/drawing/2014/main" id="{B02FC4B6-888A-AA10-99DE-CBBE88749C59}"/>
              </a:ext>
            </a:extLst>
          </p:cNvPr>
          <p:cNvSpPr/>
          <p:nvPr/>
        </p:nvSpPr>
        <p:spPr>
          <a:xfrm>
            <a:off x="452889" y="3678474"/>
            <a:ext cx="2349845" cy="634488"/>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FF0000"/>
                </a:solidFill>
                <a:latin typeface="Poppins SemiBold"/>
                <a:cs typeface="Poppins SemiBold"/>
              </a:rPr>
              <a:t>Home Rules</a:t>
            </a:r>
            <a:endParaRPr lang="en-US">
              <a:solidFill>
                <a:srgbClr val="FF0000"/>
              </a:solidFill>
            </a:endParaRPr>
          </a:p>
        </p:txBody>
      </p:sp>
      <p:sp>
        <p:nvSpPr>
          <p:cNvPr id="33" name="Rectangle 32">
            <a:extLst>
              <a:ext uri="{FF2B5EF4-FFF2-40B4-BE49-F238E27FC236}">
                <a16:creationId xmlns:a16="http://schemas.microsoft.com/office/drawing/2014/main" id="{C4F31C6F-566F-47B6-80B7-20246FED8F36}"/>
              </a:ext>
            </a:extLst>
          </p:cNvPr>
          <p:cNvSpPr/>
          <p:nvPr/>
        </p:nvSpPr>
        <p:spPr>
          <a:xfrm>
            <a:off x="5977959" y="5790216"/>
            <a:ext cx="2335468" cy="634488"/>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B0F0"/>
                </a:solidFill>
                <a:latin typeface="Poppins SemiBold"/>
                <a:cs typeface="Poppins SemiBold"/>
              </a:rPr>
              <a:t>School Rules</a:t>
            </a:r>
            <a:endParaRPr lang="en-US">
              <a:solidFill>
                <a:srgbClr val="00B0F0"/>
              </a:solidFill>
            </a:endParaRPr>
          </a:p>
        </p:txBody>
      </p:sp>
      <p:sp>
        <p:nvSpPr>
          <p:cNvPr id="35" name="Rectangle 34">
            <a:extLst>
              <a:ext uri="{FF2B5EF4-FFF2-40B4-BE49-F238E27FC236}">
                <a16:creationId xmlns:a16="http://schemas.microsoft.com/office/drawing/2014/main" id="{9CC9B081-2723-7FC6-080C-A68A3296F078}"/>
              </a:ext>
            </a:extLst>
          </p:cNvPr>
          <p:cNvSpPr/>
          <p:nvPr/>
        </p:nvSpPr>
        <p:spPr>
          <a:xfrm>
            <a:off x="5990874" y="1561566"/>
            <a:ext cx="2335468" cy="634488"/>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B0F0"/>
                </a:solidFill>
                <a:latin typeface="Poppins SemiBold"/>
                <a:cs typeface="Poppins SemiBold"/>
              </a:rPr>
              <a:t>School Rules</a:t>
            </a:r>
            <a:endParaRPr lang="en-US">
              <a:solidFill>
                <a:srgbClr val="00B0F0"/>
              </a:solidFill>
            </a:endParaRPr>
          </a:p>
        </p:txBody>
      </p:sp>
      <p:sp>
        <p:nvSpPr>
          <p:cNvPr id="36" name="Rectangle 35">
            <a:extLst>
              <a:ext uri="{FF2B5EF4-FFF2-40B4-BE49-F238E27FC236}">
                <a16:creationId xmlns:a16="http://schemas.microsoft.com/office/drawing/2014/main" id="{BE52F245-8AA3-AF09-EA53-1E503FF454AA}"/>
              </a:ext>
            </a:extLst>
          </p:cNvPr>
          <p:cNvSpPr/>
          <p:nvPr/>
        </p:nvSpPr>
        <p:spPr>
          <a:xfrm>
            <a:off x="449826" y="1534487"/>
            <a:ext cx="2335468" cy="634488"/>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B0F0"/>
                </a:solidFill>
                <a:latin typeface="Poppins SemiBold"/>
                <a:cs typeface="Poppins SemiBold"/>
              </a:rPr>
              <a:t>School Rules</a:t>
            </a:r>
            <a:endParaRPr lang="en-US">
              <a:solidFill>
                <a:srgbClr val="00B0F0"/>
              </a:solidFill>
            </a:endParaRPr>
          </a:p>
        </p:txBody>
      </p:sp>
      <p:sp>
        <p:nvSpPr>
          <p:cNvPr id="42" name="Rectangle 41">
            <a:extLst>
              <a:ext uri="{FF2B5EF4-FFF2-40B4-BE49-F238E27FC236}">
                <a16:creationId xmlns:a16="http://schemas.microsoft.com/office/drawing/2014/main" id="{418F1F51-A41B-F40B-20F3-70D1F2B86718}"/>
              </a:ext>
            </a:extLst>
          </p:cNvPr>
          <p:cNvSpPr/>
          <p:nvPr/>
        </p:nvSpPr>
        <p:spPr>
          <a:xfrm>
            <a:off x="3211901" y="2627196"/>
            <a:ext cx="2335468" cy="634488"/>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B0F0"/>
                </a:solidFill>
                <a:latin typeface="Poppins SemiBold"/>
                <a:cs typeface="Poppins SemiBold"/>
              </a:rPr>
              <a:t>School Rules</a:t>
            </a:r>
            <a:endParaRPr lang="en-US">
              <a:solidFill>
                <a:srgbClr val="00B0F0"/>
              </a:solidFill>
            </a:endParaRPr>
          </a:p>
        </p:txBody>
      </p:sp>
      <p:sp>
        <p:nvSpPr>
          <p:cNvPr id="45" name="Rectangle 44">
            <a:extLst>
              <a:ext uri="{FF2B5EF4-FFF2-40B4-BE49-F238E27FC236}">
                <a16:creationId xmlns:a16="http://schemas.microsoft.com/office/drawing/2014/main" id="{5158808B-26BB-15EC-9E3E-E8ADD3E91F66}"/>
              </a:ext>
            </a:extLst>
          </p:cNvPr>
          <p:cNvSpPr/>
          <p:nvPr/>
        </p:nvSpPr>
        <p:spPr>
          <a:xfrm>
            <a:off x="462658" y="4694369"/>
            <a:ext cx="2335468" cy="634488"/>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B0F0"/>
                </a:solidFill>
                <a:latin typeface="Poppins SemiBold"/>
                <a:cs typeface="Poppins SemiBold"/>
              </a:rPr>
              <a:t>School Rules</a:t>
            </a:r>
            <a:endParaRPr lang="en-US">
              <a:solidFill>
                <a:srgbClr val="00B0F0"/>
              </a:solidFill>
            </a:endParaRPr>
          </a:p>
        </p:txBody>
      </p:sp>
      <p:sp>
        <p:nvSpPr>
          <p:cNvPr id="52" name="Rectangle 51">
            <a:extLst>
              <a:ext uri="{FF2B5EF4-FFF2-40B4-BE49-F238E27FC236}">
                <a16:creationId xmlns:a16="http://schemas.microsoft.com/office/drawing/2014/main" id="{A3327714-6FF7-3C45-BCCF-CD8551085CEA}"/>
              </a:ext>
            </a:extLst>
          </p:cNvPr>
          <p:cNvSpPr/>
          <p:nvPr/>
        </p:nvSpPr>
        <p:spPr>
          <a:xfrm>
            <a:off x="5990352" y="3671534"/>
            <a:ext cx="2335468" cy="634488"/>
          </a:xfrm>
          <a:prstGeom prst="rect">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92D050"/>
                </a:solidFill>
                <a:latin typeface="Poppins SemiBold"/>
                <a:cs typeface="Poppins SemiBold"/>
              </a:rPr>
              <a:t>Laws</a:t>
            </a:r>
            <a:endParaRPr lang="en-US">
              <a:solidFill>
                <a:srgbClr val="92D050"/>
              </a:solidFill>
            </a:endParaRPr>
          </a:p>
        </p:txBody>
      </p:sp>
      <p:sp>
        <p:nvSpPr>
          <p:cNvPr id="54" name="Rectangle 53">
            <a:extLst>
              <a:ext uri="{FF2B5EF4-FFF2-40B4-BE49-F238E27FC236}">
                <a16:creationId xmlns:a16="http://schemas.microsoft.com/office/drawing/2014/main" id="{DD4867FF-F5CF-E7E6-952A-C8F65BE9B2B0}"/>
              </a:ext>
            </a:extLst>
          </p:cNvPr>
          <p:cNvSpPr/>
          <p:nvPr/>
        </p:nvSpPr>
        <p:spPr>
          <a:xfrm>
            <a:off x="449221" y="2623448"/>
            <a:ext cx="2335468" cy="634488"/>
          </a:xfrm>
          <a:prstGeom prst="rect">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92D050"/>
                </a:solidFill>
                <a:latin typeface="Poppins SemiBold"/>
                <a:cs typeface="Poppins SemiBold"/>
              </a:rPr>
              <a:t>Laws</a:t>
            </a:r>
            <a:endParaRPr lang="en-US">
              <a:solidFill>
                <a:srgbClr val="92D050"/>
              </a:solidFill>
            </a:endParaRPr>
          </a:p>
        </p:txBody>
      </p:sp>
      <p:sp>
        <p:nvSpPr>
          <p:cNvPr id="55" name="Rectangle 54">
            <a:extLst>
              <a:ext uri="{FF2B5EF4-FFF2-40B4-BE49-F238E27FC236}">
                <a16:creationId xmlns:a16="http://schemas.microsoft.com/office/drawing/2014/main" id="{4DB8F031-3CE1-0DE2-5F68-69E80C22EF5F}"/>
              </a:ext>
            </a:extLst>
          </p:cNvPr>
          <p:cNvSpPr/>
          <p:nvPr/>
        </p:nvSpPr>
        <p:spPr>
          <a:xfrm>
            <a:off x="3201092" y="3629027"/>
            <a:ext cx="2335468" cy="634488"/>
          </a:xfrm>
          <a:prstGeom prst="rect">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92D050"/>
                </a:solidFill>
                <a:latin typeface="Poppins SemiBold"/>
                <a:cs typeface="Poppins SemiBold"/>
              </a:rPr>
              <a:t>Laws</a:t>
            </a:r>
            <a:endParaRPr lang="en-US">
              <a:solidFill>
                <a:srgbClr val="92D050"/>
              </a:solidFill>
            </a:endParaRPr>
          </a:p>
        </p:txBody>
      </p:sp>
      <p:sp>
        <p:nvSpPr>
          <p:cNvPr id="56" name="Rectangle 55">
            <a:extLst>
              <a:ext uri="{FF2B5EF4-FFF2-40B4-BE49-F238E27FC236}">
                <a16:creationId xmlns:a16="http://schemas.microsoft.com/office/drawing/2014/main" id="{25B04AAA-38BE-3F9A-DE1F-19F1071804AA}"/>
              </a:ext>
            </a:extLst>
          </p:cNvPr>
          <p:cNvSpPr/>
          <p:nvPr/>
        </p:nvSpPr>
        <p:spPr>
          <a:xfrm>
            <a:off x="3217872" y="1537636"/>
            <a:ext cx="2335468" cy="634488"/>
          </a:xfrm>
          <a:prstGeom prst="rect">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92D050"/>
                </a:solidFill>
                <a:latin typeface="Poppins SemiBold"/>
                <a:cs typeface="Poppins SemiBold"/>
              </a:rPr>
              <a:t>Laws</a:t>
            </a:r>
            <a:endParaRPr lang="en-US">
              <a:solidFill>
                <a:srgbClr val="92D050"/>
              </a:solidFill>
            </a:endParaRPr>
          </a:p>
        </p:txBody>
      </p:sp>
      <p:sp>
        <p:nvSpPr>
          <p:cNvPr id="57" name="Rectangle 56">
            <a:extLst>
              <a:ext uri="{FF2B5EF4-FFF2-40B4-BE49-F238E27FC236}">
                <a16:creationId xmlns:a16="http://schemas.microsoft.com/office/drawing/2014/main" id="{F0340BD4-95B4-F0A5-24C7-F9A78CB727BA}"/>
              </a:ext>
            </a:extLst>
          </p:cNvPr>
          <p:cNvSpPr/>
          <p:nvPr/>
        </p:nvSpPr>
        <p:spPr>
          <a:xfrm>
            <a:off x="462135" y="5785005"/>
            <a:ext cx="2335468" cy="634488"/>
          </a:xfrm>
          <a:prstGeom prst="rect">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92D050"/>
                </a:solidFill>
                <a:latin typeface="Poppins SemiBold"/>
                <a:cs typeface="Poppins SemiBold"/>
              </a:rPr>
              <a:t>Laws</a:t>
            </a:r>
            <a:endParaRPr lang="en-US">
              <a:solidFill>
                <a:srgbClr val="92D050"/>
              </a:solidFill>
            </a:endParaRPr>
          </a:p>
        </p:txBody>
      </p:sp>
    </p:spTree>
    <p:extLst>
      <p:ext uri="{BB962C8B-B14F-4D97-AF65-F5344CB8AC3E}">
        <p14:creationId xmlns:p14="http://schemas.microsoft.com/office/powerpoint/2010/main" val="75148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29" grpId="0" animBg="1"/>
      <p:bldP spid="32" grpId="0" animBg="1"/>
      <p:bldP spid="33" grpId="0" animBg="1"/>
      <p:bldP spid="35" grpId="0" animBg="1"/>
      <p:bldP spid="36" grpId="0" animBg="1"/>
      <p:bldP spid="42" grpId="0" animBg="1"/>
      <p:bldP spid="45" grpId="0" animBg="1"/>
      <p:bldP spid="52" grpId="0" animBg="1"/>
      <p:bldP spid="54" grpId="0" animBg="1"/>
      <p:bldP spid="55"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F672-E3BC-2005-D8FF-07DFD0F4C8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E1F250D-7B6B-35C1-78EE-AAEA3A67BA35}"/>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2FD7706F-B1EA-80FC-599D-A600923D0533}"/>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3:</a:t>
            </a:r>
          </a:p>
          <a:p>
            <a:r>
              <a:rPr lang="en-GB" sz="3600" dirty="0">
                <a:solidFill>
                  <a:srgbClr val="000000"/>
                </a:solidFill>
                <a:latin typeface="Poppins SemiBold"/>
                <a:cs typeface="Poppins SemiBold"/>
              </a:rPr>
              <a:t>The Law and Me</a:t>
            </a:r>
          </a:p>
        </p:txBody>
      </p:sp>
      <p:pic>
        <p:nvPicPr>
          <p:cNvPr id="9" name="Picture 8" descr="A colorful star with a black background&#10;&#10;AI-generated content may be incorrect.">
            <a:extLst>
              <a:ext uri="{FF2B5EF4-FFF2-40B4-BE49-F238E27FC236}">
                <a16:creationId xmlns:a16="http://schemas.microsoft.com/office/drawing/2014/main" id="{8EEBE070-0033-1203-6B66-D10B29A590C8}"/>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57E8BD24-C713-26AB-D302-04A3360E5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2" name="Content Placeholder 2">
            <a:extLst>
              <a:ext uri="{FF2B5EF4-FFF2-40B4-BE49-F238E27FC236}">
                <a16:creationId xmlns:a16="http://schemas.microsoft.com/office/drawing/2014/main" id="{C25041C1-7FD4-EA8B-8D09-6628480A95DC}"/>
              </a:ext>
            </a:extLst>
          </p:cNvPr>
          <p:cNvSpPr>
            <a:spLocks noGrp="1"/>
          </p:cNvSpPr>
          <p:nvPr/>
        </p:nvSpPr>
        <p:spPr>
          <a:xfrm>
            <a:off x="1442425" y="1348828"/>
            <a:ext cx="9497904" cy="136503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Arial"/>
                <a:cs typeface="Arial"/>
              </a:rPr>
              <a:t>Draw a timeline of your day like below or write down what you do in a day.</a:t>
            </a:r>
            <a:endParaRPr lang="en-US" dirty="0">
              <a:latin typeface="Aptos"/>
              <a:cs typeface="Arial"/>
            </a:endParaRPr>
          </a:p>
          <a:p>
            <a:pPr marL="0" indent="0" algn="ctr">
              <a:buNone/>
            </a:pPr>
            <a:r>
              <a:rPr lang="en-GB" dirty="0">
                <a:latin typeface="Arial"/>
                <a:cs typeface="Arial"/>
              </a:rPr>
              <a:t>Then label: When does the law help you?</a:t>
            </a:r>
            <a:endParaRPr lang="en-GB" dirty="0"/>
          </a:p>
          <a:p>
            <a:pPr marL="0" indent="0" algn="ctr">
              <a:buNone/>
            </a:pPr>
            <a:endParaRPr lang="en-GB">
              <a:latin typeface="Arial"/>
              <a:cs typeface="Arial"/>
            </a:endParaRPr>
          </a:p>
        </p:txBody>
      </p:sp>
      <p:pic>
        <p:nvPicPr>
          <p:cNvPr id="34" name="Graphic 33" descr="Bowl with solid fill">
            <a:extLst>
              <a:ext uri="{FF2B5EF4-FFF2-40B4-BE49-F238E27FC236}">
                <a16:creationId xmlns:a16="http://schemas.microsoft.com/office/drawing/2014/main" id="{F5766FF8-E46F-482B-DC08-8B135861F9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775" y="2787111"/>
            <a:ext cx="901700" cy="914400"/>
          </a:xfrm>
          <a:prstGeom prst="rect">
            <a:avLst/>
          </a:prstGeom>
        </p:spPr>
      </p:pic>
      <p:pic>
        <p:nvPicPr>
          <p:cNvPr id="35" name="Graphic 34" descr="Car with solid fill">
            <a:extLst>
              <a:ext uri="{FF2B5EF4-FFF2-40B4-BE49-F238E27FC236}">
                <a16:creationId xmlns:a16="http://schemas.microsoft.com/office/drawing/2014/main" id="{9CEA664B-7B6B-7101-3481-BA3DF64429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8592" y="2786093"/>
            <a:ext cx="914400" cy="914400"/>
          </a:xfrm>
          <a:prstGeom prst="rect">
            <a:avLst/>
          </a:prstGeom>
        </p:spPr>
      </p:pic>
      <p:pic>
        <p:nvPicPr>
          <p:cNvPr id="38" name="Graphic 37" descr="Bell with solid fill">
            <a:extLst>
              <a:ext uri="{FF2B5EF4-FFF2-40B4-BE49-F238E27FC236}">
                <a16:creationId xmlns:a16="http://schemas.microsoft.com/office/drawing/2014/main" id="{3B7EB327-BD60-032C-1376-44469ADA191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75798" y="2721934"/>
            <a:ext cx="914400" cy="914400"/>
          </a:xfrm>
          <a:prstGeom prst="rect">
            <a:avLst/>
          </a:prstGeom>
        </p:spPr>
      </p:pic>
      <p:pic>
        <p:nvPicPr>
          <p:cNvPr id="44" name="Graphic 43" descr="Sleep with solid fill">
            <a:extLst>
              <a:ext uri="{FF2B5EF4-FFF2-40B4-BE49-F238E27FC236}">
                <a16:creationId xmlns:a16="http://schemas.microsoft.com/office/drawing/2014/main" id="{1FA1AD03-CB32-A864-26D4-125B2493B1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76000" y="2783936"/>
            <a:ext cx="914400" cy="914400"/>
          </a:xfrm>
          <a:prstGeom prst="rect">
            <a:avLst/>
          </a:prstGeom>
        </p:spPr>
      </p:pic>
      <p:cxnSp>
        <p:nvCxnSpPr>
          <p:cNvPr id="46" name="Straight Arrow Connector 45">
            <a:extLst>
              <a:ext uri="{FF2B5EF4-FFF2-40B4-BE49-F238E27FC236}">
                <a16:creationId xmlns:a16="http://schemas.microsoft.com/office/drawing/2014/main" id="{F76E7599-4AC7-E25D-2A65-E0E2709706DB}"/>
              </a:ext>
            </a:extLst>
          </p:cNvPr>
          <p:cNvCxnSpPr/>
          <p:nvPr/>
        </p:nvCxnSpPr>
        <p:spPr>
          <a:xfrm flipV="1">
            <a:off x="535071" y="4538876"/>
            <a:ext cx="11100802" cy="42111"/>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C8805AE-45A2-88C4-8EB1-F0E2FF377C24}"/>
              </a:ext>
            </a:extLst>
          </p:cNvPr>
          <p:cNvCxnSpPr>
            <a:cxnSpLocks/>
          </p:cNvCxnSpPr>
          <p:nvPr/>
        </p:nvCxnSpPr>
        <p:spPr>
          <a:xfrm flipH="1">
            <a:off x="568035" y="4060285"/>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2427D281-4828-F427-436D-19C2E550678F}"/>
              </a:ext>
            </a:extLst>
          </p:cNvPr>
          <p:cNvSpPr txBox="1"/>
          <p:nvPr/>
        </p:nvSpPr>
        <p:spPr>
          <a:xfrm>
            <a:off x="-584200" y="3641186"/>
            <a:ext cx="2482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Poppins SemiBold"/>
                <a:cs typeface="Poppins SemiBold"/>
              </a:rPr>
              <a:t>Breakfast</a:t>
            </a:r>
            <a:endParaRPr lang="en-US"/>
          </a:p>
        </p:txBody>
      </p:sp>
      <p:sp>
        <p:nvSpPr>
          <p:cNvPr id="61" name="TextBox 60">
            <a:extLst>
              <a:ext uri="{FF2B5EF4-FFF2-40B4-BE49-F238E27FC236}">
                <a16:creationId xmlns:a16="http://schemas.microsoft.com/office/drawing/2014/main" id="{19740A88-93D8-7858-F176-E69562550654}"/>
              </a:ext>
            </a:extLst>
          </p:cNvPr>
          <p:cNvSpPr txBox="1"/>
          <p:nvPr/>
        </p:nvSpPr>
        <p:spPr>
          <a:xfrm>
            <a:off x="3042729" y="3590386"/>
            <a:ext cx="2165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Poppins SemiBold"/>
                <a:cs typeface="Poppins SemiBold"/>
              </a:rPr>
              <a:t>Travel To School</a:t>
            </a:r>
          </a:p>
        </p:txBody>
      </p:sp>
      <p:sp>
        <p:nvSpPr>
          <p:cNvPr id="62" name="TextBox 61">
            <a:extLst>
              <a:ext uri="{FF2B5EF4-FFF2-40B4-BE49-F238E27FC236}">
                <a16:creationId xmlns:a16="http://schemas.microsoft.com/office/drawing/2014/main" id="{B552F093-075F-238F-8D44-736098D79524}"/>
              </a:ext>
            </a:extLst>
          </p:cNvPr>
          <p:cNvSpPr txBox="1"/>
          <p:nvPr/>
        </p:nvSpPr>
        <p:spPr>
          <a:xfrm>
            <a:off x="6471488" y="3591344"/>
            <a:ext cx="2482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Poppins SemiBold"/>
                <a:cs typeface="Poppins SemiBold"/>
              </a:rPr>
              <a:t>School Day</a:t>
            </a:r>
            <a:endParaRPr lang="en-US"/>
          </a:p>
        </p:txBody>
      </p:sp>
      <p:sp>
        <p:nvSpPr>
          <p:cNvPr id="70" name="TextBox 69">
            <a:extLst>
              <a:ext uri="{FF2B5EF4-FFF2-40B4-BE49-F238E27FC236}">
                <a16:creationId xmlns:a16="http://schemas.microsoft.com/office/drawing/2014/main" id="{1DBDFEA1-5173-D729-C0D5-C54D1FED48F3}"/>
              </a:ext>
            </a:extLst>
          </p:cNvPr>
          <p:cNvSpPr txBox="1"/>
          <p:nvPr/>
        </p:nvSpPr>
        <p:spPr>
          <a:xfrm>
            <a:off x="10325100" y="3590386"/>
            <a:ext cx="2470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Poppins SemiBold"/>
                <a:cs typeface="Poppins SemiBold"/>
              </a:rPr>
              <a:t>Bedtime</a:t>
            </a:r>
            <a:endParaRPr lang="en-US"/>
          </a:p>
        </p:txBody>
      </p:sp>
      <p:cxnSp>
        <p:nvCxnSpPr>
          <p:cNvPr id="72" name="Straight Arrow Connector 71">
            <a:extLst>
              <a:ext uri="{FF2B5EF4-FFF2-40B4-BE49-F238E27FC236}">
                <a16:creationId xmlns:a16="http://schemas.microsoft.com/office/drawing/2014/main" id="{61050F8A-A468-C743-A905-9600F265F7A8}"/>
              </a:ext>
            </a:extLst>
          </p:cNvPr>
          <p:cNvCxnSpPr>
            <a:cxnSpLocks/>
          </p:cNvCxnSpPr>
          <p:nvPr/>
        </p:nvCxnSpPr>
        <p:spPr>
          <a:xfrm flipH="1">
            <a:off x="4124580" y="4008549"/>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929E8DA5-0AB7-97B4-C276-020AB502D13A}"/>
              </a:ext>
            </a:extLst>
          </p:cNvPr>
          <p:cNvCxnSpPr>
            <a:cxnSpLocks/>
          </p:cNvCxnSpPr>
          <p:nvPr/>
        </p:nvCxnSpPr>
        <p:spPr>
          <a:xfrm flipH="1">
            <a:off x="7635268" y="4034362"/>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4DAE355F-5FBC-C01F-563F-C02D80AD43FF}"/>
              </a:ext>
            </a:extLst>
          </p:cNvPr>
          <p:cNvCxnSpPr>
            <a:cxnSpLocks/>
          </p:cNvCxnSpPr>
          <p:nvPr/>
        </p:nvCxnSpPr>
        <p:spPr>
          <a:xfrm flipH="1">
            <a:off x="11611261" y="4019876"/>
            <a:ext cx="6349" cy="529937"/>
          </a:xfrm>
          <a:prstGeom prst="straightConnector1">
            <a:avLst/>
          </a:prstGeom>
          <a:ln w="57150">
            <a:solidFill>
              <a:srgbClr val="E60073"/>
            </a:solidFill>
          </a:ln>
        </p:spPr>
        <p:style>
          <a:lnRef idx="2">
            <a:schemeClr val="accent1"/>
          </a:lnRef>
          <a:fillRef idx="0">
            <a:schemeClr val="accent1"/>
          </a:fillRef>
          <a:effectRef idx="1">
            <a:schemeClr val="accent1"/>
          </a:effectRef>
          <a:fontRef idx="minor">
            <a:schemeClr val="tx1"/>
          </a:fontRef>
        </p:style>
      </p:cxnSp>
      <p:pic>
        <p:nvPicPr>
          <p:cNvPr id="5" name="Graphic 4" descr="Pencil with solid fill">
            <a:extLst>
              <a:ext uri="{FF2B5EF4-FFF2-40B4-BE49-F238E27FC236}">
                <a16:creationId xmlns:a16="http://schemas.microsoft.com/office/drawing/2014/main" id="{DC38093E-8E1C-510E-28FA-EE845F203F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5036" y="1349477"/>
            <a:ext cx="914400" cy="914400"/>
          </a:xfrm>
          <a:prstGeom prst="rect">
            <a:avLst/>
          </a:prstGeom>
        </p:spPr>
      </p:pic>
      <p:pic>
        <p:nvPicPr>
          <p:cNvPr id="8" name="Picture 7" descr="A set of black arrows with numbers&#10;&#10;AI-generated content may be incorrect.">
            <a:extLst>
              <a:ext uri="{FF2B5EF4-FFF2-40B4-BE49-F238E27FC236}">
                <a16:creationId xmlns:a16="http://schemas.microsoft.com/office/drawing/2014/main" id="{11552245-0F27-941A-18C0-E485A5C78E2E}"/>
              </a:ext>
            </a:extLst>
          </p:cNvPr>
          <p:cNvPicPr>
            <a:picLocks noChangeAspect="1"/>
          </p:cNvPicPr>
          <p:nvPr/>
        </p:nvPicPr>
        <p:blipFill>
          <a:blip r:embed="rId17"/>
          <a:srcRect l="25454" t="485" r="50130" b="50000"/>
          <a:stretch>
            <a:fillRect/>
          </a:stretch>
        </p:blipFill>
        <p:spPr>
          <a:xfrm>
            <a:off x="11098748" y="1102540"/>
            <a:ext cx="995137" cy="1076310"/>
          </a:xfrm>
          <a:prstGeom prst="rect">
            <a:avLst/>
          </a:prstGeom>
        </p:spPr>
      </p:pic>
      <p:sp>
        <p:nvSpPr>
          <p:cNvPr id="13" name="Rectangle 12">
            <a:extLst>
              <a:ext uri="{FF2B5EF4-FFF2-40B4-BE49-F238E27FC236}">
                <a16:creationId xmlns:a16="http://schemas.microsoft.com/office/drawing/2014/main" id="{73CA823B-2FEF-F903-2996-17F9ED4B5749}"/>
              </a:ext>
            </a:extLst>
          </p:cNvPr>
          <p:cNvSpPr/>
          <p:nvPr/>
        </p:nvSpPr>
        <p:spPr>
          <a:xfrm>
            <a:off x="2851945" y="4869241"/>
            <a:ext cx="2335468" cy="1554638"/>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i="1">
                <a:solidFill>
                  <a:schemeClr val="tx1"/>
                </a:solidFill>
                <a:latin typeface="Arial"/>
                <a:cs typeface="Poppins SemiBold"/>
              </a:rPr>
              <a:t>I wore a seatbelt because the law helps keep me safe in the car.</a:t>
            </a:r>
          </a:p>
        </p:txBody>
      </p:sp>
      <p:sp>
        <p:nvSpPr>
          <p:cNvPr id="14" name="Rectangle 13">
            <a:extLst>
              <a:ext uri="{FF2B5EF4-FFF2-40B4-BE49-F238E27FC236}">
                <a16:creationId xmlns:a16="http://schemas.microsoft.com/office/drawing/2014/main" id="{04F9054A-2BF9-9D95-A86D-B5E9325E4C75}"/>
              </a:ext>
            </a:extLst>
          </p:cNvPr>
          <p:cNvSpPr/>
          <p:nvPr/>
        </p:nvSpPr>
        <p:spPr>
          <a:xfrm>
            <a:off x="6604435" y="4869239"/>
            <a:ext cx="2349845" cy="1540261"/>
          </a:xfrm>
          <a:prstGeom prst="rect">
            <a:avLst/>
          </a:prstGeom>
          <a:solidFill>
            <a:schemeClr val="bg1"/>
          </a:solidFill>
          <a:ln w="57150">
            <a:solidFill>
              <a:srgbClr val="4FC5B9"/>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i="1">
                <a:solidFill>
                  <a:schemeClr val="tx1"/>
                </a:solidFill>
                <a:latin typeface="Arial"/>
                <a:cs typeface="Poppins SemiBold"/>
              </a:rPr>
              <a:t>I went to school because the law makes sure every child can learn.</a:t>
            </a:r>
            <a:endParaRPr lang="en-GB">
              <a:solidFill>
                <a:schemeClr val="tx1"/>
              </a:solidFill>
              <a:latin typeface="Poppins SemiBold"/>
              <a:cs typeface="Poppins SemiBold"/>
            </a:endParaRPr>
          </a:p>
        </p:txBody>
      </p:sp>
    </p:spTree>
    <p:extLst>
      <p:ext uri="{BB962C8B-B14F-4D97-AF65-F5344CB8AC3E}">
        <p14:creationId xmlns:p14="http://schemas.microsoft.com/office/powerpoint/2010/main" val="247550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91E95-F7E4-60CC-CC05-851225A5C9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413FDC-71D5-779C-CD55-D62B95FC8BEB}"/>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E15D28C-EE35-FFE0-ACBF-D1AED2EF9330}"/>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4: </a:t>
            </a:r>
            <a:endParaRPr lang="en-US" dirty="0">
              <a:latin typeface="Poppins SemiBold"/>
              <a:cs typeface="Poppins SemiBold"/>
            </a:endParaRPr>
          </a:p>
          <a:p>
            <a:r>
              <a:rPr lang="en-GB" sz="3600" dirty="0">
                <a:solidFill>
                  <a:srgbClr val="000000"/>
                </a:solidFill>
                <a:latin typeface="Poppins SemiBold"/>
                <a:cs typeface="Poppins SemiBold"/>
              </a:rPr>
              <a:t>My New Law</a:t>
            </a:r>
            <a:endParaRPr lang="en-US" dirty="0">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4107FC85-FD04-682F-62CE-197DFCD66B30}"/>
              </a:ext>
            </a:extLst>
          </p:cNvPr>
          <p:cNvPicPr>
            <a:picLocks noChangeAspect="1"/>
          </p:cNvPicPr>
          <p:nvPr/>
        </p:nvPicPr>
        <p:blipFill>
          <a:blip r:embed="rId4"/>
          <a:stretch>
            <a:fillRect/>
          </a:stretch>
        </p:blipFill>
        <p:spPr>
          <a:xfrm>
            <a:off x="11166921" y="87814"/>
            <a:ext cx="935567" cy="1019175"/>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4A453380-EC05-2784-AE6D-4B6A41FC59BD}"/>
              </a:ext>
            </a:extLst>
          </p:cNvPr>
          <p:cNvPicPr>
            <a:picLocks noChangeAspect="1"/>
          </p:cNvPicPr>
          <p:nvPr/>
        </p:nvPicPr>
        <p:blipFill>
          <a:blip r:embed="rId5"/>
          <a:srcRect l="25454" t="485" r="50130" b="50000"/>
          <a:stretch>
            <a:fillRect/>
          </a:stretch>
        </p:blipFill>
        <p:spPr>
          <a:xfrm>
            <a:off x="11102459" y="1106251"/>
            <a:ext cx="995137" cy="1076310"/>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27942044-81BC-1699-3826-50822A1E3771}"/>
              </a:ext>
            </a:extLst>
          </p:cNvPr>
          <p:cNvPicPr>
            <a:picLocks noChangeAspect="1"/>
          </p:cNvPicPr>
          <p:nvPr/>
        </p:nvPicPr>
        <p:blipFill>
          <a:blip r:embed="rId5"/>
          <a:srcRect l="25454" t="485" r="50130" b="50000"/>
          <a:stretch>
            <a:fillRect/>
          </a:stretch>
        </p:blipFill>
        <p:spPr>
          <a:xfrm>
            <a:off x="11098748" y="1102540"/>
            <a:ext cx="995137" cy="1076310"/>
          </a:xfrm>
          <a:prstGeom prst="rect">
            <a:avLst/>
          </a:prstGeom>
        </p:spPr>
      </p:pic>
      <p:pic>
        <p:nvPicPr>
          <p:cNvPr id="12" name="Graphic 11" descr="Scales of justice with solid fill">
            <a:extLst>
              <a:ext uri="{FF2B5EF4-FFF2-40B4-BE49-F238E27FC236}">
                <a16:creationId xmlns:a16="http://schemas.microsoft.com/office/drawing/2014/main" id="{F4C17FDC-A588-656D-3352-0704C79838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8" name="Picture 7" descr="A cartoon hedgehog waving&#10;&#10;AI-generated content may be incorrect.">
            <a:extLst>
              <a:ext uri="{FF2B5EF4-FFF2-40B4-BE49-F238E27FC236}">
                <a16:creationId xmlns:a16="http://schemas.microsoft.com/office/drawing/2014/main" id="{DDFAA2C1-6B0A-8872-FA7C-16BFE6E8C1DD}"/>
              </a:ext>
            </a:extLst>
          </p:cNvPr>
          <p:cNvPicPr>
            <a:picLocks noChangeAspect="1"/>
          </p:cNvPicPr>
          <p:nvPr/>
        </p:nvPicPr>
        <p:blipFill>
          <a:blip r:embed="rId8"/>
          <a:stretch>
            <a:fillRect/>
          </a:stretch>
        </p:blipFill>
        <p:spPr>
          <a:xfrm>
            <a:off x="-403643" y="2833586"/>
            <a:ext cx="3750243" cy="3665879"/>
          </a:xfrm>
          <a:prstGeom prst="rect">
            <a:avLst/>
          </a:prstGeom>
        </p:spPr>
      </p:pic>
      <p:pic>
        <p:nvPicPr>
          <p:cNvPr id="10" name="Graphic 9" descr="Oblong speech bubble">
            <a:extLst>
              <a:ext uri="{FF2B5EF4-FFF2-40B4-BE49-F238E27FC236}">
                <a16:creationId xmlns:a16="http://schemas.microsoft.com/office/drawing/2014/main" id="{19F2A07F-911E-C5DF-79D0-79E84D9D76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2390957" y="1199038"/>
            <a:ext cx="8756322" cy="5758492"/>
          </a:xfrm>
          <a:prstGeom prst="rect">
            <a:avLst/>
          </a:prstGeom>
        </p:spPr>
      </p:pic>
      <p:sp>
        <p:nvSpPr>
          <p:cNvPr id="11" name="Content Placeholder 2">
            <a:extLst>
              <a:ext uri="{FF2B5EF4-FFF2-40B4-BE49-F238E27FC236}">
                <a16:creationId xmlns:a16="http://schemas.microsoft.com/office/drawing/2014/main" id="{DF56053C-CB05-B36D-136D-15BC47F60859}"/>
              </a:ext>
            </a:extLst>
          </p:cNvPr>
          <p:cNvSpPr txBox="1">
            <a:spLocks/>
          </p:cNvSpPr>
          <p:nvPr/>
        </p:nvSpPr>
        <p:spPr>
          <a:xfrm>
            <a:off x="4283358" y="2996640"/>
            <a:ext cx="6109571" cy="2665845"/>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pPr>
            <a:r>
              <a:rPr lang="en-GB" sz="3200">
                <a:latin typeface="Arial"/>
                <a:cs typeface="Arial"/>
              </a:rPr>
              <a:t>If you could make a new law, what would it be?</a:t>
            </a:r>
            <a:br>
              <a:rPr lang="en-GB" sz="3200">
                <a:latin typeface="Arial"/>
                <a:cs typeface="Arial"/>
              </a:rPr>
            </a:br>
            <a:br>
              <a:rPr lang="en-GB" sz="3200">
                <a:latin typeface="Arial"/>
                <a:cs typeface="Arial"/>
              </a:rPr>
            </a:br>
            <a:r>
              <a:rPr lang="en-GB" sz="3200">
                <a:latin typeface="Arial"/>
                <a:cs typeface="Arial"/>
              </a:rPr>
              <a:t>Why do we need this law?</a:t>
            </a:r>
            <a:endParaRPr lang="en-US"/>
          </a:p>
          <a:p>
            <a:pPr marL="0" indent="0" algn="ctr">
              <a:lnSpc>
                <a:spcPct val="70000"/>
              </a:lnSpc>
              <a:buNone/>
            </a:pPr>
            <a:endParaRPr lang="en-GB" sz="3200">
              <a:solidFill>
                <a:srgbClr val="000000"/>
              </a:solidFill>
              <a:latin typeface="Arial"/>
              <a:cs typeface="Arial"/>
            </a:endParaRPr>
          </a:p>
          <a:p>
            <a:pPr marL="0" indent="0" algn="ctr">
              <a:lnSpc>
                <a:spcPct val="70000"/>
              </a:lnSpc>
              <a:buNone/>
            </a:pPr>
            <a:r>
              <a:rPr lang="en-GB" sz="3200">
                <a:latin typeface="Arial"/>
                <a:cs typeface="Arial"/>
              </a:rPr>
              <a:t>Who would it help?</a:t>
            </a:r>
          </a:p>
          <a:p>
            <a:pPr marL="0" indent="0" algn="ctr">
              <a:lnSpc>
                <a:spcPct val="70000"/>
              </a:lnSpc>
              <a:buNone/>
            </a:pPr>
            <a:endParaRPr lang="en-GB" sz="3200" b="1">
              <a:latin typeface="Arial"/>
              <a:cs typeface="Arial"/>
            </a:endParaRPr>
          </a:p>
          <a:p>
            <a:pPr marL="0" indent="0" algn="ctr">
              <a:lnSpc>
                <a:spcPct val="70000"/>
              </a:lnSpc>
              <a:buNone/>
            </a:pPr>
            <a:endParaRPr lang="en-GB" sz="3200" b="1">
              <a:latin typeface="Arial"/>
              <a:cs typeface="Arial"/>
            </a:endParaRPr>
          </a:p>
        </p:txBody>
      </p:sp>
    </p:spTree>
    <p:extLst>
      <p:ext uri="{BB962C8B-B14F-4D97-AF65-F5344CB8AC3E}">
        <p14:creationId xmlns:p14="http://schemas.microsoft.com/office/powerpoint/2010/main" val="146858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DC44-6BCC-408F-225A-A33A97CE9D8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017AE-388C-BC81-0ECC-2A70FC697DC5}"/>
              </a:ext>
            </a:extLst>
          </p:cNvPr>
          <p:cNvSpPr/>
          <p:nvPr/>
        </p:nvSpPr>
        <p:spPr>
          <a:xfrm>
            <a:off x="315845" y="1407533"/>
            <a:ext cx="7246520" cy="5103722"/>
          </a:xfrm>
          <a:prstGeom prst="rect">
            <a:avLst/>
          </a:prstGeom>
          <a:ln w="57150">
            <a:solidFill>
              <a:srgbClr val="4FC5B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F21C66D3-302C-11E6-46EB-517E7F53EDBC}"/>
              </a:ext>
            </a:extLst>
          </p:cNvPr>
          <p:cNvPicPr>
            <a:picLocks noChangeAspect="1"/>
          </p:cNvPicPr>
          <p:nvPr/>
        </p:nvPicPr>
        <p:blipFill>
          <a:blip r:embed="rId3"/>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215E3AFA-09C9-4754-9180-9EE588D4D3E4}"/>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The Big Challenge 4: </a:t>
            </a:r>
            <a:endParaRPr lang="en-US">
              <a:latin typeface="Poppins SemiBold"/>
              <a:cs typeface="Poppins SemiBold"/>
            </a:endParaRPr>
          </a:p>
          <a:p>
            <a:r>
              <a:rPr lang="en-GB" sz="3600" dirty="0">
                <a:solidFill>
                  <a:srgbClr val="000000"/>
                </a:solidFill>
                <a:latin typeface="Poppins SemiBold"/>
                <a:cs typeface="Poppins SemiBold"/>
              </a:rPr>
              <a:t>My New Law</a:t>
            </a:r>
            <a:endParaRPr lang="en-US" dirty="0">
              <a:latin typeface="Poppins SemiBold"/>
              <a:cs typeface="Poppins SemiBold"/>
            </a:endParaRPr>
          </a:p>
        </p:txBody>
      </p:sp>
      <p:pic>
        <p:nvPicPr>
          <p:cNvPr id="9" name="Picture 8" descr="A colorful star with a black background&#10;&#10;AI-generated content may be incorrect.">
            <a:extLst>
              <a:ext uri="{FF2B5EF4-FFF2-40B4-BE49-F238E27FC236}">
                <a16:creationId xmlns:a16="http://schemas.microsoft.com/office/drawing/2014/main" id="{7B2291CC-A0FC-8C2D-CC65-4447FA8146BE}"/>
              </a:ext>
            </a:extLst>
          </p:cNvPr>
          <p:cNvPicPr>
            <a:picLocks noChangeAspect="1"/>
          </p:cNvPicPr>
          <p:nvPr/>
        </p:nvPicPr>
        <p:blipFill>
          <a:blip r:embed="rId4"/>
          <a:stretch>
            <a:fillRect/>
          </a:stretch>
        </p:blipFill>
        <p:spPr>
          <a:xfrm>
            <a:off x="11166921" y="87814"/>
            <a:ext cx="935567" cy="1019175"/>
          </a:xfrm>
          <a:prstGeom prst="rect">
            <a:avLst/>
          </a:prstGeom>
        </p:spPr>
      </p:pic>
      <p:sp>
        <p:nvSpPr>
          <p:cNvPr id="6" name="Content Placeholder 2">
            <a:extLst>
              <a:ext uri="{FF2B5EF4-FFF2-40B4-BE49-F238E27FC236}">
                <a16:creationId xmlns:a16="http://schemas.microsoft.com/office/drawing/2014/main" id="{6D5E874E-442F-F3AB-BE29-F046699FAABD}"/>
              </a:ext>
            </a:extLst>
          </p:cNvPr>
          <p:cNvSpPr txBox="1">
            <a:spLocks/>
          </p:cNvSpPr>
          <p:nvPr/>
        </p:nvSpPr>
        <p:spPr>
          <a:xfrm>
            <a:off x="335042" y="1601210"/>
            <a:ext cx="7225069" cy="5424627"/>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i="1" dirty="0">
                <a:latin typeface="Arial"/>
                <a:ea typeface="+mn-lt"/>
                <a:cs typeface="+mn-lt"/>
              </a:rPr>
              <a:t>Dear ___________,</a:t>
            </a:r>
            <a:br>
              <a:rPr lang="en-GB" i="1" dirty="0">
                <a:latin typeface="Arial"/>
                <a:ea typeface="+mn-lt"/>
                <a:cs typeface="+mn-lt"/>
              </a:rPr>
            </a:br>
            <a:endParaRPr lang="en-GB" i="1">
              <a:latin typeface="Arial"/>
              <a:cs typeface="Arial"/>
            </a:endParaRPr>
          </a:p>
          <a:p>
            <a:pPr>
              <a:buNone/>
            </a:pPr>
            <a:r>
              <a:rPr lang="en-GB" i="1" dirty="0">
                <a:latin typeface="Arial"/>
                <a:ea typeface="+mn-lt"/>
                <a:cs typeface="+mn-lt"/>
              </a:rPr>
              <a:t>My name is __________ and I am a pupil at ____________.</a:t>
            </a:r>
            <a:endParaRPr lang="en-GB" i="1" dirty="0">
              <a:latin typeface="Arial"/>
              <a:cs typeface="Arial"/>
            </a:endParaRPr>
          </a:p>
          <a:p>
            <a:pPr>
              <a:buNone/>
            </a:pPr>
            <a:endParaRPr lang="en-GB" i="1">
              <a:latin typeface="Arial"/>
              <a:ea typeface="+mn-lt"/>
              <a:cs typeface="+mn-lt"/>
            </a:endParaRPr>
          </a:p>
          <a:p>
            <a:pPr>
              <a:buNone/>
            </a:pPr>
            <a:r>
              <a:rPr lang="en-GB" i="1" dirty="0">
                <a:latin typeface="Arial"/>
                <a:ea typeface="+mn-lt"/>
                <a:cs typeface="+mn-lt"/>
              </a:rPr>
              <a:t>At school we have been taking part in The Big Legal Lesson, </a:t>
            </a:r>
            <a:endParaRPr lang="en-GB" i="1" dirty="0">
              <a:latin typeface="Arial"/>
              <a:ea typeface="+mn-lt"/>
              <a:cs typeface="Arial"/>
            </a:endParaRPr>
          </a:p>
          <a:p>
            <a:pPr>
              <a:buNone/>
            </a:pPr>
            <a:r>
              <a:rPr lang="en-GB" i="1" dirty="0">
                <a:latin typeface="Arial"/>
                <a:ea typeface="+mn-lt"/>
                <a:cs typeface="+mn-lt"/>
              </a:rPr>
              <a:t>learning what the law is and why it is so important. </a:t>
            </a:r>
            <a:endParaRPr lang="en-GB" i="1" dirty="0">
              <a:latin typeface="Arial"/>
              <a:cs typeface="Arial"/>
            </a:endParaRPr>
          </a:p>
          <a:p>
            <a:pPr>
              <a:buNone/>
            </a:pPr>
            <a:endParaRPr lang="en-GB" i="1">
              <a:latin typeface="Arial"/>
              <a:ea typeface="+mn-lt"/>
              <a:cs typeface="+mn-lt"/>
            </a:endParaRPr>
          </a:p>
          <a:p>
            <a:pPr>
              <a:buNone/>
            </a:pPr>
            <a:r>
              <a:rPr lang="en-GB" i="1" dirty="0">
                <a:latin typeface="Arial"/>
                <a:ea typeface="+mn-lt"/>
                <a:cs typeface="+mn-lt"/>
              </a:rPr>
              <a:t>We have been thinking about new laws we would like to see </a:t>
            </a:r>
            <a:endParaRPr lang="en-GB" i="1" dirty="0">
              <a:latin typeface="Arial"/>
              <a:cs typeface="Arial"/>
            </a:endParaRPr>
          </a:p>
          <a:p>
            <a:pPr>
              <a:buNone/>
            </a:pPr>
            <a:r>
              <a:rPr lang="en-GB" i="1" dirty="0">
                <a:latin typeface="Arial"/>
                <a:ea typeface="+mn-lt"/>
                <a:cs typeface="+mn-lt"/>
              </a:rPr>
              <a:t>in the UK. My idea for a new law is...</a:t>
            </a:r>
            <a:br>
              <a:rPr lang="en-GB" i="1" dirty="0">
                <a:latin typeface="Arial"/>
                <a:ea typeface="+mn-lt"/>
                <a:cs typeface="+mn-lt"/>
              </a:rPr>
            </a:br>
            <a:endParaRPr lang="en-GB" i="1">
              <a:latin typeface="Arial"/>
              <a:ea typeface="+mn-lt"/>
              <a:cs typeface="+mn-lt"/>
            </a:endParaRPr>
          </a:p>
          <a:p>
            <a:pPr>
              <a:buNone/>
            </a:pPr>
            <a:r>
              <a:rPr lang="en-GB" i="1" dirty="0">
                <a:latin typeface="Arial"/>
                <a:ea typeface="+mn-lt"/>
                <a:cs typeface="+mn-lt"/>
              </a:rPr>
              <a:t>I think we need this law because...</a:t>
            </a:r>
            <a:br>
              <a:rPr lang="en-GB" i="1" dirty="0">
                <a:latin typeface="Arial"/>
                <a:ea typeface="+mn-lt"/>
                <a:cs typeface="+mn-lt"/>
              </a:rPr>
            </a:br>
            <a:endParaRPr lang="en-GB" i="1">
              <a:latin typeface="Arial"/>
              <a:cs typeface="Arial"/>
            </a:endParaRPr>
          </a:p>
          <a:p>
            <a:pPr>
              <a:buNone/>
            </a:pPr>
            <a:r>
              <a:rPr lang="en-GB" i="1">
                <a:latin typeface="Arial"/>
                <a:ea typeface="+mn-lt"/>
                <a:cs typeface="+mn-lt"/>
              </a:rPr>
              <a:t>It would help because...</a:t>
            </a:r>
          </a:p>
          <a:p>
            <a:pPr>
              <a:buNone/>
            </a:pPr>
            <a:endParaRPr lang="en-GB" i="1">
              <a:latin typeface="Arial"/>
              <a:cs typeface="Arial"/>
            </a:endParaRPr>
          </a:p>
          <a:p>
            <a:pPr marL="0" indent="0">
              <a:lnSpc>
                <a:spcPct val="70000"/>
              </a:lnSpc>
              <a:buNone/>
            </a:pPr>
            <a:r>
              <a:rPr lang="en-GB" i="1" dirty="0">
                <a:latin typeface="Arial"/>
                <a:ea typeface="+mn-lt"/>
                <a:cs typeface="+mn-lt"/>
              </a:rPr>
              <a:t>Yours sincerely,</a:t>
            </a:r>
          </a:p>
        </p:txBody>
      </p:sp>
      <p:pic>
        <p:nvPicPr>
          <p:cNvPr id="4" name="Picture 3" descr="A set of black arrows with numbers&#10;&#10;AI-generated content may be incorrect.">
            <a:extLst>
              <a:ext uri="{FF2B5EF4-FFF2-40B4-BE49-F238E27FC236}">
                <a16:creationId xmlns:a16="http://schemas.microsoft.com/office/drawing/2014/main" id="{AFE542D8-07C4-EEE7-693E-8D744A3ACF19}"/>
              </a:ext>
            </a:extLst>
          </p:cNvPr>
          <p:cNvPicPr>
            <a:picLocks noChangeAspect="1"/>
          </p:cNvPicPr>
          <p:nvPr/>
        </p:nvPicPr>
        <p:blipFill>
          <a:blip r:embed="rId5"/>
          <a:srcRect l="25454" t="485" r="50130" b="50000"/>
          <a:stretch>
            <a:fillRect/>
          </a:stretch>
        </p:blipFill>
        <p:spPr>
          <a:xfrm>
            <a:off x="11102459" y="1106251"/>
            <a:ext cx="995137" cy="1076310"/>
          </a:xfrm>
          <a:prstGeom prst="rect">
            <a:avLst/>
          </a:prstGeom>
        </p:spPr>
      </p:pic>
      <p:pic>
        <p:nvPicPr>
          <p:cNvPr id="2" name="Picture 1" descr="A set of black arrows with numbers&#10;&#10;AI-generated content may be incorrect.">
            <a:extLst>
              <a:ext uri="{FF2B5EF4-FFF2-40B4-BE49-F238E27FC236}">
                <a16:creationId xmlns:a16="http://schemas.microsoft.com/office/drawing/2014/main" id="{D99C7D36-E144-ABAB-6D7E-FA5ECD801553}"/>
              </a:ext>
            </a:extLst>
          </p:cNvPr>
          <p:cNvPicPr>
            <a:picLocks noChangeAspect="1"/>
          </p:cNvPicPr>
          <p:nvPr/>
        </p:nvPicPr>
        <p:blipFill>
          <a:blip r:embed="rId5"/>
          <a:srcRect l="25454" t="485" r="50130" b="50000"/>
          <a:stretch>
            <a:fillRect/>
          </a:stretch>
        </p:blipFill>
        <p:spPr>
          <a:xfrm>
            <a:off x="11098748" y="1102540"/>
            <a:ext cx="995137" cy="1076310"/>
          </a:xfrm>
          <a:prstGeom prst="rect">
            <a:avLst/>
          </a:prstGeom>
        </p:spPr>
      </p:pic>
      <p:pic>
        <p:nvPicPr>
          <p:cNvPr id="12" name="Graphic 11" descr="Scales of justice with solid fill">
            <a:extLst>
              <a:ext uri="{FF2B5EF4-FFF2-40B4-BE49-F238E27FC236}">
                <a16:creationId xmlns:a16="http://schemas.microsoft.com/office/drawing/2014/main" id="{D82BE55B-E3B7-25D6-104A-667C854763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5" name="Graphic 4" descr="A flying arrow">
            <a:extLst>
              <a:ext uri="{FF2B5EF4-FFF2-40B4-BE49-F238E27FC236}">
                <a16:creationId xmlns:a16="http://schemas.microsoft.com/office/drawing/2014/main" id="{58A13129-2C83-009B-50B9-24EBD3E73E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3800000">
            <a:off x="6912424" y="1632566"/>
            <a:ext cx="2036193" cy="1235015"/>
          </a:xfrm>
          <a:prstGeom prst="rect">
            <a:avLst/>
          </a:prstGeom>
        </p:spPr>
      </p:pic>
      <p:sp>
        <p:nvSpPr>
          <p:cNvPr id="11" name="Rectangle: Rounded Corners 10">
            <a:extLst>
              <a:ext uri="{FF2B5EF4-FFF2-40B4-BE49-F238E27FC236}">
                <a16:creationId xmlns:a16="http://schemas.microsoft.com/office/drawing/2014/main" id="{2007F5E3-11BD-9BFB-34A0-AD08A27963FE}"/>
              </a:ext>
            </a:extLst>
          </p:cNvPr>
          <p:cNvSpPr/>
          <p:nvPr/>
        </p:nvSpPr>
        <p:spPr>
          <a:xfrm>
            <a:off x="8675525" y="2801703"/>
            <a:ext cx="3364331" cy="2230406"/>
          </a:xfrm>
          <a:prstGeom prst="roundRect">
            <a:avLst/>
          </a:prstGeom>
          <a:noFill/>
          <a:ln w="57150">
            <a:solidFill>
              <a:srgbClr val="E6007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rgbClr val="000000"/>
                </a:solidFill>
                <a:latin typeface="Arial"/>
                <a:cs typeface="Arial"/>
              </a:rPr>
              <a:t>Use this template letter to write to your Member of Parliament. </a:t>
            </a:r>
          </a:p>
        </p:txBody>
      </p:sp>
    </p:spTree>
    <p:extLst>
      <p:ext uri="{BB962C8B-B14F-4D97-AF65-F5344CB8AC3E}">
        <p14:creationId xmlns:p14="http://schemas.microsoft.com/office/powerpoint/2010/main" val="60337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DFB3-C6EA-2DE1-AA65-500063125C23}"/>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08026BAA-1ADF-7823-B235-2C95A0B65271}"/>
              </a:ext>
            </a:extLst>
          </p:cNvPr>
          <p:cNvSpPr>
            <a:spLocks noGrp="1"/>
          </p:cNvSpPr>
          <p:nvPr/>
        </p:nvSpPr>
        <p:spPr>
          <a:xfrm>
            <a:off x="1322575" y="552407"/>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Reflections</a:t>
            </a:r>
            <a:endParaRPr lang="en-US"/>
          </a:p>
        </p:txBody>
      </p:sp>
      <p:pic>
        <p:nvPicPr>
          <p:cNvPr id="9" name="Picture 8" descr="A colorful star with a black background&#10;&#10;AI-generated content may be incorrect.">
            <a:extLst>
              <a:ext uri="{FF2B5EF4-FFF2-40B4-BE49-F238E27FC236}">
                <a16:creationId xmlns:a16="http://schemas.microsoft.com/office/drawing/2014/main" id="{D50AB516-ACC9-43A9-5A9B-3CAA73649741}"/>
              </a:ext>
            </a:extLst>
          </p:cNvPr>
          <p:cNvPicPr>
            <a:picLocks noChangeAspect="1"/>
          </p:cNvPicPr>
          <p:nvPr/>
        </p:nvPicPr>
        <p:blipFill>
          <a:blip r:embed="rId3"/>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1E6B0316-10E9-2371-F48D-6DB6781A9122}"/>
              </a:ext>
            </a:extLst>
          </p:cNvPr>
          <p:cNvSpPr>
            <a:spLocks noGrp="1"/>
          </p:cNvSpPr>
          <p:nvPr>
            <p:ph idx="1"/>
          </p:nvPr>
        </p:nvSpPr>
        <p:spPr>
          <a:xfrm>
            <a:off x="468174" y="2194335"/>
            <a:ext cx="7136804" cy="3969884"/>
          </a:xfrm>
        </p:spPr>
        <p:txBody>
          <a:bodyPr vert="horz" lIns="91440" tIns="45720" rIns="91440" bIns="45720" rtlCol="0" anchor="t">
            <a:noAutofit/>
          </a:bodyPr>
          <a:lstStyle/>
          <a:p>
            <a:pPr marL="0" indent="0">
              <a:buNone/>
            </a:pPr>
            <a:r>
              <a:rPr lang="en-GB" sz="3600" dirty="0">
                <a:latin typeface="Arial"/>
                <a:cs typeface="Arial"/>
              </a:rPr>
              <a:t>Take our class quiz together to reflect on what you've learned:</a:t>
            </a:r>
            <a:endParaRPr lang="en-US" dirty="0">
              <a:latin typeface="Arial"/>
              <a:cs typeface="Arial"/>
            </a:endParaRPr>
          </a:p>
          <a:p>
            <a:pPr marL="0" indent="0">
              <a:buNone/>
            </a:pPr>
            <a:r>
              <a:rPr lang="en-GB" dirty="0">
                <a:solidFill>
                  <a:srgbClr val="E60073"/>
                </a:solidFill>
                <a:latin typeface="Arial"/>
                <a:ea typeface="+mn-lt"/>
                <a:cs typeface="+mn-lt"/>
                <a:hlinkClick r:id="rId4">
                  <a:extLst>
                    <a:ext uri="{A12FA001-AC4F-418D-AE19-62706E023703}">
                      <ahyp:hlinkClr xmlns:ahyp="http://schemas.microsoft.com/office/drawing/2018/hyperlinkcolor" val="tx"/>
                    </a:ext>
                  </a:extLst>
                </a:hlinkClick>
              </a:rPr>
              <a:t>https://www.surveymonkey.com/r/YLKDRZL</a:t>
            </a:r>
            <a:endParaRPr lang="en-GB">
              <a:solidFill>
                <a:srgbClr val="E60073"/>
              </a:solidFill>
              <a:latin typeface="Arial"/>
              <a:cs typeface="Arial"/>
            </a:endParaRPr>
          </a:p>
        </p:txBody>
      </p:sp>
      <p:cxnSp>
        <p:nvCxnSpPr>
          <p:cNvPr id="12" name="Straight Arrow Connector 11">
            <a:extLst>
              <a:ext uri="{FF2B5EF4-FFF2-40B4-BE49-F238E27FC236}">
                <a16:creationId xmlns:a16="http://schemas.microsoft.com/office/drawing/2014/main" id="{A05C700E-5044-BEC7-AA0B-3955A8162F51}"/>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0A2AB2FB-B953-663A-711C-1394A15C3D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671" y="624349"/>
            <a:ext cx="914400" cy="914400"/>
          </a:xfrm>
          <a:prstGeom prst="rect">
            <a:avLst/>
          </a:prstGeom>
        </p:spPr>
      </p:pic>
      <p:pic>
        <p:nvPicPr>
          <p:cNvPr id="19" name="Picture 18" descr="A group of hedgehogs reading a book&#10;&#10;AI-generated content may be incorrect.">
            <a:extLst>
              <a:ext uri="{FF2B5EF4-FFF2-40B4-BE49-F238E27FC236}">
                <a16:creationId xmlns:a16="http://schemas.microsoft.com/office/drawing/2014/main" id="{2A0EA1B4-3951-79FD-6838-4500DA09F76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6585105" y="2927071"/>
            <a:ext cx="5716537" cy="3810922"/>
          </a:xfrm>
          <a:prstGeom prst="rect">
            <a:avLst/>
          </a:prstGeom>
        </p:spPr>
      </p:pic>
      <p:sp>
        <p:nvSpPr>
          <p:cNvPr id="20" name="Rectangle 19">
            <a:extLst>
              <a:ext uri="{FF2B5EF4-FFF2-40B4-BE49-F238E27FC236}">
                <a16:creationId xmlns:a16="http://schemas.microsoft.com/office/drawing/2014/main" id="{BCA5249C-F455-6B88-9285-4961AE8DCB26}"/>
              </a:ext>
            </a:extLst>
          </p:cNvPr>
          <p:cNvSpPr/>
          <p:nvPr/>
        </p:nvSpPr>
        <p:spPr>
          <a:xfrm>
            <a:off x="6046020" y="6154347"/>
            <a:ext cx="1185555" cy="7006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Key Stage 1 Primary Class Survey.png">
            <a:extLst>
              <a:ext uri="{FF2B5EF4-FFF2-40B4-BE49-F238E27FC236}">
                <a16:creationId xmlns:a16="http://schemas.microsoft.com/office/drawing/2014/main" id="{4693F9C5-F480-8B54-311E-2F5EF0BC96B2}"/>
              </a:ext>
            </a:extLst>
          </p:cNvPr>
          <p:cNvPicPr>
            <a:picLocks noChangeAspect="1"/>
          </p:cNvPicPr>
          <p:nvPr/>
        </p:nvPicPr>
        <p:blipFill>
          <a:blip r:embed="rId9"/>
          <a:stretch>
            <a:fillRect/>
          </a:stretch>
        </p:blipFill>
        <p:spPr>
          <a:xfrm>
            <a:off x="2977361" y="4178505"/>
            <a:ext cx="2099981" cy="2032747"/>
          </a:xfrm>
          <a:prstGeom prst="rect">
            <a:avLst/>
          </a:prstGeom>
        </p:spPr>
      </p:pic>
    </p:spTree>
    <p:extLst>
      <p:ext uri="{BB962C8B-B14F-4D97-AF65-F5344CB8AC3E}">
        <p14:creationId xmlns:p14="http://schemas.microsoft.com/office/powerpoint/2010/main" val="269768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F5E-D779-3AEE-8BFB-47C824783239}"/>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CC839F7F-B29D-4728-E32C-242CEE0418C8}"/>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D8ADC615-B704-9D01-00AC-56D17E7E66ED}"/>
              </a:ext>
            </a:extLst>
          </p:cNvPr>
          <p:cNvSpPr>
            <a:spLocks noGrp="1"/>
          </p:cNvSpPr>
          <p:nvPr/>
        </p:nvSpPr>
        <p:spPr>
          <a:xfrm>
            <a:off x="1289332" y="-10851"/>
            <a:ext cx="10833707"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After the session</a:t>
            </a:r>
            <a:endParaRPr lang="en-US" sz="3600" dirty="0"/>
          </a:p>
        </p:txBody>
      </p:sp>
      <p:sp>
        <p:nvSpPr>
          <p:cNvPr id="30" name="Title 3">
            <a:extLst>
              <a:ext uri="{FF2B5EF4-FFF2-40B4-BE49-F238E27FC236}">
                <a16:creationId xmlns:a16="http://schemas.microsoft.com/office/drawing/2014/main" id="{68E2126E-CA85-F417-877B-C4F6F2FDD79A}"/>
              </a:ext>
            </a:extLst>
          </p:cNvPr>
          <p:cNvSpPr>
            <a:spLocks noGrp="1"/>
          </p:cNvSpPr>
          <p:nvPr/>
        </p:nvSpPr>
        <p:spPr>
          <a:xfrm>
            <a:off x="573527" y="5947006"/>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Citizenship</a:t>
            </a:r>
            <a:endParaRPr lang="en-US"/>
          </a:p>
        </p:txBody>
      </p:sp>
      <p:sp>
        <p:nvSpPr>
          <p:cNvPr id="31" name="Title 3">
            <a:extLst>
              <a:ext uri="{FF2B5EF4-FFF2-40B4-BE49-F238E27FC236}">
                <a16:creationId xmlns:a16="http://schemas.microsoft.com/office/drawing/2014/main" id="{3E91FA39-CF41-D143-CC84-8BE9094E4B82}"/>
              </a:ext>
            </a:extLst>
          </p:cNvPr>
          <p:cNvSpPr>
            <a:spLocks noGrp="1"/>
          </p:cNvSpPr>
          <p:nvPr/>
        </p:nvSpPr>
        <p:spPr>
          <a:xfrm>
            <a:off x="2027676" y="5885622"/>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PSHE</a:t>
            </a:r>
            <a:endParaRPr lang="en-US"/>
          </a:p>
        </p:txBody>
      </p:sp>
      <p:sp>
        <p:nvSpPr>
          <p:cNvPr id="32" name="Title 3">
            <a:extLst>
              <a:ext uri="{FF2B5EF4-FFF2-40B4-BE49-F238E27FC236}">
                <a16:creationId xmlns:a16="http://schemas.microsoft.com/office/drawing/2014/main" id="{8A54B0D1-7444-B576-9B4C-A32CB348AB25}"/>
              </a:ext>
            </a:extLst>
          </p:cNvPr>
          <p:cNvSpPr>
            <a:spLocks noGrp="1"/>
          </p:cNvSpPr>
          <p:nvPr/>
        </p:nvSpPr>
        <p:spPr>
          <a:xfrm>
            <a:off x="1477342" y="4520371"/>
            <a:ext cx="1026848" cy="476112"/>
          </a:xfrm>
          <a:prstGeom prst="rect">
            <a:avLst/>
          </a:prstGeom>
        </p:spPr>
        <p:txBody>
          <a:bodyPr vert="horz" lIns="91440" tIns="45720" rIns="91440" bIns="45720" rtlCol="0" anchor="b">
            <a:normAutofit/>
          </a:bodyPr>
          <a:lstStyle>
            <a:lvl1pPr algn="l" defTabSz="1007943" rtl="0" eaLnBrk="1" latinLnBrk="0" hangingPunct="1">
              <a:lnSpc>
                <a:spcPct val="90000"/>
              </a:lnSpc>
              <a:spcBef>
                <a:spcPct val="0"/>
              </a:spcBef>
              <a:buNone/>
              <a:defRPr sz="6614" kern="1200">
                <a:solidFill>
                  <a:schemeClr val="bg1"/>
                </a:solidFill>
                <a:latin typeface="Poppins SemiBold" panose="00000700000000000000" pitchFamily="2" charset="0"/>
                <a:ea typeface="+mj-ea"/>
                <a:cs typeface="Poppins SemiBold" panose="00000700000000000000" pitchFamily="2" charset="0"/>
              </a:defRPr>
            </a:lvl1pPr>
          </a:lstStyle>
          <a:p>
            <a:pPr algn="ctr"/>
            <a:r>
              <a:rPr lang="en-GB" sz="1100">
                <a:latin typeface="Poppins SemiBold"/>
                <a:cs typeface="Poppins SemiBold"/>
              </a:rPr>
              <a:t>RE</a:t>
            </a:r>
            <a:endParaRPr lang="en-GB" sz="1100"/>
          </a:p>
        </p:txBody>
      </p:sp>
      <p:sp>
        <p:nvSpPr>
          <p:cNvPr id="35" name="Title 3">
            <a:extLst>
              <a:ext uri="{FF2B5EF4-FFF2-40B4-BE49-F238E27FC236}">
                <a16:creationId xmlns:a16="http://schemas.microsoft.com/office/drawing/2014/main" id="{53618B2B-D69B-0EC6-0FF1-3934F689322F}"/>
              </a:ext>
            </a:extLst>
          </p:cNvPr>
          <p:cNvSpPr>
            <a:spLocks noGrp="1"/>
          </p:cNvSpPr>
          <p:nvPr/>
        </p:nvSpPr>
        <p:spPr>
          <a:xfrm>
            <a:off x="460555" y="2029891"/>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a:solidFill>
                  <a:srgbClr val="000000"/>
                </a:solidFill>
                <a:latin typeface="Arial"/>
                <a:cs typeface="Poppins SemiBold"/>
              </a:rPr>
              <a:t>We have heard what your students think during the lesson, now tell us how you found it as a teacher.</a:t>
            </a:r>
            <a:endParaRPr lang="en-US" sz="1600">
              <a:latin typeface="Arial"/>
            </a:endParaRPr>
          </a:p>
        </p:txBody>
      </p:sp>
      <p:pic>
        <p:nvPicPr>
          <p:cNvPr id="9" name="Picture 8" descr="A colorful star with a black background&#10;&#10;AI-generated content may be incorrect.">
            <a:extLst>
              <a:ext uri="{FF2B5EF4-FFF2-40B4-BE49-F238E27FC236}">
                <a16:creationId xmlns:a16="http://schemas.microsoft.com/office/drawing/2014/main" id="{E98D2EA3-E3A4-3286-6402-018B49520838}"/>
              </a:ext>
            </a:extLst>
          </p:cNvPr>
          <p:cNvPicPr>
            <a:picLocks noChangeAspect="1"/>
          </p:cNvPicPr>
          <p:nvPr/>
        </p:nvPicPr>
        <p:blipFill>
          <a:blip r:embed="rId4"/>
          <a:stretch>
            <a:fillRect/>
          </a:stretch>
        </p:blipFill>
        <p:spPr>
          <a:xfrm>
            <a:off x="11166921" y="87814"/>
            <a:ext cx="935567" cy="1019175"/>
          </a:xfrm>
          <a:prstGeom prst="rect">
            <a:avLst/>
          </a:prstGeom>
        </p:spPr>
      </p:pic>
      <p:sp>
        <p:nvSpPr>
          <p:cNvPr id="19" name="Arrow: Chevron 18">
            <a:extLst>
              <a:ext uri="{FF2B5EF4-FFF2-40B4-BE49-F238E27FC236}">
                <a16:creationId xmlns:a16="http://schemas.microsoft.com/office/drawing/2014/main" id="{638AE9E1-04E9-65D3-FF66-EF27CD31E104}"/>
              </a:ext>
            </a:extLst>
          </p:cNvPr>
          <p:cNvSpPr/>
          <p:nvPr/>
        </p:nvSpPr>
        <p:spPr>
          <a:xfrm rot="5400000">
            <a:off x="1835789" y="3158194"/>
            <a:ext cx="417881" cy="6053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8B4D00BC-B43F-A200-3C1A-A579773D79E9}"/>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1FE95AA-0347-6D6B-D2A2-1B9D282ED7EA}"/>
              </a:ext>
            </a:extLst>
          </p:cNvPr>
          <p:cNvSpPr/>
          <p:nvPr/>
        </p:nvSpPr>
        <p:spPr>
          <a:xfrm>
            <a:off x="4299497" y="1576487"/>
            <a:ext cx="7486222" cy="503271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345A30B3-45C9-14F5-46F2-F1851CBC2A4F}"/>
              </a:ext>
            </a:extLst>
          </p:cNvPr>
          <p:cNvSpPr/>
          <p:nvPr/>
        </p:nvSpPr>
        <p:spPr>
          <a:xfrm>
            <a:off x="4571361" y="1312040"/>
            <a:ext cx="5756259"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Take Citizenship Beyond the Classroom</a:t>
            </a:r>
          </a:p>
        </p:txBody>
      </p:sp>
      <p:sp>
        <p:nvSpPr>
          <p:cNvPr id="18" name="Rectangle: Rounded Corners 17">
            <a:extLst>
              <a:ext uri="{FF2B5EF4-FFF2-40B4-BE49-F238E27FC236}">
                <a16:creationId xmlns:a16="http://schemas.microsoft.com/office/drawing/2014/main" id="{1C5035D0-1EE2-A30F-B0EE-A02080376A66}"/>
              </a:ext>
            </a:extLst>
          </p:cNvPr>
          <p:cNvSpPr/>
          <p:nvPr/>
        </p:nvSpPr>
        <p:spPr>
          <a:xfrm>
            <a:off x="564777" y="1311371"/>
            <a:ext cx="2979481"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Arial"/>
              </a:rPr>
              <a:t>Your thoughts</a:t>
            </a:r>
            <a:endParaRPr lang="en-US" dirty="0"/>
          </a:p>
        </p:txBody>
      </p:sp>
      <p:sp>
        <p:nvSpPr>
          <p:cNvPr id="6" name="TextBox 5">
            <a:extLst>
              <a:ext uri="{FF2B5EF4-FFF2-40B4-BE49-F238E27FC236}">
                <a16:creationId xmlns:a16="http://schemas.microsoft.com/office/drawing/2014/main" id="{3A0D1779-6C65-6DE3-CC70-925FC34745E0}"/>
              </a:ext>
            </a:extLst>
          </p:cNvPr>
          <p:cNvSpPr txBox="1"/>
          <p:nvPr/>
        </p:nvSpPr>
        <p:spPr>
          <a:xfrm>
            <a:off x="576004" y="5860657"/>
            <a:ext cx="289988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F1613F"/>
                </a:solidFill>
                <a:latin typeface="Aptos"/>
                <a:ea typeface="+mn-lt"/>
                <a:cs typeface="+mn-lt"/>
                <a:hlinkClick r:id="rId5">
                  <a:extLst>
                    <a:ext uri="{A12FA001-AC4F-418D-AE19-62706E023703}">
                      <ahyp:hlinkClr xmlns:ahyp="http://schemas.microsoft.com/office/drawing/2018/hyperlinkcolor" val="tx"/>
                    </a:ext>
                  </a:extLst>
                </a:hlinkClick>
              </a:rPr>
              <a:t>www.surveymonkey.com/r/Z2352VM</a:t>
            </a:r>
            <a:endParaRPr lang="en-GB" b="1" dirty="0">
              <a:solidFill>
                <a:srgbClr val="F1613F"/>
              </a:solidFill>
              <a:latin typeface="Poppins SemiBold"/>
              <a:cs typeface="Poppins SemiBold"/>
              <a:hlinkClick r:id="rId5">
                <a:extLst>
                  <a:ext uri="{A12FA001-AC4F-418D-AE19-62706E023703}">
                    <ahyp:hlinkClr xmlns:ahyp="http://schemas.microsoft.com/office/drawing/2018/hyperlinkcolor" val="tx"/>
                  </a:ext>
                </a:extLst>
              </a:hlinkClick>
            </a:endParaRPr>
          </a:p>
        </p:txBody>
      </p:sp>
      <p:sp>
        <p:nvSpPr>
          <p:cNvPr id="8" name="TextBox 7">
            <a:extLst>
              <a:ext uri="{FF2B5EF4-FFF2-40B4-BE49-F238E27FC236}">
                <a16:creationId xmlns:a16="http://schemas.microsoft.com/office/drawing/2014/main" id="{24863CA8-75E2-2F25-F235-30D3E8AE2433}"/>
              </a:ext>
            </a:extLst>
          </p:cNvPr>
          <p:cNvSpPr txBox="1"/>
          <p:nvPr/>
        </p:nvSpPr>
        <p:spPr>
          <a:xfrm>
            <a:off x="4410206" y="5891440"/>
            <a:ext cx="42048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u="sng" strike="noStrike" baseline="0">
                <a:solidFill>
                  <a:srgbClr val="E60073"/>
                </a:solidFill>
                <a:latin typeface="Poppins SemiBold"/>
                <a:ea typeface="Segoe UI"/>
                <a:cs typeface="Segoe UI"/>
                <a:hlinkClick r:id="rId6">
                  <a:extLst>
                    <a:ext uri="{A12FA001-AC4F-418D-AE19-62706E023703}">
                      <ahyp:hlinkClr xmlns:ahyp="http://schemas.microsoft.com/office/drawing/2018/hyperlinkcolor" val="tx"/>
                    </a:ext>
                  </a:extLst>
                </a:hlinkClick>
              </a:rPr>
              <a:t>www.youngcitizens.org/</a:t>
            </a:r>
            <a:r>
              <a:rPr lang="en-GB" sz="1600" b="1" u="sng">
                <a:solidFill>
                  <a:srgbClr val="E60073"/>
                </a:solidFill>
                <a:latin typeface="Poppins SemiBold"/>
                <a:ea typeface="Segoe UI"/>
                <a:cs typeface="Segoe UI"/>
                <a:hlinkClick r:id="rId6">
                  <a:extLst>
                    <a:ext uri="{A12FA001-AC4F-418D-AE19-62706E023703}">
                      <ahyp:hlinkClr xmlns:ahyp="http://schemas.microsoft.com/office/drawing/2018/hyperlinkcolor" val="tx"/>
                    </a:ext>
                  </a:extLst>
                </a:hlinkClick>
              </a:rPr>
              <a:t>programmes/make-a-difference-challenge/</a:t>
            </a:r>
            <a:endParaRPr lang="en-GB" sz="1600" b="1" u="sng">
              <a:solidFill>
                <a:srgbClr val="E60073"/>
              </a:solidFill>
              <a:latin typeface="Poppins SemiBold"/>
              <a:cs typeface="Segoe UI"/>
              <a:hlinkClick r:id="rId6">
                <a:extLst>
                  <a:ext uri="{A12FA001-AC4F-418D-AE19-62706E023703}">
                    <ahyp:hlinkClr xmlns:ahyp="http://schemas.microsoft.com/office/drawing/2018/hyperlinkcolor" val="tx"/>
                  </a:ext>
                </a:extLst>
              </a:hlinkClick>
            </a:endParaRPr>
          </a:p>
        </p:txBody>
      </p:sp>
      <p:pic>
        <p:nvPicPr>
          <p:cNvPr id="24" name="Graphic 23" descr="Scales of justice with solid fill">
            <a:extLst>
              <a:ext uri="{FF2B5EF4-FFF2-40B4-BE49-F238E27FC236}">
                <a16:creationId xmlns:a16="http://schemas.microsoft.com/office/drawing/2014/main" id="{98B8538E-F091-6681-DED3-6799819943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sp>
        <p:nvSpPr>
          <p:cNvPr id="23" name="Title 3">
            <a:extLst>
              <a:ext uri="{FF2B5EF4-FFF2-40B4-BE49-F238E27FC236}">
                <a16:creationId xmlns:a16="http://schemas.microsoft.com/office/drawing/2014/main" id="{8D34B85B-78E7-9FA4-7D8D-F066EB29FD67}"/>
              </a:ext>
            </a:extLst>
          </p:cNvPr>
          <p:cNvSpPr>
            <a:spLocks noGrp="1"/>
          </p:cNvSpPr>
          <p:nvPr/>
        </p:nvSpPr>
        <p:spPr>
          <a:xfrm>
            <a:off x="4567605" y="1952399"/>
            <a:ext cx="3179292" cy="1287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endParaRPr lang="en-GB" sz="1600">
              <a:solidFill>
                <a:srgbClr val="000000"/>
              </a:solidFill>
              <a:latin typeface="Arial"/>
            </a:endParaRPr>
          </a:p>
        </p:txBody>
      </p:sp>
      <p:sp>
        <p:nvSpPr>
          <p:cNvPr id="26" name="Title 3">
            <a:extLst>
              <a:ext uri="{FF2B5EF4-FFF2-40B4-BE49-F238E27FC236}">
                <a16:creationId xmlns:a16="http://schemas.microsoft.com/office/drawing/2014/main" id="{E2B26A1C-BA83-1D40-5C7E-D611C43D0AD6}"/>
              </a:ext>
            </a:extLst>
          </p:cNvPr>
          <p:cNvSpPr>
            <a:spLocks noGrp="1"/>
          </p:cNvSpPr>
          <p:nvPr/>
        </p:nvSpPr>
        <p:spPr>
          <a:xfrm>
            <a:off x="4322216" y="2404433"/>
            <a:ext cx="4225427" cy="36504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1600">
                <a:solidFill>
                  <a:schemeClr val="tx1"/>
                </a:solidFill>
                <a:latin typeface="Arial"/>
                <a:cs typeface="Segoe UI"/>
              </a:rPr>
              <a:t>Give your pupils the chance to lead real change with our </a:t>
            </a:r>
            <a:r>
              <a:rPr lang="en-GB" sz="1600" b="1">
                <a:solidFill>
                  <a:schemeClr val="tx1"/>
                </a:solidFill>
                <a:latin typeface="Arial"/>
                <a:cs typeface="Segoe UI"/>
              </a:rPr>
              <a:t>Make a Difference Challenge 2026.</a:t>
            </a:r>
            <a:endParaRPr lang="en-US">
              <a:solidFill>
                <a:schemeClr val="tx1"/>
              </a:solidFill>
            </a:endParaRPr>
          </a:p>
          <a:p>
            <a:pPr algn="ctr"/>
            <a:r>
              <a:rPr lang="en-GB" sz="1600">
                <a:solidFill>
                  <a:schemeClr val="tx1"/>
                </a:solidFill>
                <a:latin typeface="Arial"/>
                <a:cs typeface="Segoe UI"/>
              </a:rPr>
              <a:t>Join the Summer of Social Action.</a:t>
            </a:r>
            <a:br>
              <a:rPr lang="en-GB" sz="1600">
                <a:solidFill>
                  <a:schemeClr val="tx1"/>
                </a:solidFill>
                <a:latin typeface="Arial"/>
                <a:cs typeface="Segoe UI"/>
              </a:rPr>
            </a:br>
            <a:br>
              <a:rPr lang="en-GB" sz="1600">
                <a:solidFill>
                  <a:schemeClr val="tx1"/>
                </a:solidFill>
                <a:latin typeface="Arial"/>
                <a:cs typeface="Segoe UI"/>
              </a:rPr>
            </a:br>
            <a:r>
              <a:rPr lang="en-GB" sz="1600">
                <a:solidFill>
                  <a:schemeClr val="tx1"/>
                </a:solidFill>
                <a:latin typeface="Arial"/>
                <a:cs typeface="Segoe UI"/>
              </a:rPr>
              <a:t>This immersive programme is designed for primary schools to turn learning into action. </a:t>
            </a:r>
            <a:br>
              <a:rPr lang="en-GB" sz="1600">
                <a:solidFill>
                  <a:schemeClr val="tx1"/>
                </a:solidFill>
                <a:latin typeface="Arial"/>
                <a:cs typeface="Segoe UI"/>
              </a:rPr>
            </a:br>
            <a:br>
              <a:rPr lang="en-GB" sz="1600">
                <a:latin typeface="Arial"/>
                <a:cs typeface="Segoe UI"/>
              </a:rPr>
            </a:br>
            <a:r>
              <a:rPr lang="en-GB" sz="1600">
                <a:solidFill>
                  <a:schemeClr val="tx1"/>
                </a:solidFill>
                <a:latin typeface="Arial"/>
                <a:cs typeface="Segoe UI"/>
              </a:rPr>
              <a:t>Here’s what happens:</a:t>
            </a:r>
            <a:endParaRPr lang="en-US">
              <a:solidFill>
                <a:schemeClr val="tx1"/>
              </a:solidFill>
            </a:endParaRPr>
          </a:p>
          <a:p>
            <a:pPr algn="ctr"/>
            <a:r>
              <a:rPr lang="en-GB" sz="1600" b="1">
                <a:solidFill>
                  <a:schemeClr val="tx1"/>
                </a:solidFill>
                <a:latin typeface="Arial"/>
                <a:cs typeface="Arial"/>
              </a:rPr>
              <a:t>Spark Change:</a:t>
            </a:r>
            <a:r>
              <a:rPr lang="en-GB" sz="1600">
                <a:solidFill>
                  <a:schemeClr val="tx1"/>
                </a:solidFill>
                <a:latin typeface="Arial"/>
                <a:cs typeface="Arial"/>
              </a:rPr>
              <a:t> Pupils choose an issue they care about.</a:t>
            </a:r>
            <a:br>
              <a:rPr lang="en-GB" sz="1600">
                <a:solidFill>
                  <a:schemeClr val="tx1"/>
                </a:solidFill>
                <a:latin typeface="Arial"/>
                <a:cs typeface="Arial"/>
              </a:rPr>
            </a:br>
            <a:r>
              <a:rPr lang="en-GB" sz="1600" b="1">
                <a:solidFill>
                  <a:schemeClr val="tx1"/>
                </a:solidFill>
                <a:latin typeface="Arial"/>
                <a:cs typeface="Arial"/>
              </a:rPr>
              <a:t>Plan It, Do It:</a:t>
            </a:r>
            <a:r>
              <a:rPr lang="en-GB" sz="1600">
                <a:solidFill>
                  <a:schemeClr val="tx1"/>
                </a:solidFill>
                <a:latin typeface="Arial"/>
                <a:cs typeface="Arial"/>
              </a:rPr>
              <a:t> They design and deliver their own social action project.</a:t>
            </a:r>
            <a:endParaRPr lang="en-GB">
              <a:solidFill>
                <a:schemeClr val="tx1"/>
              </a:solidFill>
            </a:endParaRPr>
          </a:p>
          <a:p>
            <a:pPr algn="ctr"/>
            <a:r>
              <a:rPr lang="en-GB" sz="1600" b="1">
                <a:solidFill>
                  <a:schemeClr val="tx1"/>
                </a:solidFill>
                <a:latin typeface="Arial"/>
                <a:cs typeface="Arial"/>
              </a:rPr>
              <a:t>Shout About It: </a:t>
            </a:r>
            <a:r>
              <a:rPr lang="en-GB" sz="1600">
                <a:solidFill>
                  <a:schemeClr val="tx1"/>
                </a:solidFill>
                <a:latin typeface="Arial"/>
                <a:cs typeface="Arial"/>
              </a:rPr>
              <a:t>Celebrate their impact at a regional showcase this July.</a:t>
            </a:r>
            <a:br>
              <a:rPr lang="en-GB" sz="1600">
                <a:solidFill>
                  <a:schemeClr val="tx1"/>
                </a:solidFill>
                <a:latin typeface="Arial"/>
                <a:cs typeface="Arial"/>
              </a:rPr>
            </a:br>
            <a:br>
              <a:rPr lang="en-GB" sz="1600">
                <a:solidFill>
                  <a:schemeClr val="tx1"/>
                </a:solidFill>
                <a:latin typeface="Arial"/>
                <a:cs typeface="Arial"/>
              </a:rPr>
            </a:br>
            <a:r>
              <a:rPr lang="en-GB" sz="1600" b="1">
                <a:solidFill>
                  <a:schemeClr val="tx1"/>
                </a:solidFill>
                <a:latin typeface="Arial"/>
                <a:cs typeface="Arial"/>
              </a:rPr>
              <a:t>Secure your place:</a:t>
            </a:r>
          </a:p>
          <a:p>
            <a:pPr algn="ctr"/>
            <a:endParaRPr lang="en-GB" sz="1600">
              <a:solidFill>
                <a:schemeClr val="tx1"/>
              </a:solidFill>
              <a:latin typeface="Arial"/>
              <a:cs typeface="Segoe UI"/>
            </a:endParaRPr>
          </a:p>
          <a:p>
            <a:pPr algn="ctr"/>
            <a:endParaRPr lang="en-GB" sz="1600">
              <a:solidFill>
                <a:schemeClr val="tx1"/>
              </a:solidFill>
              <a:latin typeface="Arial"/>
            </a:endParaRPr>
          </a:p>
        </p:txBody>
      </p:sp>
      <p:pic>
        <p:nvPicPr>
          <p:cNvPr id="27" name="Picture 26" descr="A group of children holding signs&#10;&#10;AI-generated content may be incorrect.">
            <a:extLst>
              <a:ext uri="{FF2B5EF4-FFF2-40B4-BE49-F238E27FC236}">
                <a16:creationId xmlns:a16="http://schemas.microsoft.com/office/drawing/2014/main" id="{E6B0835A-AFE7-0E9A-5049-29ECC9678392}"/>
              </a:ext>
            </a:extLst>
          </p:cNvPr>
          <p:cNvPicPr>
            <a:picLocks noChangeAspect="1"/>
          </p:cNvPicPr>
          <p:nvPr/>
        </p:nvPicPr>
        <p:blipFill>
          <a:blip r:embed="rId9"/>
          <a:stretch>
            <a:fillRect/>
          </a:stretch>
        </p:blipFill>
        <p:spPr>
          <a:xfrm>
            <a:off x="8756785" y="2040612"/>
            <a:ext cx="2879621" cy="4378270"/>
          </a:xfrm>
          <a:prstGeom prst="rect">
            <a:avLst/>
          </a:prstGeom>
        </p:spPr>
      </p:pic>
      <p:pic>
        <p:nvPicPr>
          <p:cNvPr id="4" name="Picture 3" descr="Primary Teacher Survey.png">
            <a:extLst>
              <a:ext uri="{FF2B5EF4-FFF2-40B4-BE49-F238E27FC236}">
                <a16:creationId xmlns:a16="http://schemas.microsoft.com/office/drawing/2014/main" id="{7F8C651F-A761-C3B2-C4ED-805BF1C600F5}"/>
              </a:ext>
            </a:extLst>
          </p:cNvPr>
          <p:cNvPicPr>
            <a:picLocks noChangeAspect="1"/>
          </p:cNvPicPr>
          <p:nvPr/>
        </p:nvPicPr>
        <p:blipFill>
          <a:blip r:embed="rId10"/>
          <a:stretch>
            <a:fillRect/>
          </a:stretch>
        </p:blipFill>
        <p:spPr>
          <a:xfrm>
            <a:off x="1247214" y="3846979"/>
            <a:ext cx="1562100" cy="1562100"/>
          </a:xfrm>
          <a:prstGeom prst="rect">
            <a:avLst/>
          </a:prstGeom>
        </p:spPr>
      </p:pic>
    </p:spTree>
    <p:extLst>
      <p:ext uri="{BB962C8B-B14F-4D97-AF65-F5344CB8AC3E}">
        <p14:creationId xmlns:p14="http://schemas.microsoft.com/office/powerpoint/2010/main" val="226960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4804-B107-FD3C-21A3-0F3237C7F107}"/>
            </a:ext>
          </a:extLst>
        </p:cNvPr>
        <p:cNvGrpSpPr/>
        <p:nvPr/>
      </p:nvGrpSpPr>
      <p:grpSpPr>
        <a:xfrm>
          <a:off x="0" y="0"/>
          <a:ext cx="0" cy="0"/>
          <a:chOff x="0" y="0"/>
          <a:chExt cx="0" cy="0"/>
        </a:xfrm>
      </p:grpSpPr>
      <p:sp>
        <p:nvSpPr>
          <p:cNvPr id="51" name="TextBox 50">
            <a:extLst>
              <a:ext uri="{FF2B5EF4-FFF2-40B4-BE49-F238E27FC236}">
                <a16:creationId xmlns:a16="http://schemas.microsoft.com/office/drawing/2014/main" id="{8989326F-BD6A-B1E5-DE91-0441B65CA770}"/>
              </a:ext>
            </a:extLst>
          </p:cNvPr>
          <p:cNvSpPr txBox="1"/>
          <p:nvPr/>
        </p:nvSpPr>
        <p:spPr>
          <a:xfrm>
            <a:off x="368264" y="1922118"/>
            <a:ext cx="336633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GB" sz="1400" dirty="0">
                <a:latin typeface="Arial"/>
                <a:cs typeface="Arial"/>
              </a:rPr>
              <a:t>Allow a minimum of 45 </a:t>
            </a:r>
            <a:endParaRPr lang="en-US" sz="1400" dirty="0">
              <a:latin typeface="Arial"/>
              <a:cs typeface="Arial"/>
            </a:endParaRPr>
          </a:p>
          <a:p>
            <a:r>
              <a:rPr lang="en-GB" sz="1400" dirty="0">
                <a:latin typeface="Arial"/>
                <a:cs typeface="Arial"/>
              </a:rPr>
              <a:t>      minutes to deliver the </a:t>
            </a:r>
            <a:endParaRPr lang="en-US" sz="1400" dirty="0">
              <a:latin typeface="Arial"/>
              <a:cs typeface="Arial"/>
            </a:endParaRPr>
          </a:p>
          <a:p>
            <a:r>
              <a:rPr lang="en-GB" sz="1400" dirty="0">
                <a:latin typeface="Arial"/>
                <a:cs typeface="Arial"/>
              </a:rPr>
              <a:t>      lesson.</a:t>
            </a:r>
            <a:endParaRPr lang="en-US" sz="1400" dirty="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Familiarise yourself with</a:t>
            </a:r>
            <a:r>
              <a:rPr lang="en-GB" sz="1400" b="1" dirty="0">
                <a:latin typeface="Arial"/>
                <a:cs typeface="Arial"/>
              </a:rPr>
              <a:t> Lesson Overview (Slide 3)</a:t>
            </a:r>
            <a:r>
              <a:rPr lang="en-GB" sz="1400" dirty="0">
                <a:latin typeface="Arial"/>
                <a:cs typeface="Arial"/>
              </a:rPr>
              <a:t> and slides.</a:t>
            </a:r>
            <a:endParaRPr lang="en-US" sz="1400" dirty="0">
              <a:latin typeface="Arial"/>
              <a:cs typeface="Arial"/>
            </a:endParaRP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Read the </a:t>
            </a:r>
            <a:r>
              <a:rPr lang="en-GB" sz="1400" b="1" dirty="0">
                <a:latin typeface="Arial"/>
                <a:cs typeface="Arial"/>
              </a:rPr>
              <a:t>Top Tips &amp; Rule of Law 101 (Slide 5 and 6).</a:t>
            </a: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Read the </a:t>
            </a:r>
            <a:r>
              <a:rPr lang="en-GB" sz="1400" b="1" dirty="0">
                <a:latin typeface="Arial"/>
                <a:cs typeface="Arial"/>
              </a:rPr>
              <a:t>'Notes'</a:t>
            </a:r>
            <a:r>
              <a:rPr lang="en-GB" sz="1400" dirty="0">
                <a:latin typeface="Arial"/>
                <a:cs typeface="Arial"/>
              </a:rPr>
              <a:t> for teacher guidance and additional prompts.</a:t>
            </a:r>
          </a:p>
          <a:p>
            <a:pPr marL="285750" indent="-285750">
              <a:buFont typeface="Wingdings"/>
              <a:buChar char="q"/>
            </a:pPr>
            <a:endParaRPr lang="en-GB" sz="1400">
              <a:latin typeface="Arial"/>
              <a:cs typeface="Arial"/>
            </a:endParaRPr>
          </a:p>
          <a:p>
            <a:pPr marL="285750" indent="-285750">
              <a:buFont typeface="Wingdings"/>
              <a:buChar char="q"/>
            </a:pPr>
            <a:r>
              <a:rPr lang="en-GB" sz="1400" dirty="0">
                <a:latin typeface="Arial"/>
                <a:cs typeface="Arial"/>
              </a:rPr>
              <a:t>For 'Rule or Law', we have the option to print </a:t>
            </a:r>
            <a:r>
              <a:rPr lang="en-GB" sz="1400" b="1" dirty="0">
                <a:latin typeface="Arial"/>
                <a:cs typeface="Arial"/>
              </a:rPr>
              <a:t>Slide 4</a:t>
            </a:r>
            <a:r>
              <a:rPr lang="en-GB" sz="1400" dirty="0">
                <a:latin typeface="Arial"/>
                <a:cs typeface="Arial"/>
              </a:rPr>
              <a:t> to use as a worksheet or look at the activity variations to work as a class.</a:t>
            </a:r>
          </a:p>
          <a:p>
            <a:endParaRPr lang="en-GB" sz="1400">
              <a:latin typeface="Arial"/>
              <a:cs typeface="Arial"/>
            </a:endParaRPr>
          </a:p>
          <a:p>
            <a:pPr marL="285750" indent="-285750">
              <a:buFont typeface="Wingdings"/>
              <a:buChar char="q"/>
            </a:pPr>
            <a:r>
              <a:rPr lang="en-GB" sz="1400" dirty="0">
                <a:latin typeface="Arial"/>
                <a:cs typeface="Arial"/>
              </a:rPr>
              <a:t>There are</a:t>
            </a:r>
            <a:r>
              <a:rPr lang="en-GB" sz="1400" b="1" dirty="0">
                <a:latin typeface="Arial"/>
                <a:cs typeface="Arial"/>
              </a:rPr>
              <a:t> optional extension activities </a:t>
            </a:r>
            <a:r>
              <a:rPr lang="en-GB" sz="1400" dirty="0">
                <a:latin typeface="Arial"/>
                <a:cs typeface="Arial"/>
              </a:rPr>
              <a:t>to extend the learning if you have time available.</a:t>
            </a:r>
          </a:p>
          <a:p>
            <a:endParaRPr lang="en-GB" sz="1400" i="1">
              <a:latin typeface="Arial"/>
              <a:cs typeface="Arial"/>
            </a:endParaRPr>
          </a:p>
        </p:txBody>
      </p:sp>
      <p:sp>
        <p:nvSpPr>
          <p:cNvPr id="6" name="Rectangle 5">
            <a:extLst>
              <a:ext uri="{FF2B5EF4-FFF2-40B4-BE49-F238E27FC236}">
                <a16:creationId xmlns:a16="http://schemas.microsoft.com/office/drawing/2014/main" id="{8AF269B5-F6CC-2966-4DE8-E1A0602E0066}"/>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 name="Picture 19" descr="A close up of a red square&#10;&#10;AI-generated content may be incorrect.">
            <a:extLst>
              <a:ext uri="{FF2B5EF4-FFF2-40B4-BE49-F238E27FC236}">
                <a16:creationId xmlns:a16="http://schemas.microsoft.com/office/drawing/2014/main" id="{BE238818-D0F8-F682-6F04-53FB46CA736A}"/>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E9862F51-0DFF-F105-6698-9EDC2B9A7856}"/>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preparation</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6BFE5A8B-E7BC-81C5-0957-1DB087BDE9AB}"/>
              </a:ext>
            </a:extLst>
          </p:cNvPr>
          <p:cNvPicPr>
            <a:picLocks noChangeAspect="1"/>
          </p:cNvPicPr>
          <p:nvPr/>
        </p:nvPicPr>
        <p:blipFill>
          <a:blip r:embed="rId4"/>
          <a:stretch>
            <a:fillRect/>
          </a:stretch>
        </p:blipFill>
        <p:spPr>
          <a:xfrm>
            <a:off x="11166921" y="87814"/>
            <a:ext cx="935567" cy="1019175"/>
          </a:xfrm>
          <a:prstGeom prst="rect">
            <a:avLst/>
          </a:prstGeom>
        </p:spPr>
      </p:pic>
      <p:sp>
        <p:nvSpPr>
          <p:cNvPr id="40" name="Rectangle 39">
            <a:extLst>
              <a:ext uri="{FF2B5EF4-FFF2-40B4-BE49-F238E27FC236}">
                <a16:creationId xmlns:a16="http://schemas.microsoft.com/office/drawing/2014/main" id="{2DF7E063-7862-F6AF-20BF-D3A772175BA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F5B4F4E-06D9-3198-F7CD-15D7CECC697D}"/>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latin typeface="Poppins SemiBold"/>
                <a:cs typeface="Arial"/>
              </a:rPr>
              <a:t>Keyword definitions</a:t>
            </a:r>
            <a:endParaRPr lang="en-US" b="1" dirty="0">
              <a:solidFill>
                <a:schemeClr val="tx1"/>
              </a:solidFill>
              <a:latin typeface="Poppins SemiBold"/>
              <a:cs typeface="Arial"/>
            </a:endParaRPr>
          </a:p>
        </p:txBody>
      </p:sp>
      <p:sp>
        <p:nvSpPr>
          <p:cNvPr id="48" name="TextBox 47">
            <a:extLst>
              <a:ext uri="{FF2B5EF4-FFF2-40B4-BE49-F238E27FC236}">
                <a16:creationId xmlns:a16="http://schemas.microsoft.com/office/drawing/2014/main" id="{AED2A62F-B330-3910-4321-0000B65BC674}"/>
              </a:ext>
            </a:extLst>
          </p:cNvPr>
          <p:cNvSpPr txBox="1"/>
          <p:nvPr/>
        </p:nvSpPr>
        <p:spPr>
          <a:xfrm>
            <a:off x="4356279" y="1917755"/>
            <a:ext cx="3556835"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dirty="0">
                <a:latin typeface="Arial"/>
                <a:cs typeface="Arial"/>
              </a:rPr>
              <a:t>Rule of Law - </a:t>
            </a:r>
            <a:r>
              <a:rPr lang="en-GB" sz="1300" dirty="0">
                <a:latin typeface="Arial"/>
                <a:cs typeface="Arial"/>
              </a:rPr>
              <a:t>a set of principles for a fair and effective society where everyone is accountable to the law.</a:t>
            </a:r>
          </a:p>
          <a:p>
            <a:endParaRPr lang="en-GB" sz="1300">
              <a:latin typeface="Arial"/>
              <a:cs typeface="Arial"/>
            </a:endParaRPr>
          </a:p>
          <a:p>
            <a:r>
              <a:rPr lang="en-GB" sz="1300" b="1" dirty="0">
                <a:latin typeface="Arial"/>
                <a:cs typeface="Arial"/>
              </a:rPr>
              <a:t>Parliament -</a:t>
            </a:r>
            <a:r>
              <a:rPr lang="en-GB" sz="1300" dirty="0">
                <a:latin typeface="Arial"/>
                <a:cs typeface="Arial"/>
              </a:rPr>
              <a:t> made up of elected MPs in the House of Commons and appointed Lords in the House of Lords. Responsible for creating and amending laws.</a:t>
            </a:r>
            <a:endParaRPr lang="en-GB" dirty="0"/>
          </a:p>
          <a:p>
            <a:endParaRPr lang="en-GB" sz="1300" b="1">
              <a:latin typeface="Arial"/>
              <a:cs typeface="Arial"/>
            </a:endParaRPr>
          </a:p>
          <a:p>
            <a:r>
              <a:rPr lang="en-GB" sz="1300" b="1" dirty="0">
                <a:latin typeface="Arial"/>
                <a:cs typeface="Arial"/>
              </a:rPr>
              <a:t>The Government </a:t>
            </a:r>
            <a:r>
              <a:rPr lang="en-GB" sz="1300" b="1" dirty="0">
                <a:latin typeface="Arial"/>
                <a:ea typeface="+mn-lt"/>
                <a:cs typeface="Arial"/>
              </a:rPr>
              <a:t>- </a:t>
            </a:r>
            <a:r>
              <a:rPr lang="en-GB" sz="1300" dirty="0">
                <a:latin typeface="Arial"/>
                <a:ea typeface="+mn-lt"/>
                <a:cs typeface="+mn-lt"/>
              </a:rPr>
              <a:t>sets the agenda for new laws, drafting them with lawyers and implementing them once passed.</a:t>
            </a:r>
            <a:endParaRPr lang="en-GB" sz="1300" dirty="0">
              <a:latin typeface="Arial"/>
              <a:cs typeface="Arial"/>
            </a:endParaRPr>
          </a:p>
          <a:p>
            <a:endParaRPr lang="en-GB" sz="1300">
              <a:latin typeface="Arial"/>
              <a:cs typeface="Arial"/>
            </a:endParaRPr>
          </a:p>
          <a:p>
            <a:r>
              <a:rPr lang="en-GB" sz="1300" b="1" dirty="0">
                <a:latin typeface="Arial"/>
                <a:cs typeface="Arial"/>
              </a:rPr>
              <a:t>The Judiciary - </a:t>
            </a:r>
            <a:r>
              <a:rPr lang="en-GB" sz="1300" dirty="0">
                <a:latin typeface="Arial"/>
                <a:cs typeface="Arial"/>
              </a:rPr>
              <a:t>system of courts and judges,</a:t>
            </a:r>
            <a:r>
              <a:rPr lang="en-GB" sz="1300" dirty="0">
                <a:latin typeface="Arial"/>
                <a:ea typeface="+mn-lt"/>
                <a:cs typeface="Arial"/>
              </a:rPr>
              <a:t> </a:t>
            </a:r>
            <a:r>
              <a:rPr lang="en-GB" sz="1300" dirty="0">
                <a:latin typeface="Arial"/>
                <a:ea typeface="+mn-lt"/>
                <a:cs typeface="+mn-lt"/>
              </a:rPr>
              <a:t>responsible for interpreting and applying existing laws.</a:t>
            </a:r>
            <a:endParaRPr lang="en-GB" sz="1300" dirty="0">
              <a:latin typeface="Arial"/>
              <a:cs typeface="Arial"/>
            </a:endParaRPr>
          </a:p>
          <a:p>
            <a:endParaRPr lang="en-GB" sz="1300">
              <a:latin typeface="Arial"/>
              <a:cs typeface="Arial"/>
            </a:endParaRPr>
          </a:p>
          <a:p>
            <a:r>
              <a:rPr lang="en-GB" sz="1300" b="1" dirty="0">
                <a:latin typeface="Arial"/>
                <a:cs typeface="Arial"/>
              </a:rPr>
              <a:t>Bill - </a:t>
            </a:r>
            <a:r>
              <a:rPr lang="en-GB" sz="1300" dirty="0">
                <a:latin typeface="Arial"/>
                <a:ea typeface="+mn-lt"/>
                <a:cs typeface="+mn-lt"/>
              </a:rPr>
              <a:t>a proposal for a new law, or to change an existing law.</a:t>
            </a:r>
            <a:endParaRPr lang="en-GB" sz="1300" dirty="0">
              <a:latin typeface="Arial"/>
              <a:cs typeface="Arial"/>
            </a:endParaRPr>
          </a:p>
          <a:p>
            <a:endParaRPr lang="en-GB" sz="1300" b="1">
              <a:latin typeface="Arial"/>
              <a:ea typeface="+mn-lt"/>
              <a:cs typeface="Arial"/>
            </a:endParaRPr>
          </a:p>
          <a:p>
            <a:r>
              <a:rPr lang="en-GB" sz="1300" b="1" dirty="0">
                <a:latin typeface="Arial"/>
                <a:cs typeface="Arial"/>
              </a:rPr>
              <a:t>Act - </a:t>
            </a:r>
            <a:r>
              <a:rPr lang="en-GB" sz="1300" dirty="0">
                <a:latin typeface="Arial"/>
                <a:cs typeface="Arial"/>
              </a:rPr>
              <a:t>a bill which has been passed by Parliament and given royal approval, making it official law.</a:t>
            </a:r>
            <a:endParaRPr lang="en-GB" dirty="0"/>
          </a:p>
        </p:txBody>
      </p:sp>
      <p:sp>
        <p:nvSpPr>
          <p:cNvPr id="49" name="Rectangle 48">
            <a:extLst>
              <a:ext uri="{FF2B5EF4-FFF2-40B4-BE49-F238E27FC236}">
                <a16:creationId xmlns:a16="http://schemas.microsoft.com/office/drawing/2014/main" id="{6D86531E-FE40-3C4B-AE96-A88E825725B7}"/>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747082AA-7EDD-DC7F-4C11-1B52B1299587}"/>
              </a:ext>
            </a:extLst>
          </p:cNvPr>
          <p:cNvSpPr/>
          <p:nvPr/>
        </p:nvSpPr>
        <p:spPr>
          <a:xfrm>
            <a:off x="551862" y="1311371"/>
            <a:ext cx="2992396" cy="557242"/>
          </a:xfrm>
          <a:prstGeom prst="roundRect">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Arial"/>
              </a:rPr>
              <a:t>Teacher checklist</a:t>
            </a:r>
            <a:endParaRPr lang="en-US" dirty="0">
              <a:latin typeface="Poppins SemiBold"/>
              <a:cs typeface="Poppins SemiBold"/>
            </a:endParaRPr>
          </a:p>
        </p:txBody>
      </p:sp>
      <p:pic>
        <p:nvPicPr>
          <p:cNvPr id="3" name="Graphic 2" descr="Ribbon with solid fill">
            <a:extLst>
              <a:ext uri="{FF2B5EF4-FFF2-40B4-BE49-F238E27FC236}">
                <a16:creationId xmlns:a16="http://schemas.microsoft.com/office/drawing/2014/main" id="{70EBF03D-0570-DBC6-D600-BD74069ABF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1426" y="2098104"/>
            <a:ext cx="833091" cy="836385"/>
          </a:xfrm>
          <a:prstGeom prst="rect">
            <a:avLst/>
          </a:prstGeom>
        </p:spPr>
      </p:pic>
      <p:pic>
        <p:nvPicPr>
          <p:cNvPr id="8" name="Graphic 7" descr="Books with solid fill">
            <a:extLst>
              <a:ext uri="{FF2B5EF4-FFF2-40B4-BE49-F238E27FC236}">
                <a16:creationId xmlns:a16="http://schemas.microsoft.com/office/drawing/2014/main" id="{301C1B48-8BD4-6B8B-F2C4-81BA72BD5F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3424" y="3223740"/>
            <a:ext cx="914400" cy="914400"/>
          </a:xfrm>
          <a:prstGeom prst="rect">
            <a:avLst/>
          </a:prstGeom>
        </p:spPr>
      </p:pic>
      <p:pic>
        <p:nvPicPr>
          <p:cNvPr id="12" name="Graphic 11" descr="Lightbulb and gear with solid fill">
            <a:extLst>
              <a:ext uri="{FF2B5EF4-FFF2-40B4-BE49-F238E27FC236}">
                <a16:creationId xmlns:a16="http://schemas.microsoft.com/office/drawing/2014/main" id="{A9E0AB8A-F043-2832-8E3B-474E37CCC2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6294" y="4400027"/>
            <a:ext cx="938928" cy="949785"/>
          </a:xfrm>
          <a:prstGeom prst="rect">
            <a:avLst/>
          </a:prstGeom>
        </p:spPr>
      </p:pic>
      <p:pic>
        <p:nvPicPr>
          <p:cNvPr id="14" name="Graphic 13" descr="Puzzle with solid fill">
            <a:extLst>
              <a:ext uri="{FF2B5EF4-FFF2-40B4-BE49-F238E27FC236}">
                <a16:creationId xmlns:a16="http://schemas.microsoft.com/office/drawing/2014/main" id="{87B4867C-A7CB-A36F-DBE6-B6C4AC4024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18604" y="5605646"/>
            <a:ext cx="914400" cy="914400"/>
          </a:xfrm>
          <a:prstGeom prst="rect">
            <a:avLst/>
          </a:prstGeom>
        </p:spPr>
      </p:pic>
      <p:sp>
        <p:nvSpPr>
          <p:cNvPr id="10" name="Rectangle: Rounded Corners 9">
            <a:extLst>
              <a:ext uri="{FF2B5EF4-FFF2-40B4-BE49-F238E27FC236}">
                <a16:creationId xmlns:a16="http://schemas.microsoft.com/office/drawing/2014/main" id="{9C5B0E3C-92AF-1BB9-17CD-5C56CF930913}"/>
              </a:ext>
            </a:extLst>
          </p:cNvPr>
          <p:cNvSpPr/>
          <p:nvPr/>
        </p:nvSpPr>
        <p:spPr>
          <a:xfrm>
            <a:off x="8584732" y="1312040"/>
            <a:ext cx="2992396" cy="557242"/>
          </a:xfrm>
          <a:prstGeom prst="roundRect">
            <a:avLst/>
          </a:prstGeom>
          <a:solidFill>
            <a:srgbClr val="FFE81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latin typeface="Poppins SemiBold"/>
                <a:cs typeface="Arial"/>
              </a:rPr>
              <a:t>Why teach </a:t>
            </a:r>
            <a:endParaRPr lang="en-US" sz="1400" dirty="0">
              <a:solidFill>
                <a:schemeClr val="tx1"/>
              </a:solidFill>
              <a:latin typeface="Aptos" panose="020B0004020202020204"/>
              <a:cs typeface="Arial"/>
            </a:endParaRPr>
          </a:p>
          <a:p>
            <a:pPr algn="ctr"/>
            <a:r>
              <a:rPr lang="en-GB" sz="1400" b="1" dirty="0">
                <a:solidFill>
                  <a:schemeClr val="tx1"/>
                </a:solidFill>
                <a:latin typeface="Poppins SemiBold"/>
                <a:cs typeface="Arial"/>
              </a:rPr>
              <a:t>The Big Legal Lesson?</a:t>
            </a:r>
            <a:endParaRPr lang="en-US" sz="1400" dirty="0">
              <a:solidFill>
                <a:schemeClr val="tx1"/>
              </a:solidFill>
            </a:endParaRPr>
          </a:p>
        </p:txBody>
      </p:sp>
      <p:sp>
        <p:nvSpPr>
          <p:cNvPr id="11" name="TextBox 10">
            <a:extLst>
              <a:ext uri="{FF2B5EF4-FFF2-40B4-BE49-F238E27FC236}">
                <a16:creationId xmlns:a16="http://schemas.microsoft.com/office/drawing/2014/main" id="{2A045170-A4D7-ED8E-7E8F-D066456E1A7B}"/>
              </a:ext>
            </a:extLst>
          </p:cNvPr>
          <p:cNvSpPr txBox="1"/>
          <p:nvPr/>
        </p:nvSpPr>
        <p:spPr>
          <a:xfrm>
            <a:off x="9318423" y="2102132"/>
            <a:ext cx="24605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Ofsted</a:t>
            </a:r>
            <a:br>
              <a:rPr lang="en-GB" sz="1400" b="1">
                <a:latin typeface="Arial"/>
                <a:cs typeface="Arial"/>
              </a:rPr>
            </a:br>
            <a:r>
              <a:rPr lang="en-GB" sz="1400">
                <a:latin typeface="Arial"/>
                <a:cs typeface="Arial"/>
              </a:rPr>
              <a:t>Personal Development &amp; Wellbeing</a:t>
            </a:r>
            <a:endParaRPr lang="en-GB" sz="1400" b="1">
              <a:latin typeface="Arial"/>
              <a:cs typeface="Arial"/>
            </a:endParaRPr>
          </a:p>
        </p:txBody>
      </p:sp>
      <p:sp>
        <p:nvSpPr>
          <p:cNvPr id="17" name="TextBox 16">
            <a:extLst>
              <a:ext uri="{FF2B5EF4-FFF2-40B4-BE49-F238E27FC236}">
                <a16:creationId xmlns:a16="http://schemas.microsoft.com/office/drawing/2014/main" id="{1A9E442D-4119-EED4-3EA5-443F43C167BE}"/>
              </a:ext>
            </a:extLst>
          </p:cNvPr>
          <p:cNvSpPr txBox="1"/>
          <p:nvPr/>
        </p:nvSpPr>
        <p:spPr>
          <a:xfrm>
            <a:off x="9345159" y="4401823"/>
            <a:ext cx="24337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Skills</a:t>
            </a:r>
            <a:endParaRPr lang="en-US" sz="1400">
              <a:latin typeface="Arial"/>
              <a:cs typeface="Arial"/>
            </a:endParaRPr>
          </a:p>
          <a:p>
            <a:r>
              <a:rPr lang="en-GB" sz="1400">
                <a:latin typeface="Arial"/>
                <a:cs typeface="Arial"/>
              </a:rPr>
              <a:t>Critical thinking</a:t>
            </a:r>
            <a:endParaRPr lang="en-US" sz="1400">
              <a:latin typeface="Arial"/>
              <a:cs typeface="Arial"/>
            </a:endParaRPr>
          </a:p>
          <a:p>
            <a:r>
              <a:rPr lang="en-GB" sz="1400">
                <a:latin typeface="Arial"/>
                <a:cs typeface="Arial"/>
              </a:rPr>
              <a:t>Communication</a:t>
            </a:r>
            <a:endParaRPr lang="en-US" sz="1400">
              <a:latin typeface="Arial"/>
              <a:cs typeface="Arial"/>
            </a:endParaRPr>
          </a:p>
          <a:p>
            <a:r>
              <a:rPr lang="en-GB" sz="1400">
                <a:latin typeface="Arial"/>
                <a:cs typeface="Arial"/>
              </a:rPr>
              <a:t>Oracy</a:t>
            </a:r>
            <a:endParaRPr lang="en-US" sz="1400">
              <a:latin typeface="Arial"/>
              <a:cs typeface="Arial"/>
            </a:endParaRPr>
          </a:p>
        </p:txBody>
      </p:sp>
      <p:sp>
        <p:nvSpPr>
          <p:cNvPr id="18" name="TextBox 17">
            <a:extLst>
              <a:ext uri="{FF2B5EF4-FFF2-40B4-BE49-F238E27FC236}">
                <a16:creationId xmlns:a16="http://schemas.microsoft.com/office/drawing/2014/main" id="{5458031C-144F-DB9B-0C47-5C09189D1001}"/>
              </a:ext>
            </a:extLst>
          </p:cNvPr>
          <p:cNvSpPr txBox="1"/>
          <p:nvPr/>
        </p:nvSpPr>
        <p:spPr>
          <a:xfrm>
            <a:off x="9345158" y="5495515"/>
            <a:ext cx="24337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latin typeface="Arial"/>
                <a:cs typeface="Arial"/>
              </a:rPr>
              <a:t>Pedagogical principles</a:t>
            </a:r>
            <a:endParaRPr lang="en-US" sz="1400" dirty="0">
              <a:latin typeface="Arial"/>
              <a:cs typeface="Arial"/>
            </a:endParaRPr>
          </a:p>
          <a:p>
            <a:r>
              <a:rPr lang="en-GB" sz="1400" dirty="0">
                <a:latin typeface="Arial"/>
                <a:cs typeface="Arial"/>
              </a:rPr>
              <a:t>Support on making learning locally relevant and impartiality</a:t>
            </a:r>
          </a:p>
        </p:txBody>
      </p:sp>
      <p:pic>
        <p:nvPicPr>
          <p:cNvPr id="21" name="Picture 20" descr="A set of black arrows with numbers&#10;&#10;AI-generated content may be incorrect.">
            <a:extLst>
              <a:ext uri="{FF2B5EF4-FFF2-40B4-BE49-F238E27FC236}">
                <a16:creationId xmlns:a16="http://schemas.microsoft.com/office/drawing/2014/main" id="{47A224FF-E888-B26F-13A8-CD35D6795E5A}"/>
              </a:ext>
            </a:extLst>
          </p:cNvPr>
          <p:cNvPicPr>
            <a:picLocks noChangeAspect="1"/>
          </p:cNvPicPr>
          <p:nvPr/>
        </p:nvPicPr>
        <p:blipFill>
          <a:blip r:embed="rId13"/>
          <a:srcRect l="49827" t="47333" r="24221"/>
          <a:stretch>
            <a:fillRect/>
          </a:stretch>
        </p:blipFill>
        <p:spPr>
          <a:xfrm>
            <a:off x="3111837" y="1911184"/>
            <a:ext cx="601448" cy="633523"/>
          </a:xfrm>
          <a:prstGeom prst="rect">
            <a:avLst/>
          </a:prstGeom>
        </p:spPr>
      </p:pic>
      <p:sp>
        <p:nvSpPr>
          <p:cNvPr id="2" name="TextBox 1">
            <a:extLst>
              <a:ext uri="{FF2B5EF4-FFF2-40B4-BE49-F238E27FC236}">
                <a16:creationId xmlns:a16="http://schemas.microsoft.com/office/drawing/2014/main" id="{1F261953-B3CB-2DB5-C044-48D941A8F3B5}"/>
              </a:ext>
            </a:extLst>
          </p:cNvPr>
          <p:cNvSpPr txBox="1"/>
          <p:nvPr/>
        </p:nvSpPr>
        <p:spPr>
          <a:xfrm>
            <a:off x="9306868" y="3200818"/>
            <a:ext cx="242810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latin typeface="Arial"/>
                <a:cs typeface="Arial"/>
              </a:rPr>
              <a:t>Curriculum</a:t>
            </a:r>
          </a:p>
          <a:p>
            <a:r>
              <a:rPr lang="en-GB" sz="1400">
                <a:latin typeface="Arial"/>
                <a:cs typeface="Arial"/>
              </a:rPr>
              <a:t>Citizenship</a:t>
            </a:r>
            <a:br>
              <a:rPr lang="en-GB" sz="1400">
                <a:latin typeface="Arial"/>
                <a:cs typeface="Arial"/>
              </a:rPr>
            </a:br>
            <a:r>
              <a:rPr lang="en-GB" sz="1400">
                <a:latin typeface="Arial"/>
                <a:cs typeface="Arial"/>
              </a:rPr>
              <a:t>SMSC</a:t>
            </a:r>
          </a:p>
          <a:p>
            <a:r>
              <a:rPr lang="en-GB" sz="1400">
                <a:latin typeface="Arial"/>
                <a:cs typeface="Arial"/>
              </a:rPr>
              <a:t>English</a:t>
            </a:r>
            <a:br>
              <a:rPr lang="en-GB" sz="1400">
                <a:latin typeface="Arial"/>
                <a:cs typeface="Arial"/>
              </a:rPr>
            </a:br>
            <a:endParaRPr lang="en-GB" sz="1400">
              <a:latin typeface="Arial"/>
              <a:cs typeface="Arial"/>
            </a:endParaRPr>
          </a:p>
        </p:txBody>
      </p:sp>
      <p:pic>
        <p:nvPicPr>
          <p:cNvPr id="13" name="Content Placeholder 5" descr="A set of black arrows with numbers&#10;&#10;AI-generated content may be incorrect.">
            <a:extLst>
              <a:ext uri="{FF2B5EF4-FFF2-40B4-BE49-F238E27FC236}">
                <a16:creationId xmlns:a16="http://schemas.microsoft.com/office/drawing/2014/main" id="{AE2C2617-3E13-7AA0-ED75-9E6A78E8F8F8}"/>
              </a:ext>
            </a:extLst>
          </p:cNvPr>
          <p:cNvPicPr>
            <a:picLocks noChangeAspect="1"/>
          </p:cNvPicPr>
          <p:nvPr/>
        </p:nvPicPr>
        <p:blipFill>
          <a:blip r:embed="rId13"/>
          <a:srcRect l="49477" t="51899" r="25087" b="1899"/>
          <a:stretch>
            <a:fillRect/>
          </a:stretch>
        </p:blipFill>
        <p:spPr>
          <a:xfrm>
            <a:off x="2946429" y="1897706"/>
            <a:ext cx="773211" cy="774957"/>
          </a:xfrm>
          <a:prstGeom prst="rect">
            <a:avLst/>
          </a:prstGeom>
        </p:spPr>
      </p:pic>
      <p:pic>
        <p:nvPicPr>
          <p:cNvPr id="15" name="Graphic 5" descr="Scales of justice with solid fill">
            <a:extLst>
              <a:ext uri="{FF2B5EF4-FFF2-40B4-BE49-F238E27FC236}">
                <a16:creationId xmlns:a16="http://schemas.microsoft.com/office/drawing/2014/main" id="{4A36D82A-3BCE-3ABC-21C5-B4099983CD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121834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9347-929C-E3DF-C254-AC38DB656D08}"/>
            </a:ext>
          </a:extLst>
        </p:cNvPr>
        <p:cNvGrpSpPr/>
        <p:nvPr/>
      </p:nvGrpSpPr>
      <p:grpSpPr>
        <a:xfrm>
          <a:off x="0" y="0"/>
          <a:ext cx="0" cy="0"/>
          <a:chOff x="0" y="0"/>
          <a:chExt cx="0" cy="0"/>
        </a:xfrm>
      </p:grpSpPr>
      <p:pic>
        <p:nvPicPr>
          <p:cNvPr id="39" name="Picture 38" descr="A set of black arrows with numbers&#10;&#10;AI-generated content may be incorrect.">
            <a:extLst>
              <a:ext uri="{FF2B5EF4-FFF2-40B4-BE49-F238E27FC236}">
                <a16:creationId xmlns:a16="http://schemas.microsoft.com/office/drawing/2014/main" id="{F27C819A-8473-A491-6DED-78F1FE24BCAE}"/>
              </a:ext>
            </a:extLst>
          </p:cNvPr>
          <p:cNvPicPr>
            <a:picLocks noChangeAspect="1"/>
          </p:cNvPicPr>
          <p:nvPr/>
        </p:nvPicPr>
        <p:blipFill>
          <a:blip r:embed="rId3"/>
          <a:srcRect t="49444" r="75504" b="505"/>
          <a:stretch>
            <a:fillRect/>
          </a:stretch>
        </p:blipFill>
        <p:spPr>
          <a:xfrm>
            <a:off x="2927057" y="1907040"/>
            <a:ext cx="788583" cy="845012"/>
          </a:xfrm>
          <a:prstGeom prst="rect">
            <a:avLst/>
          </a:prstGeom>
        </p:spPr>
      </p:pic>
      <p:sp>
        <p:nvSpPr>
          <p:cNvPr id="53" name="TextBox 52">
            <a:extLst>
              <a:ext uri="{FF2B5EF4-FFF2-40B4-BE49-F238E27FC236}">
                <a16:creationId xmlns:a16="http://schemas.microsoft.com/office/drawing/2014/main" id="{5C2D9BF5-8883-4715-3918-AD91715E35E9}"/>
              </a:ext>
            </a:extLst>
          </p:cNvPr>
          <p:cNvSpPr txBox="1"/>
          <p:nvPr/>
        </p:nvSpPr>
        <p:spPr>
          <a:xfrm>
            <a:off x="4309713" y="1946510"/>
            <a:ext cx="359281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i="1" dirty="0">
                <a:latin typeface="Arial"/>
                <a:ea typeface="+mn-lt"/>
                <a:cs typeface="Arial"/>
              </a:rPr>
              <a:t>An Alien has Landed</a:t>
            </a:r>
            <a:endParaRPr lang="en-GB" sz="1300" b="1" i="1" dirty="0">
              <a:latin typeface="Arial"/>
              <a:cs typeface="Arial"/>
            </a:endParaRPr>
          </a:p>
          <a:p>
            <a:endParaRPr lang="en-GB" sz="1300" b="1" i="1">
              <a:latin typeface="Arial"/>
              <a:ea typeface="+mn-lt"/>
              <a:cs typeface="Arial"/>
            </a:endParaRPr>
          </a:p>
          <a:p>
            <a:r>
              <a:rPr lang="en-GB" sz="1300" b="1" dirty="0">
                <a:latin typeface="Arial"/>
                <a:cs typeface="Arial"/>
              </a:rPr>
              <a:t>Slide 13</a:t>
            </a:r>
            <a:r>
              <a:rPr lang="en-GB" sz="1300" b="1" i="1" dirty="0">
                <a:latin typeface="Arial"/>
                <a:cs typeface="Arial"/>
              </a:rPr>
              <a:t> </a:t>
            </a:r>
            <a:br>
              <a:rPr lang="en-GB" sz="1300" b="1" i="1" dirty="0">
                <a:latin typeface="Arial"/>
                <a:cs typeface="Arial"/>
              </a:rPr>
            </a:br>
            <a:br>
              <a:rPr lang="en-GB" sz="1300" b="1" i="1" dirty="0">
                <a:latin typeface="Arial"/>
                <a:cs typeface="Arial"/>
              </a:rPr>
            </a:br>
            <a:r>
              <a:rPr lang="en-GB" sz="1300" dirty="0">
                <a:latin typeface="Arial"/>
                <a:cs typeface="Arial"/>
              </a:rPr>
              <a:t>Pupils imagine an alien has landed and does not know what a law is. Invite pupils to explain what a law is in one sentence or draw a picture to show what a law does.</a:t>
            </a:r>
          </a:p>
        </p:txBody>
      </p:sp>
      <p:sp>
        <p:nvSpPr>
          <p:cNvPr id="42" name="TextBox 41">
            <a:extLst>
              <a:ext uri="{FF2B5EF4-FFF2-40B4-BE49-F238E27FC236}">
                <a16:creationId xmlns:a16="http://schemas.microsoft.com/office/drawing/2014/main" id="{61DF9776-7DEF-EE6A-A7FC-CCDC817BA77D}"/>
              </a:ext>
            </a:extLst>
          </p:cNvPr>
          <p:cNvSpPr txBox="1"/>
          <p:nvPr/>
        </p:nvSpPr>
        <p:spPr>
          <a:xfrm>
            <a:off x="381549" y="1922118"/>
            <a:ext cx="3378430"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i="1" dirty="0">
                <a:latin typeface="Arial"/>
                <a:cs typeface="Arial"/>
              </a:rPr>
              <a:t>What is 'the law'? with Snippet</a:t>
            </a:r>
            <a:endParaRPr lang="en-US" sz="1300" dirty="0">
              <a:latin typeface="Arial"/>
              <a:cs typeface="Arial"/>
            </a:endParaRPr>
          </a:p>
          <a:p>
            <a:endParaRPr lang="en-GB" sz="1300">
              <a:latin typeface="Arial"/>
              <a:cs typeface="Arial"/>
            </a:endParaRPr>
          </a:p>
          <a:p>
            <a:r>
              <a:rPr lang="en-GB" sz="1300" b="1" dirty="0">
                <a:latin typeface="Arial"/>
                <a:cs typeface="Arial"/>
              </a:rPr>
              <a:t>Slide 7</a:t>
            </a:r>
            <a:endParaRPr lang="en-GB" sz="1300" dirty="0">
              <a:latin typeface="Arial"/>
              <a:cs typeface="Arial"/>
            </a:endParaRPr>
          </a:p>
          <a:p>
            <a:r>
              <a:rPr lang="en-GB" sz="1300" dirty="0">
                <a:latin typeface="Arial"/>
                <a:cs typeface="Arial"/>
              </a:rPr>
              <a:t>Introduce the lesson using the starter prompt on the slide and invite pupils to share thoughts.</a:t>
            </a:r>
            <a:endParaRPr lang="en-US" sz="1300" dirty="0">
              <a:latin typeface="Arial"/>
              <a:cs typeface="Arial"/>
            </a:endParaRPr>
          </a:p>
          <a:p>
            <a:endParaRPr lang="en-GB" sz="1300">
              <a:latin typeface="Arial"/>
              <a:cs typeface="Arial"/>
            </a:endParaRPr>
          </a:p>
          <a:p>
            <a:r>
              <a:rPr lang="en-GB" sz="1300" b="1" dirty="0">
                <a:latin typeface="Arial"/>
                <a:cs typeface="Arial"/>
              </a:rPr>
              <a:t>Slide 8</a:t>
            </a:r>
            <a:endParaRPr lang="en-US" sz="1300" dirty="0">
              <a:latin typeface="Arial"/>
              <a:cs typeface="Arial"/>
            </a:endParaRPr>
          </a:p>
          <a:p>
            <a:r>
              <a:rPr lang="en-GB" sz="1300" dirty="0">
                <a:latin typeface="Arial"/>
                <a:cs typeface="Arial"/>
              </a:rPr>
              <a:t>Introduce the learning objectives of the session.</a:t>
            </a:r>
            <a:endParaRPr lang="en-US" sz="1300" dirty="0">
              <a:latin typeface="Arial"/>
              <a:cs typeface="Arial"/>
            </a:endParaRPr>
          </a:p>
          <a:p>
            <a:endParaRPr lang="en-GB" sz="1300">
              <a:latin typeface="Arial"/>
              <a:cs typeface="Arial"/>
            </a:endParaRPr>
          </a:p>
          <a:p>
            <a:r>
              <a:rPr lang="en-GB" sz="1300" b="1" dirty="0">
                <a:latin typeface="Arial"/>
                <a:cs typeface="Arial"/>
              </a:rPr>
              <a:t>Slide 9 - Slide 12</a:t>
            </a:r>
            <a:br>
              <a:rPr lang="en-GB" sz="1300" b="1" dirty="0">
                <a:latin typeface="Arial"/>
                <a:cs typeface="Arial"/>
              </a:rPr>
            </a:br>
            <a:r>
              <a:rPr lang="en-GB" sz="1300" dirty="0">
                <a:latin typeface="Arial"/>
                <a:cs typeface="Arial"/>
              </a:rPr>
              <a:t>Use the character Snippet the hedgehog to introduce children to the concept of law in a relatable way. Each chapter builds understanding step by step.</a:t>
            </a:r>
          </a:p>
          <a:p>
            <a:br>
              <a:rPr lang="en-GB" sz="1300" dirty="0">
                <a:latin typeface="Arial"/>
                <a:cs typeface="Arial"/>
              </a:rPr>
            </a:br>
            <a:r>
              <a:rPr lang="en-GB" sz="1300" dirty="0">
                <a:latin typeface="Arial"/>
                <a:cs typeface="Arial"/>
              </a:rPr>
              <a:t>Chapter 1 – The Law is for Everyone</a:t>
            </a:r>
            <a:br>
              <a:rPr lang="en-GB" sz="1300" dirty="0">
                <a:latin typeface="Arial"/>
                <a:cs typeface="Arial"/>
              </a:rPr>
            </a:br>
            <a:r>
              <a:rPr lang="en-GB" sz="1300" dirty="0">
                <a:latin typeface="Arial"/>
                <a:cs typeface="Arial"/>
              </a:rPr>
              <a:t>Chapter 2 – The Law is Everywhere </a:t>
            </a:r>
            <a:endParaRPr lang="en-GB" dirty="0"/>
          </a:p>
          <a:p>
            <a:r>
              <a:rPr lang="en-GB" sz="1300" dirty="0">
                <a:latin typeface="Arial"/>
                <a:cs typeface="Arial"/>
              </a:rPr>
              <a:t>Chapter 3 – Who Helps Us with the Law? </a:t>
            </a:r>
          </a:p>
          <a:p>
            <a:r>
              <a:rPr lang="en-GB" sz="1300" dirty="0">
                <a:latin typeface="Arial"/>
                <a:cs typeface="Arial"/>
              </a:rPr>
              <a:t>Chapter 4 – Who Makes Our Laws? </a:t>
            </a:r>
          </a:p>
          <a:p>
            <a:endParaRPr lang="en-GB" sz="1300" b="1">
              <a:latin typeface="Arial"/>
              <a:cs typeface="Arial"/>
            </a:endParaRPr>
          </a:p>
          <a:p>
            <a:endParaRPr lang="en-GB" sz="1300">
              <a:latin typeface="Arial"/>
              <a:cs typeface="Arial"/>
            </a:endParaRPr>
          </a:p>
        </p:txBody>
      </p:sp>
      <p:sp>
        <p:nvSpPr>
          <p:cNvPr id="44" name="Rectangle 43">
            <a:extLst>
              <a:ext uri="{FF2B5EF4-FFF2-40B4-BE49-F238E27FC236}">
                <a16:creationId xmlns:a16="http://schemas.microsoft.com/office/drawing/2014/main" id="{9B3FAED9-676D-0BE5-A1FC-A35CB5E282D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850026A3-86DD-53DD-750C-3E8A05A9044C}"/>
              </a:ext>
            </a:extLst>
          </p:cNvPr>
          <p:cNvSpPr/>
          <p:nvPr/>
        </p:nvSpPr>
        <p:spPr>
          <a:xfrm>
            <a:off x="551862" y="1311371"/>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Arial"/>
              </a:rPr>
              <a:t>Core activity</a:t>
            </a:r>
          </a:p>
        </p:txBody>
      </p:sp>
      <p:pic>
        <p:nvPicPr>
          <p:cNvPr id="20" name="Picture 19" descr="A close up of a red square&#10;&#10;AI-generated content may be incorrect.">
            <a:extLst>
              <a:ext uri="{FF2B5EF4-FFF2-40B4-BE49-F238E27FC236}">
                <a16:creationId xmlns:a16="http://schemas.microsoft.com/office/drawing/2014/main" id="{5E5D6162-68EF-1D8D-6CCA-E29FF309D407}"/>
              </a:ext>
            </a:extLst>
          </p:cNvPr>
          <p:cNvPicPr>
            <a:picLocks noChangeAspect="1"/>
          </p:cNvPicPr>
          <p:nvPr/>
        </p:nvPicPr>
        <p:blipFill>
          <a:blip r:embed="rId4"/>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8B279C3A-EDEC-A656-AF6F-CD02EA243D8E}"/>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overview</a:t>
            </a:r>
            <a:endParaRPr lang="en-GB" sz="3600" dirty="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8A0A6798-B0BA-93A4-3439-BFCC5B568A7E}"/>
              </a:ext>
            </a:extLst>
          </p:cNvPr>
          <p:cNvPicPr>
            <a:picLocks noChangeAspect="1"/>
          </p:cNvPicPr>
          <p:nvPr/>
        </p:nvPicPr>
        <p:blipFill>
          <a:blip r:embed="rId5"/>
          <a:stretch>
            <a:fillRect/>
          </a:stretch>
        </p:blipFill>
        <p:spPr>
          <a:xfrm>
            <a:off x="11166921" y="87814"/>
            <a:ext cx="935567" cy="1019175"/>
          </a:xfrm>
          <a:prstGeom prst="rect">
            <a:avLst/>
          </a:prstGeom>
        </p:spPr>
      </p:pic>
      <p:sp>
        <p:nvSpPr>
          <p:cNvPr id="73" name="Arrow: Chevron 72">
            <a:extLst>
              <a:ext uri="{FF2B5EF4-FFF2-40B4-BE49-F238E27FC236}">
                <a16:creationId xmlns:a16="http://schemas.microsoft.com/office/drawing/2014/main" id="{D666050A-DEC1-2E1E-07EC-94DB7192A22C}"/>
              </a:ext>
            </a:extLst>
          </p:cNvPr>
          <p:cNvSpPr/>
          <p:nvPr/>
        </p:nvSpPr>
        <p:spPr>
          <a:xfrm>
            <a:off x="3805242" y="3754088"/>
            <a:ext cx="582981" cy="783167"/>
          </a:xfrm>
          <a:prstGeom prst="chevron">
            <a:avLst/>
          </a:prstGeom>
          <a:solidFill>
            <a:srgbClr val="F16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Graphic 5" descr="Scales of justice with solid fill">
            <a:extLst>
              <a:ext uri="{FF2B5EF4-FFF2-40B4-BE49-F238E27FC236}">
                <a16:creationId xmlns:a16="http://schemas.microsoft.com/office/drawing/2014/main" id="{D9BD1D6B-BFFB-CBD4-B516-3650891367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027" y="83576"/>
            <a:ext cx="963562" cy="926691"/>
          </a:xfrm>
          <a:prstGeom prst="rect">
            <a:avLst/>
          </a:prstGeom>
        </p:spPr>
      </p:pic>
      <p:pic>
        <p:nvPicPr>
          <p:cNvPr id="4" name="Picture 3" descr="A set of black arrows with numbers&#10;&#10;AI-generated content may be incorrect.">
            <a:extLst>
              <a:ext uri="{FF2B5EF4-FFF2-40B4-BE49-F238E27FC236}">
                <a16:creationId xmlns:a16="http://schemas.microsoft.com/office/drawing/2014/main" id="{9DD8F67E-E947-354C-9644-299A420A3644}"/>
              </a:ext>
            </a:extLst>
          </p:cNvPr>
          <p:cNvPicPr>
            <a:picLocks noChangeAspect="1"/>
          </p:cNvPicPr>
          <p:nvPr/>
        </p:nvPicPr>
        <p:blipFill>
          <a:blip r:embed="rId3"/>
          <a:srcRect l="25454" t="485" r="50130" b="50000"/>
          <a:stretch>
            <a:fillRect/>
          </a:stretch>
        </p:blipFill>
        <p:spPr>
          <a:xfrm>
            <a:off x="7026420" y="1939491"/>
            <a:ext cx="770285" cy="776507"/>
          </a:xfrm>
          <a:prstGeom prst="rect">
            <a:avLst/>
          </a:prstGeom>
        </p:spPr>
      </p:pic>
      <p:sp>
        <p:nvSpPr>
          <p:cNvPr id="11" name="Rectangle 10">
            <a:extLst>
              <a:ext uri="{FF2B5EF4-FFF2-40B4-BE49-F238E27FC236}">
                <a16:creationId xmlns:a16="http://schemas.microsoft.com/office/drawing/2014/main" id="{65120394-1B34-5084-A220-501A41A4D919}"/>
              </a:ext>
            </a:extLst>
          </p:cNvPr>
          <p:cNvSpPr/>
          <p:nvPr/>
        </p:nvSpPr>
        <p:spPr>
          <a:xfrm>
            <a:off x="4299495" y="4499144"/>
            <a:ext cx="3611222" cy="211005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C6D38F1-7F5C-691E-4756-78BA614761D8}"/>
              </a:ext>
            </a:extLst>
          </p:cNvPr>
          <p:cNvSpPr/>
          <p:nvPr/>
        </p:nvSpPr>
        <p:spPr>
          <a:xfrm>
            <a:off x="4609682" y="4197645"/>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The Big Challenge 2</a:t>
            </a:r>
          </a:p>
        </p:txBody>
      </p:sp>
      <p:sp>
        <p:nvSpPr>
          <p:cNvPr id="14" name="TextBox 13">
            <a:extLst>
              <a:ext uri="{FF2B5EF4-FFF2-40B4-BE49-F238E27FC236}">
                <a16:creationId xmlns:a16="http://schemas.microsoft.com/office/drawing/2014/main" id="{DA5F3ECE-2075-BB93-4209-DEFE40A7ABAE}"/>
              </a:ext>
            </a:extLst>
          </p:cNvPr>
          <p:cNvSpPr txBox="1"/>
          <p:nvPr/>
        </p:nvSpPr>
        <p:spPr>
          <a:xfrm>
            <a:off x="4309712" y="4959626"/>
            <a:ext cx="3592817"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i="1" dirty="0">
                <a:latin typeface="Arial"/>
                <a:cs typeface="Arial"/>
              </a:rPr>
              <a:t>Rule or Law? Game</a:t>
            </a:r>
          </a:p>
          <a:p>
            <a:br>
              <a:rPr lang="en-GB" sz="1300" dirty="0">
                <a:latin typeface="Arial"/>
                <a:ea typeface="+mn-lt"/>
                <a:cs typeface="Arial"/>
              </a:rPr>
            </a:br>
            <a:r>
              <a:rPr lang="en-GB" sz="1300" b="1" dirty="0">
                <a:latin typeface="Arial"/>
                <a:ea typeface="+mn-lt"/>
                <a:cs typeface="Arial"/>
              </a:rPr>
              <a:t>Slide 14</a:t>
            </a:r>
            <a:br>
              <a:rPr lang="en-GB" sz="1300" b="1" dirty="0">
                <a:latin typeface="Arial"/>
                <a:ea typeface="+mn-lt"/>
                <a:cs typeface="Arial"/>
              </a:rPr>
            </a:br>
            <a:r>
              <a:rPr lang="en-GB" sz="1300" dirty="0">
                <a:latin typeface="Arial"/>
                <a:ea typeface="+mn-lt"/>
                <a:cs typeface="Segoe UI"/>
              </a:rPr>
              <a:t>Pupils sort examples into home rules, school rules, and laws. Read each example aloud and invite pupils to respond using the agreed actions or by colouring the worksheet. </a:t>
            </a:r>
          </a:p>
        </p:txBody>
      </p:sp>
      <p:pic>
        <p:nvPicPr>
          <p:cNvPr id="15" name="Picture 14" descr="A set of black arrows with numbers&#10;&#10;AI-generated content may be incorrect.">
            <a:extLst>
              <a:ext uri="{FF2B5EF4-FFF2-40B4-BE49-F238E27FC236}">
                <a16:creationId xmlns:a16="http://schemas.microsoft.com/office/drawing/2014/main" id="{ED3EC217-7808-E807-0CBA-3D435305379F}"/>
              </a:ext>
            </a:extLst>
          </p:cNvPr>
          <p:cNvPicPr>
            <a:picLocks noChangeAspect="1"/>
          </p:cNvPicPr>
          <p:nvPr/>
        </p:nvPicPr>
        <p:blipFill>
          <a:blip r:embed="rId3"/>
          <a:srcRect l="25454" t="485" r="50130" b="50000"/>
          <a:stretch>
            <a:fillRect/>
          </a:stretch>
        </p:blipFill>
        <p:spPr>
          <a:xfrm>
            <a:off x="7076386" y="4800113"/>
            <a:ext cx="770285" cy="776507"/>
          </a:xfrm>
          <a:prstGeom prst="rect">
            <a:avLst/>
          </a:prstGeom>
        </p:spPr>
      </p:pic>
      <p:sp>
        <p:nvSpPr>
          <p:cNvPr id="16" name="Rectangle 15">
            <a:extLst>
              <a:ext uri="{FF2B5EF4-FFF2-40B4-BE49-F238E27FC236}">
                <a16:creationId xmlns:a16="http://schemas.microsoft.com/office/drawing/2014/main" id="{54241A4C-4A53-1218-6950-3DED647AA492}"/>
              </a:ext>
            </a:extLst>
          </p:cNvPr>
          <p:cNvSpPr/>
          <p:nvPr/>
        </p:nvSpPr>
        <p:spPr>
          <a:xfrm>
            <a:off x="4287002" y="1634750"/>
            <a:ext cx="3611222" cy="215319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9F46B2B0-AF57-3537-CA47-96A8E374581E}"/>
              </a:ext>
            </a:extLst>
          </p:cNvPr>
          <p:cNvSpPr/>
          <p:nvPr/>
        </p:nvSpPr>
        <p:spPr>
          <a:xfrm>
            <a:off x="4597191" y="1312040"/>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The Big Challenge 1</a:t>
            </a:r>
          </a:p>
        </p:txBody>
      </p:sp>
      <p:sp>
        <p:nvSpPr>
          <p:cNvPr id="17" name="TextBox 16">
            <a:extLst>
              <a:ext uri="{FF2B5EF4-FFF2-40B4-BE49-F238E27FC236}">
                <a16:creationId xmlns:a16="http://schemas.microsoft.com/office/drawing/2014/main" id="{3BF0E666-87DF-EF60-C9DD-3D53A6B5636B}"/>
              </a:ext>
            </a:extLst>
          </p:cNvPr>
          <p:cNvSpPr txBox="1"/>
          <p:nvPr/>
        </p:nvSpPr>
        <p:spPr>
          <a:xfrm>
            <a:off x="8419515" y="1896542"/>
            <a:ext cx="3592817"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i="1">
                <a:latin typeface="Arial"/>
                <a:ea typeface="+mn-lt"/>
                <a:cs typeface="Arial"/>
              </a:rPr>
              <a:t>The Law and Me</a:t>
            </a:r>
            <a:br>
              <a:rPr lang="en-GB" sz="1300" b="1" i="1">
                <a:latin typeface="Arial"/>
                <a:ea typeface="+mn-lt"/>
                <a:cs typeface="Arial"/>
              </a:rPr>
            </a:br>
            <a:br>
              <a:rPr lang="en-GB" sz="1300" b="1" i="1">
                <a:latin typeface="Arial"/>
                <a:cs typeface="Arial"/>
              </a:rPr>
            </a:br>
            <a:r>
              <a:rPr lang="en-GB" sz="1300" b="1">
                <a:latin typeface="Arial"/>
                <a:cs typeface="Arial"/>
              </a:rPr>
              <a:t>Slide 15</a:t>
            </a:r>
            <a:br>
              <a:rPr lang="en-GB" sz="1300" b="1">
                <a:latin typeface="Arial"/>
                <a:cs typeface="Arial"/>
              </a:rPr>
            </a:br>
            <a:br>
              <a:rPr lang="en-GB" sz="1300" b="1">
                <a:latin typeface="Arial"/>
                <a:cs typeface="Arial"/>
              </a:rPr>
            </a:br>
            <a:r>
              <a:rPr lang="en-GB" sz="1300">
                <a:latin typeface="Arial"/>
                <a:cs typeface="Arial"/>
              </a:rPr>
              <a:t>Pupils draw a timeline of their day and label where the law helps them. Support with prompts like seatbelts, school attendance, and online safety.</a:t>
            </a:r>
          </a:p>
          <a:p>
            <a:endParaRPr lang="en-GB" sz="1300" b="1">
              <a:latin typeface="Arial"/>
              <a:cs typeface="Arial"/>
            </a:endParaRPr>
          </a:p>
        </p:txBody>
      </p:sp>
      <p:pic>
        <p:nvPicPr>
          <p:cNvPr id="19" name="Picture 18" descr="A set of black arrows with numbers&#10;&#10;AI-generated content may be incorrect.">
            <a:extLst>
              <a:ext uri="{FF2B5EF4-FFF2-40B4-BE49-F238E27FC236}">
                <a16:creationId xmlns:a16="http://schemas.microsoft.com/office/drawing/2014/main" id="{A42AA69F-D509-59C2-D571-BB05222C6489}"/>
              </a:ext>
            </a:extLst>
          </p:cNvPr>
          <p:cNvPicPr>
            <a:picLocks noChangeAspect="1"/>
          </p:cNvPicPr>
          <p:nvPr/>
        </p:nvPicPr>
        <p:blipFill>
          <a:blip r:embed="rId3"/>
          <a:srcRect l="25454" t="485" r="50130" b="50000"/>
          <a:stretch>
            <a:fillRect/>
          </a:stretch>
        </p:blipFill>
        <p:spPr>
          <a:xfrm>
            <a:off x="11136222" y="1889523"/>
            <a:ext cx="770285" cy="776507"/>
          </a:xfrm>
          <a:prstGeom prst="rect">
            <a:avLst/>
          </a:prstGeom>
        </p:spPr>
      </p:pic>
      <p:sp>
        <p:nvSpPr>
          <p:cNvPr id="21" name="Rectangle 20">
            <a:extLst>
              <a:ext uri="{FF2B5EF4-FFF2-40B4-BE49-F238E27FC236}">
                <a16:creationId xmlns:a16="http://schemas.microsoft.com/office/drawing/2014/main" id="{5F8CAF5B-B20B-4C56-594E-A1B2F578A4EC}"/>
              </a:ext>
            </a:extLst>
          </p:cNvPr>
          <p:cNvSpPr/>
          <p:nvPr/>
        </p:nvSpPr>
        <p:spPr>
          <a:xfrm>
            <a:off x="8411181" y="1599159"/>
            <a:ext cx="3596845" cy="21675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4028568F-4004-7A72-341F-DD145AB28530}"/>
              </a:ext>
            </a:extLst>
          </p:cNvPr>
          <p:cNvSpPr/>
          <p:nvPr/>
        </p:nvSpPr>
        <p:spPr>
          <a:xfrm>
            <a:off x="8706993" y="1262072"/>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The Big Challenge 3</a:t>
            </a:r>
          </a:p>
        </p:txBody>
      </p:sp>
      <p:sp>
        <p:nvSpPr>
          <p:cNvPr id="25" name="Rectangle 24">
            <a:extLst>
              <a:ext uri="{FF2B5EF4-FFF2-40B4-BE49-F238E27FC236}">
                <a16:creationId xmlns:a16="http://schemas.microsoft.com/office/drawing/2014/main" id="{DFE7D679-EE76-84BA-A5DF-D9768BADFE74}"/>
              </a:ext>
            </a:extLst>
          </p:cNvPr>
          <p:cNvSpPr/>
          <p:nvPr/>
        </p:nvSpPr>
        <p:spPr>
          <a:xfrm>
            <a:off x="8359330" y="4511635"/>
            <a:ext cx="3611222" cy="211005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F3B4913D-5705-4C46-7AF2-92CEEFFA5E17}"/>
              </a:ext>
            </a:extLst>
          </p:cNvPr>
          <p:cNvSpPr/>
          <p:nvPr/>
        </p:nvSpPr>
        <p:spPr>
          <a:xfrm>
            <a:off x="8669517" y="4210136"/>
            <a:ext cx="2992396" cy="557242"/>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Arial"/>
              </a:rPr>
              <a:t>The Big Challenge 4</a:t>
            </a:r>
          </a:p>
        </p:txBody>
      </p:sp>
      <p:sp>
        <p:nvSpPr>
          <p:cNvPr id="27" name="TextBox 26">
            <a:extLst>
              <a:ext uri="{FF2B5EF4-FFF2-40B4-BE49-F238E27FC236}">
                <a16:creationId xmlns:a16="http://schemas.microsoft.com/office/drawing/2014/main" id="{3D0FEF3E-4BB7-169D-3B71-27CCB8CE5733}"/>
              </a:ext>
            </a:extLst>
          </p:cNvPr>
          <p:cNvSpPr txBox="1"/>
          <p:nvPr/>
        </p:nvSpPr>
        <p:spPr>
          <a:xfrm>
            <a:off x="8369547" y="4972117"/>
            <a:ext cx="3592817"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1" i="1" dirty="0">
                <a:latin typeface="Arial"/>
                <a:cs typeface="Arial"/>
              </a:rPr>
              <a:t>My New Law</a:t>
            </a:r>
          </a:p>
          <a:p>
            <a:br>
              <a:rPr lang="en-GB" sz="1300" dirty="0">
                <a:latin typeface="Arial"/>
                <a:ea typeface="+mn-lt"/>
                <a:cs typeface="Arial"/>
              </a:rPr>
            </a:br>
            <a:r>
              <a:rPr lang="en-GB" sz="1300" b="1" dirty="0">
                <a:latin typeface="Arial"/>
                <a:ea typeface="+mn-lt"/>
                <a:cs typeface="Arial"/>
              </a:rPr>
              <a:t>Slide 16 - Slide 17</a:t>
            </a:r>
            <a:br>
              <a:rPr lang="en-GB" sz="1300" b="1" dirty="0">
                <a:latin typeface="Arial"/>
                <a:cs typeface="Arial"/>
              </a:rPr>
            </a:br>
            <a:r>
              <a:rPr lang="en-GB" sz="1300" dirty="0">
                <a:latin typeface="Arial"/>
                <a:cs typeface="Segoe UI"/>
              </a:rPr>
              <a:t>Pupils think of a new law they would like to introduce, explain why it is needed, and who it would help. Share ideas with the class and optionally write to an MP using the template.</a:t>
            </a:r>
            <a:endParaRPr lang="en-GB" sz="1300" b="1" dirty="0">
              <a:latin typeface="Arial"/>
              <a:cs typeface="Arial"/>
            </a:endParaRPr>
          </a:p>
          <a:p>
            <a:endParaRPr lang="en-GB" sz="1300" b="1">
              <a:latin typeface="Arial"/>
              <a:cs typeface="Arial"/>
            </a:endParaRPr>
          </a:p>
        </p:txBody>
      </p:sp>
      <p:pic>
        <p:nvPicPr>
          <p:cNvPr id="28" name="Picture 27" descr="A set of black arrows with numbers&#10;&#10;AI-generated content may be incorrect.">
            <a:extLst>
              <a:ext uri="{FF2B5EF4-FFF2-40B4-BE49-F238E27FC236}">
                <a16:creationId xmlns:a16="http://schemas.microsoft.com/office/drawing/2014/main" id="{7F267225-2066-0B55-A131-0E3B03A55849}"/>
              </a:ext>
            </a:extLst>
          </p:cNvPr>
          <p:cNvPicPr>
            <a:picLocks noChangeAspect="1"/>
          </p:cNvPicPr>
          <p:nvPr/>
        </p:nvPicPr>
        <p:blipFill>
          <a:blip r:embed="rId3"/>
          <a:srcRect l="25454" t="485" r="50130" b="50000"/>
          <a:stretch>
            <a:fillRect/>
          </a:stretch>
        </p:blipFill>
        <p:spPr>
          <a:xfrm>
            <a:off x="11136221" y="4812604"/>
            <a:ext cx="770285" cy="776507"/>
          </a:xfrm>
          <a:prstGeom prst="rect">
            <a:avLst/>
          </a:prstGeom>
        </p:spPr>
      </p:pic>
    </p:spTree>
    <p:extLst>
      <p:ext uri="{BB962C8B-B14F-4D97-AF65-F5344CB8AC3E}">
        <p14:creationId xmlns:p14="http://schemas.microsoft.com/office/powerpoint/2010/main" val="2456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02773-45BB-45E3-3244-59E95683F00B}"/>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139FE9C4-3CEB-2C71-4A47-FBE0D7E7200A}"/>
              </a:ext>
            </a:extLst>
          </p:cNvPr>
          <p:cNvSpPr>
            <a:spLocks noGrp="1"/>
          </p:cNvSpPr>
          <p:nvPr/>
        </p:nvSpPr>
        <p:spPr>
          <a:xfrm>
            <a:off x="1231129" y="84578"/>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WORKSHEET: RULE OR LAW</a:t>
            </a:r>
          </a:p>
        </p:txBody>
      </p:sp>
      <p:pic>
        <p:nvPicPr>
          <p:cNvPr id="2" name="Picture 1" descr="A set of black arrows with numbers&#10;&#10;AI-generated content may be incorrect.">
            <a:extLst>
              <a:ext uri="{FF2B5EF4-FFF2-40B4-BE49-F238E27FC236}">
                <a16:creationId xmlns:a16="http://schemas.microsoft.com/office/drawing/2014/main" id="{610DCBB7-5A3B-BE06-703E-C05F4F49EF80}"/>
              </a:ext>
            </a:extLst>
          </p:cNvPr>
          <p:cNvPicPr>
            <a:picLocks noChangeAspect="1"/>
          </p:cNvPicPr>
          <p:nvPr/>
        </p:nvPicPr>
        <p:blipFill>
          <a:blip r:embed="rId3"/>
          <a:srcRect l="25454" t="485" r="50130" b="50000"/>
          <a:stretch>
            <a:fillRect/>
          </a:stretch>
        </p:blipFill>
        <p:spPr>
          <a:xfrm>
            <a:off x="11098748" y="94355"/>
            <a:ext cx="995137" cy="1076310"/>
          </a:xfrm>
          <a:prstGeom prst="rect">
            <a:avLst/>
          </a:prstGeom>
        </p:spPr>
      </p:pic>
      <p:pic>
        <p:nvPicPr>
          <p:cNvPr id="12" name="Graphic 11" descr="Scales of justice with solid fill">
            <a:extLst>
              <a:ext uri="{FF2B5EF4-FFF2-40B4-BE49-F238E27FC236}">
                <a16:creationId xmlns:a16="http://schemas.microsoft.com/office/drawing/2014/main" id="{D90B6978-7FBA-49FF-9A74-F43CAB85C2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27" y="83576"/>
            <a:ext cx="963562" cy="926691"/>
          </a:xfrm>
          <a:prstGeom prst="rect">
            <a:avLst/>
          </a:prstGeom>
        </p:spPr>
      </p:pic>
      <p:sp>
        <p:nvSpPr>
          <p:cNvPr id="24" name="Content Placeholder 2">
            <a:extLst>
              <a:ext uri="{FF2B5EF4-FFF2-40B4-BE49-F238E27FC236}">
                <a16:creationId xmlns:a16="http://schemas.microsoft.com/office/drawing/2014/main" id="{9D9E9325-0DA0-8E69-C74F-98F1C342E9BA}"/>
              </a:ext>
            </a:extLst>
          </p:cNvPr>
          <p:cNvSpPr txBox="1">
            <a:spLocks/>
          </p:cNvSpPr>
          <p:nvPr/>
        </p:nvSpPr>
        <p:spPr>
          <a:xfrm>
            <a:off x="8817487" y="1390856"/>
            <a:ext cx="3410388" cy="1855668"/>
          </a:xfrm>
          <a:prstGeom prst="rect">
            <a:avLst/>
          </a:prstGeom>
        </p:spPr>
        <p:txBody>
          <a:bodyPr vert="horz" lIns="91440" tIns="45720" rIns="91440" bIns="45720" rtlCol="0" anchor="t">
            <a:normAutofit lnSpcReduction="10000"/>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a:latin typeface="Arial"/>
                <a:cs typeface="Arial"/>
              </a:rPr>
              <a:t>Read through the examples of rules and laws.</a:t>
            </a:r>
          </a:p>
          <a:p>
            <a:pPr marL="0" indent="0" algn="ctr">
              <a:buNone/>
            </a:pPr>
            <a:r>
              <a:rPr lang="en-GB" sz="2400">
                <a:latin typeface="Arial"/>
                <a:cs typeface="Arial"/>
              </a:rPr>
              <a:t>Which are the following:</a:t>
            </a:r>
          </a:p>
        </p:txBody>
      </p:sp>
      <p:sp>
        <p:nvSpPr>
          <p:cNvPr id="25" name="Rectangle 24">
            <a:extLst>
              <a:ext uri="{FF2B5EF4-FFF2-40B4-BE49-F238E27FC236}">
                <a16:creationId xmlns:a16="http://schemas.microsoft.com/office/drawing/2014/main" id="{7DEB93D1-1589-9D47-E91B-34D80893AEAC}"/>
              </a:ext>
            </a:extLst>
          </p:cNvPr>
          <p:cNvSpPr/>
          <p:nvPr/>
        </p:nvSpPr>
        <p:spPr>
          <a:xfrm>
            <a:off x="9267916" y="3526296"/>
            <a:ext cx="2349845" cy="634488"/>
          </a:xfrm>
          <a:prstGeom prst="rect">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FF0000"/>
                </a:solidFill>
                <a:latin typeface="Poppins SemiBold"/>
                <a:cs typeface="Poppins SemiBold"/>
              </a:rPr>
              <a:t>Home Rules</a:t>
            </a:r>
            <a:endParaRPr lang="en-US">
              <a:solidFill>
                <a:srgbClr val="FF0000"/>
              </a:solidFill>
            </a:endParaRPr>
          </a:p>
        </p:txBody>
      </p:sp>
      <p:sp>
        <p:nvSpPr>
          <p:cNvPr id="26" name="Rectangle 25">
            <a:extLst>
              <a:ext uri="{FF2B5EF4-FFF2-40B4-BE49-F238E27FC236}">
                <a16:creationId xmlns:a16="http://schemas.microsoft.com/office/drawing/2014/main" id="{5DAD3EF2-E519-87B3-4B0D-B7D6E74DBC22}"/>
              </a:ext>
            </a:extLst>
          </p:cNvPr>
          <p:cNvSpPr/>
          <p:nvPr/>
        </p:nvSpPr>
        <p:spPr>
          <a:xfrm>
            <a:off x="9279147" y="4628467"/>
            <a:ext cx="2335468" cy="634488"/>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00B0F0"/>
                </a:solidFill>
                <a:latin typeface="Poppins SemiBold"/>
                <a:cs typeface="Poppins SemiBold"/>
              </a:rPr>
              <a:t>School Rules</a:t>
            </a:r>
            <a:endParaRPr lang="en-US">
              <a:solidFill>
                <a:srgbClr val="00B0F0"/>
              </a:solidFill>
            </a:endParaRPr>
          </a:p>
        </p:txBody>
      </p:sp>
      <p:sp>
        <p:nvSpPr>
          <p:cNvPr id="30" name="Rectangle 29">
            <a:extLst>
              <a:ext uri="{FF2B5EF4-FFF2-40B4-BE49-F238E27FC236}">
                <a16:creationId xmlns:a16="http://schemas.microsoft.com/office/drawing/2014/main" id="{6A947127-6D67-80C7-0256-16E09AD8FF5F}"/>
              </a:ext>
            </a:extLst>
          </p:cNvPr>
          <p:cNvSpPr/>
          <p:nvPr/>
        </p:nvSpPr>
        <p:spPr>
          <a:xfrm>
            <a:off x="9269556" y="5758425"/>
            <a:ext cx="2335468" cy="634488"/>
          </a:xfrm>
          <a:prstGeom prst="rect">
            <a:avLst/>
          </a:prstGeom>
          <a:solidFill>
            <a:schemeClr val="bg1"/>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a:solidFill>
                  <a:srgbClr val="92D050"/>
                </a:solidFill>
                <a:latin typeface="Poppins SemiBold"/>
                <a:cs typeface="Poppins SemiBold"/>
              </a:rPr>
              <a:t>Laws</a:t>
            </a:r>
            <a:endParaRPr lang="en-US">
              <a:solidFill>
                <a:srgbClr val="92D050"/>
              </a:solidFill>
            </a:endParaRPr>
          </a:p>
        </p:txBody>
      </p:sp>
      <p:graphicFrame>
        <p:nvGraphicFramePr>
          <p:cNvPr id="6" name="Table 5">
            <a:extLst>
              <a:ext uri="{FF2B5EF4-FFF2-40B4-BE49-F238E27FC236}">
                <a16:creationId xmlns:a16="http://schemas.microsoft.com/office/drawing/2014/main" id="{BDD39AD0-6C6F-39D1-EDC2-125D6398091F}"/>
              </a:ext>
            </a:extLst>
          </p:cNvPr>
          <p:cNvGraphicFramePr>
            <a:graphicFrameLocks noGrp="1"/>
          </p:cNvGraphicFramePr>
          <p:nvPr>
            <p:extLst>
              <p:ext uri="{D42A27DB-BD31-4B8C-83A1-F6EECF244321}">
                <p14:modId xmlns:p14="http://schemas.microsoft.com/office/powerpoint/2010/main" val="2027318497"/>
              </p:ext>
            </p:extLst>
          </p:nvPr>
        </p:nvGraphicFramePr>
        <p:xfrm>
          <a:off x="242290" y="1329392"/>
          <a:ext cx="8423559" cy="5285860"/>
        </p:xfrm>
        <a:graphic>
          <a:graphicData uri="http://schemas.openxmlformats.org/drawingml/2006/table">
            <a:tbl>
              <a:tblPr firstRow="1" bandRow="1">
                <a:tableStyleId>{5940675A-B579-460E-94D1-54222C63F5DA}</a:tableStyleId>
              </a:tblPr>
              <a:tblGrid>
                <a:gridCol w="2807853">
                  <a:extLst>
                    <a:ext uri="{9D8B030D-6E8A-4147-A177-3AD203B41FA5}">
                      <a16:colId xmlns:a16="http://schemas.microsoft.com/office/drawing/2014/main" val="1515409534"/>
                    </a:ext>
                  </a:extLst>
                </a:gridCol>
                <a:gridCol w="2807853">
                  <a:extLst>
                    <a:ext uri="{9D8B030D-6E8A-4147-A177-3AD203B41FA5}">
                      <a16:colId xmlns:a16="http://schemas.microsoft.com/office/drawing/2014/main" val="1481664255"/>
                    </a:ext>
                  </a:extLst>
                </a:gridCol>
                <a:gridCol w="2807853">
                  <a:extLst>
                    <a:ext uri="{9D8B030D-6E8A-4147-A177-3AD203B41FA5}">
                      <a16:colId xmlns:a16="http://schemas.microsoft.com/office/drawing/2014/main" val="2300566950"/>
                    </a:ext>
                  </a:extLst>
                </a:gridCol>
              </a:tblGrid>
              <a:tr h="10571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89002070"/>
                  </a:ext>
                </a:extLst>
              </a:tr>
              <a:tr h="10571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1490158"/>
                  </a:ext>
                </a:extLst>
              </a:tr>
              <a:tr h="10571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219972791"/>
                  </a:ext>
                </a:extLst>
              </a:tr>
              <a:tr h="10571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003361334"/>
                  </a:ext>
                </a:extLst>
              </a:tr>
              <a:tr h="105717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01416686"/>
                  </a:ext>
                </a:extLst>
              </a:tr>
            </a:tbl>
          </a:graphicData>
        </a:graphic>
      </p:graphicFrame>
      <p:sp>
        <p:nvSpPr>
          <p:cNvPr id="11" name="TextBox 10">
            <a:extLst>
              <a:ext uri="{FF2B5EF4-FFF2-40B4-BE49-F238E27FC236}">
                <a16:creationId xmlns:a16="http://schemas.microsoft.com/office/drawing/2014/main" id="{B2D87B7E-A18D-96E2-575D-A8CDEA3C8268}"/>
              </a:ext>
            </a:extLst>
          </p:cNvPr>
          <p:cNvSpPr txBox="1"/>
          <p:nvPr/>
        </p:nvSpPr>
        <p:spPr>
          <a:xfrm>
            <a:off x="1123626" y="1375475"/>
            <a:ext cx="18210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Arrive at school by 8:45am.</a:t>
            </a:r>
            <a:endParaRPr lang="en-US"/>
          </a:p>
        </p:txBody>
      </p:sp>
      <p:sp>
        <p:nvSpPr>
          <p:cNvPr id="13" name="TextBox 12">
            <a:extLst>
              <a:ext uri="{FF2B5EF4-FFF2-40B4-BE49-F238E27FC236}">
                <a16:creationId xmlns:a16="http://schemas.microsoft.com/office/drawing/2014/main" id="{17789879-6ABC-B350-B64B-6A0AF9C6E9F0}"/>
              </a:ext>
            </a:extLst>
          </p:cNvPr>
          <p:cNvSpPr txBox="1"/>
          <p:nvPr/>
        </p:nvSpPr>
        <p:spPr>
          <a:xfrm>
            <a:off x="3616269" y="1323813"/>
            <a:ext cx="2298917" cy="11030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latin typeface="Arial"/>
              </a:rPr>
              <a:t>Do not enter someone's home without their permission.</a:t>
            </a:r>
            <a:endParaRPr lang="en-US" sz="1600"/>
          </a:p>
        </p:txBody>
      </p:sp>
      <p:sp>
        <p:nvSpPr>
          <p:cNvPr id="14" name="TextBox 13">
            <a:extLst>
              <a:ext uri="{FF2B5EF4-FFF2-40B4-BE49-F238E27FC236}">
                <a16:creationId xmlns:a16="http://schemas.microsoft.com/office/drawing/2014/main" id="{B118155A-971E-D96F-D0E6-C3D3CB1FA476}"/>
              </a:ext>
            </a:extLst>
          </p:cNvPr>
          <p:cNvSpPr txBox="1"/>
          <p:nvPr/>
        </p:nvSpPr>
        <p:spPr>
          <a:xfrm>
            <a:off x="6405965" y="1375474"/>
            <a:ext cx="21181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Tidy the classroom at the end of the day.</a:t>
            </a:r>
            <a:endParaRPr lang="en-US"/>
          </a:p>
        </p:txBody>
      </p:sp>
      <p:sp>
        <p:nvSpPr>
          <p:cNvPr id="15" name="TextBox 14">
            <a:extLst>
              <a:ext uri="{FF2B5EF4-FFF2-40B4-BE49-F238E27FC236}">
                <a16:creationId xmlns:a16="http://schemas.microsoft.com/office/drawing/2014/main" id="{013946A7-60FB-BBD2-5E88-E4F820BCE0DE}"/>
              </a:ext>
            </a:extLst>
          </p:cNvPr>
          <p:cNvSpPr txBox="1"/>
          <p:nvPr/>
        </p:nvSpPr>
        <p:spPr>
          <a:xfrm>
            <a:off x="1149456" y="2447440"/>
            <a:ext cx="18210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Wear a seatbelt in a car.</a:t>
            </a:r>
            <a:endParaRPr lang="en-US"/>
          </a:p>
        </p:txBody>
      </p:sp>
      <p:sp>
        <p:nvSpPr>
          <p:cNvPr id="16" name="TextBox 15">
            <a:extLst>
              <a:ext uri="{FF2B5EF4-FFF2-40B4-BE49-F238E27FC236}">
                <a16:creationId xmlns:a16="http://schemas.microsoft.com/office/drawing/2014/main" id="{361532D0-2AF9-B25C-F9CD-8C110D16DDB7}"/>
              </a:ext>
            </a:extLst>
          </p:cNvPr>
          <p:cNvSpPr txBox="1"/>
          <p:nvPr/>
        </p:nvSpPr>
        <p:spPr>
          <a:xfrm>
            <a:off x="3745422" y="2460356"/>
            <a:ext cx="20018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Bring your PE kit to school each day.</a:t>
            </a:r>
            <a:endParaRPr lang="en-US"/>
          </a:p>
        </p:txBody>
      </p:sp>
      <p:sp>
        <p:nvSpPr>
          <p:cNvPr id="17" name="TextBox 16">
            <a:extLst>
              <a:ext uri="{FF2B5EF4-FFF2-40B4-BE49-F238E27FC236}">
                <a16:creationId xmlns:a16="http://schemas.microsoft.com/office/drawing/2014/main" id="{068CB062-1E4B-CAF6-D8D8-343E50626892}"/>
              </a:ext>
            </a:extLst>
          </p:cNvPr>
          <p:cNvSpPr txBox="1"/>
          <p:nvPr/>
        </p:nvSpPr>
        <p:spPr>
          <a:xfrm>
            <a:off x="6677185" y="2576592"/>
            <a:ext cx="1859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Bedtime is 7:00pm.</a:t>
            </a:r>
            <a:endParaRPr lang="en-US"/>
          </a:p>
        </p:txBody>
      </p:sp>
      <p:sp>
        <p:nvSpPr>
          <p:cNvPr id="18" name="TextBox 17">
            <a:extLst>
              <a:ext uri="{FF2B5EF4-FFF2-40B4-BE49-F238E27FC236}">
                <a16:creationId xmlns:a16="http://schemas.microsoft.com/office/drawing/2014/main" id="{35E631C5-8F97-DA91-0FD3-1BF3BC11FFC7}"/>
              </a:ext>
            </a:extLst>
          </p:cNvPr>
          <p:cNvSpPr txBox="1"/>
          <p:nvPr/>
        </p:nvSpPr>
        <p:spPr>
          <a:xfrm>
            <a:off x="1149456" y="3493575"/>
            <a:ext cx="18210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You cannot cook without an adult.</a:t>
            </a:r>
            <a:endParaRPr lang="en-US"/>
          </a:p>
        </p:txBody>
      </p:sp>
      <p:sp>
        <p:nvSpPr>
          <p:cNvPr id="19" name="TextBox 18">
            <a:extLst>
              <a:ext uri="{FF2B5EF4-FFF2-40B4-BE49-F238E27FC236}">
                <a16:creationId xmlns:a16="http://schemas.microsoft.com/office/drawing/2014/main" id="{0BF1B5B8-359A-6AAA-5D28-F643D0B9E450}"/>
              </a:ext>
            </a:extLst>
          </p:cNvPr>
          <p:cNvSpPr txBox="1"/>
          <p:nvPr/>
        </p:nvSpPr>
        <p:spPr>
          <a:xfrm>
            <a:off x="3771253" y="3506491"/>
            <a:ext cx="20018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Children must be given an education.</a:t>
            </a:r>
            <a:endParaRPr lang="en-US"/>
          </a:p>
        </p:txBody>
      </p:sp>
      <p:sp>
        <p:nvSpPr>
          <p:cNvPr id="20" name="TextBox 19">
            <a:extLst>
              <a:ext uri="{FF2B5EF4-FFF2-40B4-BE49-F238E27FC236}">
                <a16:creationId xmlns:a16="http://schemas.microsoft.com/office/drawing/2014/main" id="{59DFEB39-A55F-6B56-02C0-BA7B364216D8}"/>
              </a:ext>
            </a:extLst>
          </p:cNvPr>
          <p:cNvSpPr txBox="1"/>
          <p:nvPr/>
        </p:nvSpPr>
        <p:spPr>
          <a:xfrm>
            <a:off x="6586779" y="3403170"/>
            <a:ext cx="193729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latin typeface="Arial"/>
              </a:rPr>
              <a:t>You cannot take something from a shop without paying.</a:t>
            </a:r>
            <a:endParaRPr lang="en-US" sz="1600"/>
          </a:p>
        </p:txBody>
      </p:sp>
      <p:sp>
        <p:nvSpPr>
          <p:cNvPr id="21" name="TextBox 20">
            <a:extLst>
              <a:ext uri="{FF2B5EF4-FFF2-40B4-BE49-F238E27FC236}">
                <a16:creationId xmlns:a16="http://schemas.microsoft.com/office/drawing/2014/main" id="{2F81A6AD-9290-0A0C-ED5F-CBFE20BF74C7}"/>
              </a:ext>
            </a:extLst>
          </p:cNvPr>
          <p:cNvSpPr txBox="1"/>
          <p:nvPr/>
        </p:nvSpPr>
        <p:spPr>
          <a:xfrm>
            <a:off x="942813" y="4578458"/>
            <a:ext cx="20922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Do not talk when the teacher is talking.</a:t>
            </a:r>
            <a:endParaRPr lang="en-US"/>
          </a:p>
        </p:txBody>
      </p:sp>
      <p:sp>
        <p:nvSpPr>
          <p:cNvPr id="22" name="TextBox 21">
            <a:extLst>
              <a:ext uri="{FF2B5EF4-FFF2-40B4-BE49-F238E27FC236}">
                <a16:creationId xmlns:a16="http://schemas.microsoft.com/office/drawing/2014/main" id="{5E5B05FD-112D-86BF-BF3F-D8F6872EFCB6}"/>
              </a:ext>
            </a:extLst>
          </p:cNvPr>
          <p:cNvSpPr txBox="1"/>
          <p:nvPr/>
        </p:nvSpPr>
        <p:spPr>
          <a:xfrm>
            <a:off x="3771252" y="4707609"/>
            <a:ext cx="20018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Share your</a:t>
            </a:r>
            <a:br>
              <a:rPr lang="en-GB" b="1">
                <a:latin typeface="Arial"/>
              </a:rPr>
            </a:br>
            <a:r>
              <a:rPr lang="en-GB" b="1">
                <a:latin typeface="Arial"/>
              </a:rPr>
              <a:t>toys.</a:t>
            </a:r>
            <a:endParaRPr lang="en-US"/>
          </a:p>
        </p:txBody>
      </p:sp>
      <p:sp>
        <p:nvSpPr>
          <p:cNvPr id="23" name="TextBox 22">
            <a:extLst>
              <a:ext uri="{FF2B5EF4-FFF2-40B4-BE49-F238E27FC236}">
                <a16:creationId xmlns:a16="http://schemas.microsoft.com/office/drawing/2014/main" id="{FB925D13-889D-2A90-7E45-030C6328737F}"/>
              </a:ext>
            </a:extLst>
          </p:cNvPr>
          <p:cNvSpPr txBox="1"/>
          <p:nvPr/>
        </p:nvSpPr>
        <p:spPr>
          <a:xfrm>
            <a:off x="6250984" y="4591374"/>
            <a:ext cx="22989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You can only have pudding if you eat your dinner.</a:t>
            </a:r>
            <a:endParaRPr lang="en-US"/>
          </a:p>
        </p:txBody>
      </p:sp>
      <p:sp>
        <p:nvSpPr>
          <p:cNvPr id="27" name="TextBox 26">
            <a:extLst>
              <a:ext uri="{FF2B5EF4-FFF2-40B4-BE49-F238E27FC236}">
                <a16:creationId xmlns:a16="http://schemas.microsoft.com/office/drawing/2014/main" id="{438A0B5A-E6B3-7AB2-D05E-2DD785F758F5}"/>
              </a:ext>
            </a:extLst>
          </p:cNvPr>
          <p:cNvSpPr txBox="1"/>
          <p:nvPr/>
        </p:nvSpPr>
        <p:spPr>
          <a:xfrm>
            <a:off x="1149456" y="5753745"/>
            <a:ext cx="18210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Do not drop litter.</a:t>
            </a:r>
            <a:endParaRPr lang="en-US"/>
          </a:p>
        </p:txBody>
      </p:sp>
      <p:sp>
        <p:nvSpPr>
          <p:cNvPr id="28" name="TextBox 27">
            <a:extLst>
              <a:ext uri="{FF2B5EF4-FFF2-40B4-BE49-F238E27FC236}">
                <a16:creationId xmlns:a16="http://schemas.microsoft.com/office/drawing/2014/main" id="{9C09268A-95E0-3E43-2218-3DE89A62641A}"/>
              </a:ext>
            </a:extLst>
          </p:cNvPr>
          <p:cNvSpPr txBox="1"/>
          <p:nvPr/>
        </p:nvSpPr>
        <p:spPr>
          <a:xfrm>
            <a:off x="3784168" y="5624593"/>
            <a:ext cx="20018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You cannot have a phone until you are 16.</a:t>
            </a:r>
            <a:endParaRPr lang="en-US"/>
          </a:p>
        </p:txBody>
      </p:sp>
      <p:sp>
        <p:nvSpPr>
          <p:cNvPr id="31" name="TextBox 30">
            <a:extLst>
              <a:ext uri="{FF2B5EF4-FFF2-40B4-BE49-F238E27FC236}">
                <a16:creationId xmlns:a16="http://schemas.microsoft.com/office/drawing/2014/main" id="{811D3C9C-012B-7A19-D9A2-D048F14FA90C}"/>
              </a:ext>
            </a:extLst>
          </p:cNvPr>
          <p:cNvSpPr txBox="1"/>
          <p:nvPr/>
        </p:nvSpPr>
        <p:spPr>
          <a:xfrm>
            <a:off x="6522203" y="5598763"/>
            <a:ext cx="19243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latin typeface="Arial"/>
              </a:rPr>
              <a:t>Wear the correct uniform to school.</a:t>
            </a:r>
            <a:endParaRPr lang="en-US"/>
          </a:p>
        </p:txBody>
      </p:sp>
      <p:pic>
        <p:nvPicPr>
          <p:cNvPr id="34" name="Graphic 33" descr="Tie with solid fill">
            <a:extLst>
              <a:ext uri="{FF2B5EF4-FFF2-40B4-BE49-F238E27FC236}">
                <a16:creationId xmlns:a16="http://schemas.microsoft.com/office/drawing/2014/main" id="{B7365062-28B8-4F9E-81BE-E5A2F56458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9614" y="5645258"/>
            <a:ext cx="914400" cy="914400"/>
          </a:xfrm>
          <a:prstGeom prst="rect">
            <a:avLst/>
          </a:prstGeom>
        </p:spPr>
      </p:pic>
      <p:pic>
        <p:nvPicPr>
          <p:cNvPr id="37" name="Graphic 36" descr="No Littering with solid fill">
            <a:extLst>
              <a:ext uri="{FF2B5EF4-FFF2-40B4-BE49-F238E27FC236}">
                <a16:creationId xmlns:a16="http://schemas.microsoft.com/office/drawing/2014/main" id="{78E71F6F-4D61-D88B-C33D-717DB0F205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4306" y="5647679"/>
            <a:ext cx="914400" cy="914400"/>
          </a:xfrm>
          <a:prstGeom prst="rect">
            <a:avLst/>
          </a:prstGeom>
        </p:spPr>
      </p:pic>
      <p:pic>
        <p:nvPicPr>
          <p:cNvPr id="38" name="Graphic 37" descr="Ice cream with solid fill">
            <a:extLst>
              <a:ext uri="{FF2B5EF4-FFF2-40B4-BE49-F238E27FC236}">
                <a16:creationId xmlns:a16="http://schemas.microsoft.com/office/drawing/2014/main" id="{FF4A99C4-76AD-AA72-3F07-ADDF6C6022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80775" y="4550690"/>
            <a:ext cx="914400" cy="914400"/>
          </a:xfrm>
          <a:prstGeom prst="rect">
            <a:avLst/>
          </a:prstGeom>
        </p:spPr>
      </p:pic>
      <p:pic>
        <p:nvPicPr>
          <p:cNvPr id="39" name="Graphic 38" descr="Stuffed Toy with solid fill">
            <a:extLst>
              <a:ext uri="{FF2B5EF4-FFF2-40B4-BE49-F238E27FC236}">
                <a16:creationId xmlns:a16="http://schemas.microsoft.com/office/drawing/2014/main" id="{C24D8D01-64C0-67D8-A7B1-1DB61B394A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46870" y="4551497"/>
            <a:ext cx="914400" cy="914400"/>
          </a:xfrm>
          <a:prstGeom prst="rect">
            <a:avLst/>
          </a:prstGeom>
        </p:spPr>
      </p:pic>
      <p:pic>
        <p:nvPicPr>
          <p:cNvPr id="40" name="Graphic 39" descr="Chat with solid fill">
            <a:extLst>
              <a:ext uri="{FF2B5EF4-FFF2-40B4-BE49-F238E27FC236}">
                <a16:creationId xmlns:a16="http://schemas.microsoft.com/office/drawing/2014/main" id="{8BC96A52-0BB9-56D3-E62C-B65EF55693E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3813" y="4629796"/>
            <a:ext cx="914400" cy="914400"/>
          </a:xfrm>
          <a:prstGeom prst="rect">
            <a:avLst/>
          </a:prstGeom>
        </p:spPr>
      </p:pic>
      <p:pic>
        <p:nvPicPr>
          <p:cNvPr id="41" name="Graphic 40" descr="Register with solid fill">
            <a:extLst>
              <a:ext uri="{FF2B5EF4-FFF2-40B4-BE49-F238E27FC236}">
                <a16:creationId xmlns:a16="http://schemas.microsoft.com/office/drawing/2014/main" id="{F54F16B9-4760-B06D-E57C-6B3107B372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86518" y="3519893"/>
            <a:ext cx="888570" cy="953145"/>
          </a:xfrm>
          <a:prstGeom prst="rect">
            <a:avLst/>
          </a:prstGeom>
        </p:spPr>
      </p:pic>
      <p:pic>
        <p:nvPicPr>
          <p:cNvPr id="43" name="Graphic 42" descr="Backpack with solid fill">
            <a:extLst>
              <a:ext uri="{FF2B5EF4-FFF2-40B4-BE49-F238E27FC236}">
                <a16:creationId xmlns:a16="http://schemas.microsoft.com/office/drawing/2014/main" id="{5AD831FF-DEF2-E58F-C165-6A8D2796840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99149" y="1390489"/>
            <a:ext cx="914400" cy="914400"/>
          </a:xfrm>
          <a:prstGeom prst="rect">
            <a:avLst/>
          </a:prstGeom>
        </p:spPr>
      </p:pic>
      <p:pic>
        <p:nvPicPr>
          <p:cNvPr id="44" name="Graphic 43" descr="Schoolhouse with solid fill">
            <a:extLst>
              <a:ext uri="{FF2B5EF4-FFF2-40B4-BE49-F238E27FC236}">
                <a16:creationId xmlns:a16="http://schemas.microsoft.com/office/drawing/2014/main" id="{B1619C87-A26C-588E-880C-7F7A8B9D1E2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050906" y="3431907"/>
            <a:ext cx="927315" cy="1056467"/>
          </a:xfrm>
          <a:prstGeom prst="rect">
            <a:avLst/>
          </a:prstGeom>
        </p:spPr>
      </p:pic>
      <p:pic>
        <p:nvPicPr>
          <p:cNvPr id="46" name="Graphic 45" descr="Whisk with solid fill">
            <a:extLst>
              <a:ext uri="{FF2B5EF4-FFF2-40B4-BE49-F238E27FC236}">
                <a16:creationId xmlns:a16="http://schemas.microsoft.com/office/drawing/2014/main" id="{1AACF09A-19A4-5EBB-443E-9E955AFBF19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88656" y="3523927"/>
            <a:ext cx="914400" cy="914400"/>
          </a:xfrm>
          <a:prstGeom prst="rect">
            <a:avLst/>
          </a:prstGeom>
        </p:spPr>
      </p:pic>
      <p:pic>
        <p:nvPicPr>
          <p:cNvPr id="47" name="Graphic 46" descr="Snooze with solid fill">
            <a:extLst>
              <a:ext uri="{FF2B5EF4-FFF2-40B4-BE49-F238E27FC236}">
                <a16:creationId xmlns:a16="http://schemas.microsoft.com/office/drawing/2014/main" id="{7E2997C3-58A6-45BB-CF16-A02D71DE4D8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04276" y="2452768"/>
            <a:ext cx="914400" cy="914400"/>
          </a:xfrm>
          <a:prstGeom prst="rect">
            <a:avLst/>
          </a:prstGeom>
        </p:spPr>
      </p:pic>
      <p:pic>
        <p:nvPicPr>
          <p:cNvPr id="48" name="Graphic 47" descr="Sock with solid fill">
            <a:extLst>
              <a:ext uri="{FF2B5EF4-FFF2-40B4-BE49-F238E27FC236}">
                <a16:creationId xmlns:a16="http://schemas.microsoft.com/office/drawing/2014/main" id="{D3A66A98-76B6-576C-A53E-D31F990E1B4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054135" y="2466491"/>
            <a:ext cx="914400" cy="914400"/>
          </a:xfrm>
          <a:prstGeom prst="rect">
            <a:avLst/>
          </a:prstGeom>
        </p:spPr>
      </p:pic>
      <p:pic>
        <p:nvPicPr>
          <p:cNvPr id="49" name="Graphic 48" descr="Car with solid fill">
            <a:extLst>
              <a:ext uri="{FF2B5EF4-FFF2-40B4-BE49-F238E27FC236}">
                <a16:creationId xmlns:a16="http://schemas.microsoft.com/office/drawing/2014/main" id="{AED947A2-8B3F-D415-62B5-FE65AB04A27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03993" y="2480213"/>
            <a:ext cx="914400" cy="914400"/>
          </a:xfrm>
          <a:prstGeom prst="rect">
            <a:avLst/>
          </a:prstGeom>
        </p:spPr>
      </p:pic>
      <p:pic>
        <p:nvPicPr>
          <p:cNvPr id="50" name="Graphic 49" descr="Rubbish with solid fill">
            <a:extLst>
              <a:ext uri="{FF2B5EF4-FFF2-40B4-BE49-F238E27FC236}">
                <a16:creationId xmlns:a16="http://schemas.microsoft.com/office/drawing/2014/main" id="{189E07FB-87D1-1BE2-BB7E-61039142B84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767952" y="1383224"/>
            <a:ext cx="914400" cy="914400"/>
          </a:xfrm>
          <a:prstGeom prst="rect">
            <a:avLst/>
          </a:prstGeom>
        </p:spPr>
      </p:pic>
      <p:pic>
        <p:nvPicPr>
          <p:cNvPr id="51" name="Graphic 50" descr="Door Open with solid fill">
            <a:extLst>
              <a:ext uri="{FF2B5EF4-FFF2-40B4-BE49-F238E27FC236}">
                <a16:creationId xmlns:a16="http://schemas.microsoft.com/office/drawing/2014/main" id="{7D22A49C-E057-1EC8-19F8-23291DF1C43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6556" y="1371116"/>
            <a:ext cx="914400" cy="914400"/>
          </a:xfrm>
          <a:prstGeom prst="rect">
            <a:avLst/>
          </a:prstGeom>
        </p:spPr>
      </p:pic>
      <p:pic>
        <p:nvPicPr>
          <p:cNvPr id="53" name="Graphic 52" descr="Smart Phone with solid fill">
            <a:extLst>
              <a:ext uri="{FF2B5EF4-FFF2-40B4-BE49-F238E27FC236}">
                <a16:creationId xmlns:a16="http://schemas.microsoft.com/office/drawing/2014/main" id="{C319BE8E-F748-2E96-6360-A196F762A17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029919" y="5606512"/>
            <a:ext cx="978976" cy="953145"/>
          </a:xfrm>
          <a:prstGeom prst="rect">
            <a:avLst/>
          </a:prstGeom>
        </p:spPr>
      </p:pic>
    </p:spTree>
    <p:extLst>
      <p:ext uri="{BB962C8B-B14F-4D97-AF65-F5344CB8AC3E}">
        <p14:creationId xmlns:p14="http://schemas.microsoft.com/office/powerpoint/2010/main" val="164370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958D4-1D06-E413-83E7-9F9BE11FF20D}"/>
            </a:ext>
          </a:extLst>
        </p:cNvPr>
        <p:cNvGrpSpPr/>
        <p:nvPr/>
      </p:nvGrpSpPr>
      <p:grpSpPr>
        <a:xfrm>
          <a:off x="0" y="0"/>
          <a:ext cx="0" cy="0"/>
          <a:chOff x="0" y="0"/>
          <a:chExt cx="0" cy="0"/>
        </a:xfrm>
      </p:grpSpPr>
      <p:sp>
        <p:nvSpPr>
          <p:cNvPr id="44" name="TextBox 43">
            <a:extLst>
              <a:ext uri="{FF2B5EF4-FFF2-40B4-BE49-F238E27FC236}">
                <a16:creationId xmlns:a16="http://schemas.microsoft.com/office/drawing/2014/main" id="{C60D527C-54BB-3D13-4927-D02B1C75D5D8}"/>
              </a:ext>
            </a:extLst>
          </p:cNvPr>
          <p:cNvSpPr txBox="1"/>
          <p:nvPr/>
        </p:nvSpPr>
        <p:spPr>
          <a:xfrm>
            <a:off x="4292039" y="1920493"/>
            <a:ext cx="359966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ea typeface="+mn-lt"/>
                <a:cs typeface="Arial"/>
              </a:rPr>
              <a:t>Consider differentiating so EAL and SEND students can access the learning and express their ideas.</a:t>
            </a:r>
            <a:endParaRPr lang="en-US" sz="1200">
              <a:latin typeface="Arial"/>
              <a:cs typeface="Arial"/>
            </a:endParaRPr>
          </a:p>
          <a:p>
            <a:endParaRPr lang="en-GB" sz="1200">
              <a:latin typeface="Arial"/>
              <a:ea typeface="+mn-lt"/>
              <a:cs typeface="Arial"/>
            </a:endParaRPr>
          </a:p>
          <a:p>
            <a:r>
              <a:rPr lang="en-GB" sz="1200">
                <a:latin typeface="Arial"/>
                <a:cs typeface="Arial"/>
              </a:rPr>
              <a:t>Think about your pupils’ experiences of rules and fairness. How might these shape their understanding of the law? Could any examples feel sensitive or upsetting? Plan ahead to adapt activities if needed.</a:t>
            </a:r>
          </a:p>
          <a:p>
            <a:endParaRPr lang="en-GB" sz="1200">
              <a:latin typeface="Arial"/>
              <a:cs typeface="Arial"/>
            </a:endParaRPr>
          </a:p>
          <a:p>
            <a:r>
              <a:rPr lang="en-GB" sz="1200">
                <a:latin typeface="Arial"/>
                <a:cs typeface="Segoe UI"/>
              </a:rPr>
              <a:t>Use familiar classroom routines to support discussion, such as your class agreement or strategies like “right to pass” and “respectful listening.” Encourage pupils to share ideas using simple sentence starters, for example:</a:t>
            </a:r>
            <a:endParaRPr lang="en-GB" sz="1200">
              <a:latin typeface="Arial"/>
              <a:cs typeface="Arial"/>
            </a:endParaRPr>
          </a:p>
          <a:p>
            <a:pPr marL="285750" indent="-285750">
              <a:buFont typeface="Arial"/>
              <a:buChar char="•"/>
            </a:pPr>
            <a:r>
              <a:rPr lang="en-GB" sz="1200" i="1">
                <a:latin typeface="Arial"/>
                <a:cs typeface="Segoe UI"/>
              </a:rPr>
              <a:t>I think…</a:t>
            </a:r>
            <a:endParaRPr lang="en-GB" sz="1200">
              <a:latin typeface="Arial"/>
              <a:cs typeface="Arial"/>
            </a:endParaRPr>
          </a:p>
          <a:p>
            <a:pPr marL="285750" indent="-285750">
              <a:buFont typeface="Arial"/>
              <a:buChar char="•"/>
            </a:pPr>
            <a:r>
              <a:rPr lang="en-GB" sz="1200" i="1">
                <a:latin typeface="Arial"/>
                <a:cs typeface="Segoe UI"/>
              </a:rPr>
              <a:t>I agree…</a:t>
            </a:r>
            <a:endParaRPr lang="en-GB" sz="1200">
              <a:latin typeface="Arial"/>
              <a:cs typeface="Arial"/>
            </a:endParaRPr>
          </a:p>
          <a:p>
            <a:pPr marL="285750" indent="-285750">
              <a:buFont typeface="Arial"/>
              <a:buChar char="•"/>
            </a:pPr>
            <a:r>
              <a:rPr lang="en-GB" sz="1200" i="1">
                <a:latin typeface="Arial"/>
                <a:cs typeface="Segoe UI"/>
              </a:rPr>
              <a:t>I don’t agree…</a:t>
            </a:r>
            <a:endParaRPr lang="en-GB" sz="1200">
              <a:latin typeface="Arial"/>
              <a:cs typeface="Arial"/>
            </a:endParaRPr>
          </a:p>
          <a:p>
            <a:pPr marL="285750" indent="-285750">
              <a:buFont typeface="Arial"/>
              <a:buChar char="•"/>
            </a:pPr>
            <a:r>
              <a:rPr lang="en-GB" sz="1200" i="1">
                <a:latin typeface="Arial"/>
                <a:cs typeface="Segoe UI"/>
              </a:rPr>
              <a:t>I like that idea…</a:t>
            </a:r>
            <a:endParaRPr lang="en-GB" sz="1200">
              <a:latin typeface="Arial"/>
              <a:cs typeface="Arial"/>
            </a:endParaRPr>
          </a:p>
          <a:p>
            <a:pPr marL="285750" indent="-285750">
              <a:buFont typeface="Arial"/>
              <a:buChar char="•"/>
            </a:pPr>
            <a:r>
              <a:rPr lang="en-GB" sz="1200" i="1">
                <a:latin typeface="Arial"/>
                <a:cs typeface="Segoe UI"/>
              </a:rPr>
              <a:t>My idea is…</a:t>
            </a:r>
            <a:br>
              <a:rPr lang="en-GB" sz="1200" i="1">
                <a:latin typeface="Arial"/>
                <a:cs typeface="Segoe UI"/>
              </a:rPr>
            </a:br>
            <a:endParaRPr lang="en-GB" sz="1200">
              <a:latin typeface="Arial"/>
              <a:cs typeface="Arial"/>
            </a:endParaRPr>
          </a:p>
          <a:p>
            <a:r>
              <a:rPr lang="en-GB" sz="1200">
                <a:latin typeface="Arial"/>
                <a:cs typeface="Segoe UI"/>
              </a:rPr>
              <a:t>These prompts help pupils practise speaking and listening while exploring what the law means in their everyday lives.</a:t>
            </a:r>
            <a:endParaRPr lang="en-GB" sz="1200">
              <a:latin typeface="Arial"/>
              <a:cs typeface="Arial"/>
            </a:endParaRPr>
          </a:p>
          <a:p>
            <a:endParaRPr lang="en-GB" sz="1200">
              <a:latin typeface="Arial"/>
              <a:cs typeface="Arial"/>
            </a:endParaRPr>
          </a:p>
        </p:txBody>
      </p:sp>
      <p:sp>
        <p:nvSpPr>
          <p:cNvPr id="28" name="TextBox 27">
            <a:extLst>
              <a:ext uri="{FF2B5EF4-FFF2-40B4-BE49-F238E27FC236}">
                <a16:creationId xmlns:a16="http://schemas.microsoft.com/office/drawing/2014/main" id="{02B875BC-3598-3235-8124-1F4C60D93BE7}"/>
              </a:ext>
            </a:extLst>
          </p:cNvPr>
          <p:cNvSpPr txBox="1"/>
          <p:nvPr/>
        </p:nvSpPr>
        <p:spPr>
          <a:xfrm>
            <a:off x="335490" y="1921614"/>
            <a:ext cx="344465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dirty="0">
                <a:latin typeface="Arial"/>
                <a:ea typeface="+mn-lt"/>
                <a:cs typeface="Arial"/>
              </a:rPr>
              <a:t>This resource is designed to create a space where students can practice respectful discussion and begin to see the relevance of the law to their everyday lives.</a:t>
            </a:r>
          </a:p>
          <a:p>
            <a:endParaRPr lang="en-GB" sz="1300" dirty="0">
              <a:latin typeface="Arial"/>
              <a:ea typeface="+mn-lt"/>
              <a:cs typeface="Arial"/>
            </a:endParaRPr>
          </a:p>
          <a:p>
            <a:r>
              <a:rPr lang="en-GB" sz="1300" dirty="0">
                <a:latin typeface="Arial"/>
                <a:ea typeface="+mn-lt"/>
                <a:cs typeface="Arial"/>
              </a:rPr>
              <a:t>To ensure this topic feels relevant to your students, consider:</a:t>
            </a:r>
          </a:p>
          <a:p>
            <a:pPr marL="285750" indent="-285750">
              <a:buFont typeface="Arial"/>
              <a:buChar char="•"/>
            </a:pPr>
            <a:r>
              <a:rPr lang="en-GB" sz="1300" dirty="0">
                <a:latin typeface="Arial"/>
                <a:ea typeface="+mn-lt"/>
                <a:cs typeface="Arial"/>
              </a:rPr>
              <a:t>Using local references in “The Law and Me” timeline, such as the nearest park, local roads, or community rules pupils encounter daily.</a:t>
            </a:r>
          </a:p>
          <a:p>
            <a:endParaRPr lang="en-GB" sz="1300" dirty="0">
              <a:latin typeface="Arial"/>
              <a:ea typeface="+mn-lt"/>
              <a:cs typeface="Arial"/>
            </a:endParaRPr>
          </a:p>
          <a:p>
            <a:pPr marL="285750" indent="-285750">
              <a:buFont typeface="Arial"/>
              <a:buChar char="•"/>
            </a:pPr>
            <a:r>
              <a:rPr lang="en-GB" sz="1300" dirty="0">
                <a:latin typeface="Arial"/>
                <a:ea typeface="+mn-lt"/>
                <a:cs typeface="Arial"/>
              </a:rPr>
              <a:t>Connecting “My New Law” to real issues pupils care about, like playground safety, recycling in their area, or school lunch choices.</a:t>
            </a:r>
            <a:endParaRPr lang="en-GB" sz="1300">
              <a:latin typeface="Arial"/>
              <a:cs typeface="Arial"/>
            </a:endParaRPr>
          </a:p>
          <a:p>
            <a:endParaRPr lang="en-GB" sz="1300" dirty="0">
              <a:latin typeface="Arial"/>
              <a:ea typeface="+mn-lt"/>
              <a:cs typeface="Arial"/>
            </a:endParaRPr>
          </a:p>
          <a:p>
            <a:pPr marL="285750" indent="-285750">
              <a:buFont typeface="Arial"/>
              <a:buChar char="•"/>
            </a:pPr>
            <a:r>
              <a:rPr lang="en-GB" sz="1300" dirty="0">
                <a:latin typeface="Arial"/>
                <a:ea typeface="+mn-lt"/>
                <a:cs typeface="Arial"/>
              </a:rPr>
              <a:t>Including familiar faces when discussing who makes laws: mention your local MP or show a photo of Parliament alongside Big Ben.</a:t>
            </a:r>
            <a:endParaRPr lang="en-GB" sz="1300">
              <a:latin typeface="Arial"/>
              <a:cs typeface="Arial"/>
            </a:endParaRPr>
          </a:p>
          <a:p>
            <a:pPr marL="285750" indent="-285750">
              <a:buFont typeface="Arial"/>
              <a:buChar char="•"/>
            </a:pPr>
            <a:endParaRPr lang="en-GB" sz="1300" b="1" dirty="0">
              <a:latin typeface="Arial"/>
              <a:ea typeface="+mn-lt"/>
              <a:cs typeface="Arial"/>
            </a:endParaRPr>
          </a:p>
        </p:txBody>
      </p:sp>
      <p:sp>
        <p:nvSpPr>
          <p:cNvPr id="6" name="Rectangle 5">
            <a:extLst>
              <a:ext uri="{FF2B5EF4-FFF2-40B4-BE49-F238E27FC236}">
                <a16:creationId xmlns:a16="http://schemas.microsoft.com/office/drawing/2014/main" id="{8D982298-93A6-4AC2-580E-565E5307648F}"/>
              </a:ext>
            </a:extLst>
          </p:cNvPr>
          <p:cNvSpPr/>
          <p:nvPr/>
        </p:nvSpPr>
        <p:spPr>
          <a:xfrm>
            <a:off x="8341326" y="1564251"/>
            <a:ext cx="3532121" cy="504501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635B724-18DC-CEFC-7474-4C0827A877CC}"/>
              </a:ext>
            </a:extLst>
          </p:cNvPr>
          <p:cNvSpPr/>
          <p:nvPr/>
        </p:nvSpPr>
        <p:spPr>
          <a:xfrm>
            <a:off x="8584732"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Impartiality</a:t>
            </a:r>
            <a:endParaRPr lang="en-GB">
              <a:solidFill>
                <a:schemeClr val="tx1"/>
              </a:solidFill>
              <a:latin typeface="Poppins SemiBold"/>
              <a:cs typeface="Poppins SemiBold"/>
            </a:endParaRPr>
          </a:p>
        </p:txBody>
      </p:sp>
      <p:sp>
        <p:nvSpPr>
          <p:cNvPr id="12" name="Rectangle 11">
            <a:extLst>
              <a:ext uri="{FF2B5EF4-FFF2-40B4-BE49-F238E27FC236}">
                <a16:creationId xmlns:a16="http://schemas.microsoft.com/office/drawing/2014/main" id="{9C37D9E3-E170-8884-0041-608EB8611DB8}"/>
              </a:ext>
            </a:extLst>
          </p:cNvPr>
          <p:cNvSpPr/>
          <p:nvPr/>
        </p:nvSpPr>
        <p:spPr>
          <a:xfrm>
            <a:off x="4299497" y="1563572"/>
            <a:ext cx="3598731" cy="504563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431DF5-0546-2A80-9C53-2EE2EC168848}"/>
              </a:ext>
            </a:extLst>
          </p:cNvPr>
          <p:cNvSpPr/>
          <p:nvPr/>
        </p:nvSpPr>
        <p:spPr>
          <a:xfrm>
            <a:off x="4597191" y="1312040"/>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chemeClr val="tx1"/>
                </a:solidFill>
                <a:latin typeface="Poppins SemiBold"/>
                <a:cs typeface="Poppins SemiBold"/>
              </a:rPr>
              <a:t>Preparation</a:t>
            </a:r>
            <a:endParaRPr lang="en-GB">
              <a:solidFill>
                <a:schemeClr val="tx1"/>
              </a:solidFill>
              <a:latin typeface="Poppins SemiBold"/>
              <a:cs typeface="Poppins SemiBold"/>
            </a:endParaRPr>
          </a:p>
        </p:txBody>
      </p:sp>
      <p:sp>
        <p:nvSpPr>
          <p:cNvPr id="21" name="Rectangle 20">
            <a:extLst>
              <a:ext uri="{FF2B5EF4-FFF2-40B4-BE49-F238E27FC236}">
                <a16:creationId xmlns:a16="http://schemas.microsoft.com/office/drawing/2014/main" id="{3A735448-BAC4-DABE-D050-9C9A9E7A0891}"/>
              </a:ext>
            </a:extLst>
          </p:cNvPr>
          <p:cNvSpPr/>
          <p:nvPr/>
        </p:nvSpPr>
        <p:spPr>
          <a:xfrm>
            <a:off x="331036" y="1567035"/>
            <a:ext cx="3432295" cy="50328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E025F14-8BC4-6893-1DBD-C118AA587DA0}"/>
              </a:ext>
            </a:extLst>
          </p:cNvPr>
          <p:cNvSpPr/>
          <p:nvPr/>
        </p:nvSpPr>
        <p:spPr>
          <a:xfrm>
            <a:off x="551862" y="1311371"/>
            <a:ext cx="2992396" cy="55724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000000"/>
                </a:solidFill>
                <a:latin typeface="Poppins SemiBold"/>
                <a:cs typeface="Poppins SemiBold"/>
              </a:rPr>
              <a:t>Local relevance</a:t>
            </a:r>
          </a:p>
        </p:txBody>
      </p:sp>
      <p:pic>
        <p:nvPicPr>
          <p:cNvPr id="20" name="Picture 19" descr="A close up of a red square&#10;&#10;AI-generated content may be incorrect.">
            <a:extLst>
              <a:ext uri="{FF2B5EF4-FFF2-40B4-BE49-F238E27FC236}">
                <a16:creationId xmlns:a16="http://schemas.microsoft.com/office/drawing/2014/main" id="{B4A800AE-9DD7-75C4-6CC4-B0C4254B272F}"/>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66D6B214-0226-6070-95EE-BD8AE51A6C8A}"/>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Top tips</a:t>
            </a:r>
            <a:endParaRPr lang="en-US" dirty="0"/>
          </a:p>
        </p:txBody>
      </p:sp>
      <p:pic>
        <p:nvPicPr>
          <p:cNvPr id="9" name="Picture 8" descr="A colorful star with a black background&#10;&#10;AI-generated content may be incorrect.">
            <a:extLst>
              <a:ext uri="{FF2B5EF4-FFF2-40B4-BE49-F238E27FC236}">
                <a16:creationId xmlns:a16="http://schemas.microsoft.com/office/drawing/2014/main" id="{34E9FB47-A2B1-1DBA-3660-97B50601AD21}"/>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4" name="TextBox 33">
            <a:extLst>
              <a:ext uri="{FF2B5EF4-FFF2-40B4-BE49-F238E27FC236}">
                <a16:creationId xmlns:a16="http://schemas.microsoft.com/office/drawing/2014/main" id="{7DA97413-5BA0-2B73-758C-07904A1B438D}"/>
              </a:ext>
            </a:extLst>
          </p:cNvPr>
          <p:cNvSpPr txBox="1"/>
          <p:nvPr/>
        </p:nvSpPr>
        <p:spPr>
          <a:xfrm>
            <a:off x="8343752" y="1916136"/>
            <a:ext cx="3513132"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dirty="0">
                <a:latin typeface="Arial"/>
                <a:ea typeface="+mn-lt"/>
                <a:cs typeface="Arial"/>
              </a:rPr>
              <a:t>Teaching about the law can lead to conversations about fairness, rules, and what is “right” or “wrong.” </a:t>
            </a:r>
            <a:endParaRPr lang="en-US" sz="1300">
              <a:latin typeface="Arial"/>
              <a:ea typeface="+mn-lt"/>
              <a:cs typeface="Arial"/>
            </a:endParaRPr>
          </a:p>
          <a:p>
            <a:endParaRPr lang="en-GB" sz="1300" dirty="0">
              <a:latin typeface="Arial"/>
              <a:ea typeface="+mn-lt"/>
              <a:cs typeface="Arial"/>
            </a:endParaRPr>
          </a:p>
          <a:p>
            <a:r>
              <a:rPr lang="en-GB" sz="1300" dirty="0">
                <a:latin typeface="Arial"/>
                <a:ea typeface="+mn-lt"/>
                <a:cs typeface="Arial"/>
              </a:rPr>
              <a:t>At this age, pupils may share strong opinions based on home experiences or things they’ve heard. Your role is to keep the discussion balanced and respectful.</a:t>
            </a:r>
            <a:endParaRPr lang="en-US" sz="1300">
              <a:latin typeface="Arial"/>
              <a:cs typeface="Arial"/>
            </a:endParaRPr>
          </a:p>
          <a:p>
            <a:endParaRPr lang="en-GB" sz="1300" b="1" dirty="0">
              <a:latin typeface="Arial"/>
              <a:ea typeface="+mn-lt"/>
              <a:cs typeface="Arial"/>
            </a:endParaRPr>
          </a:p>
          <a:p>
            <a:r>
              <a:rPr lang="en-GB" sz="1300" b="1" dirty="0">
                <a:latin typeface="Arial"/>
                <a:ea typeface="+mn-lt"/>
                <a:cs typeface="Arial"/>
              </a:rPr>
              <a:t>Impartiality means:</a:t>
            </a:r>
          </a:p>
          <a:p>
            <a:pPr marL="285750" indent="-285750">
              <a:buFont typeface="Arial"/>
              <a:buChar char="•"/>
            </a:pPr>
            <a:r>
              <a:rPr lang="en-GB" sz="1300" dirty="0">
                <a:latin typeface="Arial"/>
                <a:ea typeface="+mn-lt"/>
                <a:cs typeface="Arial"/>
              </a:rPr>
              <a:t>Not saying one view is “better” than another.</a:t>
            </a:r>
          </a:p>
          <a:p>
            <a:pPr marL="285750" indent="-285750">
              <a:buFont typeface="Arial"/>
              <a:buChar char="•"/>
            </a:pPr>
            <a:r>
              <a:rPr lang="en-GB" sz="1300" dirty="0">
                <a:latin typeface="Arial"/>
                <a:ea typeface="+mn-lt"/>
                <a:cs typeface="Arial"/>
              </a:rPr>
              <a:t>Helping pupils understand that people can have different ideas.</a:t>
            </a:r>
          </a:p>
          <a:p>
            <a:pPr marL="285750" indent="-285750">
              <a:buFont typeface="Arial"/>
              <a:buChar char="•"/>
            </a:pPr>
            <a:r>
              <a:rPr lang="en-GB" sz="1300" dirty="0">
                <a:latin typeface="Arial"/>
                <a:ea typeface="+mn-lt"/>
                <a:cs typeface="Arial"/>
              </a:rPr>
              <a:t>Correcting things that are factually wrong (e.g., “You don’t have to wear a seatbelt”).</a:t>
            </a:r>
          </a:p>
          <a:p>
            <a:pPr marL="285750" indent="-285750">
              <a:buFont typeface="Arial"/>
              <a:buChar char="•"/>
            </a:pPr>
            <a:r>
              <a:rPr lang="en-GB" sz="1300" dirty="0">
                <a:latin typeface="Arial"/>
                <a:ea typeface="+mn-lt"/>
                <a:cs typeface="Arial"/>
              </a:rPr>
              <a:t>Avoiding sharing your own political opinions.</a:t>
            </a:r>
          </a:p>
          <a:p>
            <a:endParaRPr lang="en-GB" sz="1300" dirty="0">
              <a:latin typeface="Arial"/>
              <a:ea typeface="+mn-lt"/>
              <a:cs typeface="Arial"/>
            </a:endParaRPr>
          </a:p>
        </p:txBody>
      </p:sp>
      <p:pic>
        <p:nvPicPr>
          <p:cNvPr id="3" name="Graphic 5" descr="Scales of justice with solid fill">
            <a:extLst>
              <a:ext uri="{FF2B5EF4-FFF2-40B4-BE49-F238E27FC236}">
                <a16:creationId xmlns:a16="http://schemas.microsoft.com/office/drawing/2014/main" id="{4373DDA0-4CE9-A4C0-BDBD-473688DDB5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Tree>
    <p:extLst>
      <p:ext uri="{BB962C8B-B14F-4D97-AF65-F5344CB8AC3E}">
        <p14:creationId xmlns:p14="http://schemas.microsoft.com/office/powerpoint/2010/main" val="16390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DD76D-F313-38C6-A442-05CB32AC18C6}"/>
            </a:ext>
          </a:extLst>
        </p:cNvPr>
        <p:cNvGrpSpPr/>
        <p:nvPr/>
      </p:nvGrpSpPr>
      <p:grpSpPr>
        <a:xfrm>
          <a:off x="0" y="0"/>
          <a:ext cx="0" cy="0"/>
          <a:chOff x="0" y="0"/>
          <a:chExt cx="0" cy="0"/>
        </a:xfrm>
      </p:grpSpPr>
      <p:pic>
        <p:nvPicPr>
          <p:cNvPr id="20" name="Picture 19" descr="A close up of a red square&#10;&#10;AI-generated content may be incorrect.">
            <a:extLst>
              <a:ext uri="{FF2B5EF4-FFF2-40B4-BE49-F238E27FC236}">
                <a16:creationId xmlns:a16="http://schemas.microsoft.com/office/drawing/2014/main" id="{92161D45-9928-A54C-162A-4B1BABD6DEDE}"/>
              </a:ext>
            </a:extLst>
          </p:cNvPr>
          <p:cNvPicPr>
            <a:picLocks noChangeAspect="1"/>
          </p:cNvPicPr>
          <p:nvPr/>
        </p:nvPicPr>
        <p:blipFill>
          <a:blip r:embed="rId3"/>
          <a:stretch>
            <a:fillRect/>
          </a:stretch>
        </p:blipFill>
        <p:spPr>
          <a:xfrm>
            <a:off x="0" y="-11127"/>
            <a:ext cx="12192000" cy="1114454"/>
          </a:xfrm>
          <a:prstGeom prst="rect">
            <a:avLst/>
          </a:prstGeom>
          <a:ln>
            <a:noFill/>
          </a:ln>
        </p:spPr>
      </p:pic>
      <p:sp>
        <p:nvSpPr>
          <p:cNvPr id="7" name="Title 3">
            <a:extLst>
              <a:ext uri="{FF2B5EF4-FFF2-40B4-BE49-F238E27FC236}">
                <a16:creationId xmlns:a16="http://schemas.microsoft.com/office/drawing/2014/main" id="{315D18C3-EA0D-868C-5273-65FF9EE3E6A9}"/>
              </a:ext>
            </a:extLst>
          </p:cNvPr>
          <p:cNvSpPr>
            <a:spLocks noGrp="1"/>
          </p:cNvSpPr>
          <p:nvPr/>
        </p:nvSpPr>
        <p:spPr>
          <a:xfrm>
            <a:off x="1102175"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a:solidFill>
                  <a:srgbClr val="000000"/>
                </a:solidFill>
                <a:latin typeface="Poppins SemiBold"/>
                <a:cs typeface="Poppins SemiBold"/>
              </a:rPr>
              <a:t>Rule of Law 101</a:t>
            </a:r>
          </a:p>
        </p:txBody>
      </p:sp>
      <p:pic>
        <p:nvPicPr>
          <p:cNvPr id="9" name="Picture 8" descr="A colorful star with a black background&#10;&#10;AI-generated content may be incorrect.">
            <a:extLst>
              <a:ext uri="{FF2B5EF4-FFF2-40B4-BE49-F238E27FC236}">
                <a16:creationId xmlns:a16="http://schemas.microsoft.com/office/drawing/2014/main" id="{101BC1B0-A1D0-206D-F743-71EDC2CF08E5}"/>
              </a:ext>
            </a:extLst>
          </p:cNvPr>
          <p:cNvPicPr>
            <a:picLocks noChangeAspect="1"/>
          </p:cNvPicPr>
          <p:nvPr/>
        </p:nvPicPr>
        <p:blipFill>
          <a:blip r:embed="rId4"/>
          <a:stretch>
            <a:fillRect/>
          </a:stretch>
        </p:blipFill>
        <p:spPr>
          <a:xfrm>
            <a:off x="11166921" y="87814"/>
            <a:ext cx="935567" cy="1019175"/>
          </a:xfrm>
          <a:prstGeom prst="rect">
            <a:avLst/>
          </a:prstGeom>
        </p:spPr>
      </p:pic>
      <p:sp>
        <p:nvSpPr>
          <p:cNvPr id="3" name="Rectangle 2">
            <a:extLst>
              <a:ext uri="{FF2B5EF4-FFF2-40B4-BE49-F238E27FC236}">
                <a16:creationId xmlns:a16="http://schemas.microsoft.com/office/drawing/2014/main" id="{40AB8205-E869-A24D-BB90-D53F74B29B9E}"/>
              </a:ext>
            </a:extLst>
          </p:cNvPr>
          <p:cNvSpPr/>
          <p:nvPr/>
        </p:nvSpPr>
        <p:spPr>
          <a:xfrm>
            <a:off x="232142" y="1529980"/>
            <a:ext cx="11613809" cy="139533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AA10BE8-CD21-F1BF-A097-B8DC5FA0CB76}"/>
              </a:ext>
            </a:extLst>
          </p:cNvPr>
          <p:cNvSpPr/>
          <p:nvPr/>
        </p:nvSpPr>
        <p:spPr>
          <a:xfrm>
            <a:off x="451762" y="1315801"/>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What do we mean by 'Rule of Law'?</a:t>
            </a:r>
          </a:p>
        </p:txBody>
      </p:sp>
      <p:sp>
        <p:nvSpPr>
          <p:cNvPr id="10" name="TextBox 9">
            <a:extLst>
              <a:ext uri="{FF2B5EF4-FFF2-40B4-BE49-F238E27FC236}">
                <a16:creationId xmlns:a16="http://schemas.microsoft.com/office/drawing/2014/main" id="{38B3B175-45D9-7D11-0921-9CB0E1CC9556}"/>
              </a:ext>
            </a:extLst>
          </p:cNvPr>
          <p:cNvSpPr txBox="1"/>
          <p:nvPr/>
        </p:nvSpPr>
        <p:spPr>
          <a:xfrm>
            <a:off x="295633" y="1775938"/>
            <a:ext cx="11430835" cy="996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GB" sz="1400">
                <a:latin typeface="Arial"/>
                <a:cs typeface="Arial"/>
              </a:rPr>
              <a:t>The rule of law is the idea that everyone plays by the same rules, including those in power. It is what keeps our society fair and functioning well. When the rule of law works, it means decisions are made according to clear and consistent rules, not personal interests. It ensures that our rights are respected and that no one is above the law. Think of it as the “rules of the game” that create a level playing field for all of us.</a:t>
            </a:r>
            <a:endParaRPr lang="en-US" sz="1400"/>
          </a:p>
          <a:p>
            <a:pPr>
              <a:lnSpc>
                <a:spcPct val="90000"/>
              </a:lnSpc>
              <a:spcBef>
                <a:spcPts val="1000"/>
              </a:spcBef>
            </a:pPr>
            <a:endParaRPr lang="en-GB" sz="1400">
              <a:latin typeface="Arial"/>
              <a:cs typeface="Arial"/>
            </a:endParaRPr>
          </a:p>
        </p:txBody>
      </p:sp>
      <p:sp>
        <p:nvSpPr>
          <p:cNvPr id="12" name="Rectangle 11">
            <a:extLst>
              <a:ext uri="{FF2B5EF4-FFF2-40B4-BE49-F238E27FC236}">
                <a16:creationId xmlns:a16="http://schemas.microsoft.com/office/drawing/2014/main" id="{CA62F659-D589-2399-9A25-02A0753F63E4}"/>
              </a:ext>
            </a:extLst>
          </p:cNvPr>
          <p:cNvSpPr/>
          <p:nvPr/>
        </p:nvSpPr>
        <p:spPr>
          <a:xfrm>
            <a:off x="229468" y="3421032"/>
            <a:ext cx="11613612" cy="139190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2870245-B531-625E-9F71-CC593201401C}"/>
              </a:ext>
            </a:extLst>
          </p:cNvPr>
          <p:cNvSpPr/>
          <p:nvPr/>
        </p:nvSpPr>
        <p:spPr>
          <a:xfrm>
            <a:off x="453438" y="3168920"/>
            <a:ext cx="6245273" cy="508478"/>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Why do we need laws?</a:t>
            </a:r>
          </a:p>
        </p:txBody>
      </p:sp>
      <p:sp>
        <p:nvSpPr>
          <p:cNvPr id="16" name="TextBox 15">
            <a:extLst>
              <a:ext uri="{FF2B5EF4-FFF2-40B4-BE49-F238E27FC236}">
                <a16:creationId xmlns:a16="http://schemas.microsoft.com/office/drawing/2014/main" id="{CF02865C-1208-CBD8-EC42-9C5560B090CA}"/>
              </a:ext>
            </a:extLst>
          </p:cNvPr>
          <p:cNvSpPr txBox="1"/>
          <p:nvPr/>
        </p:nvSpPr>
        <p:spPr>
          <a:xfrm>
            <a:off x="282932" y="3677439"/>
            <a:ext cx="1143083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cs typeface="Arial"/>
              </a:rPr>
              <a:t>Laws exist to keep life safe, fair, and organised. They organise society, protect people from harm, make sure everyone is treated equally, and safeguard basic rights. For example, seatbelt laws help keep us safe, education laws ensure every child can go to school, and consumer laws mean shops must sell safe food. The rule of law is not just about preventing chaos or punishing crime: it shapes everyday life.</a:t>
            </a:r>
          </a:p>
        </p:txBody>
      </p:sp>
      <p:pic>
        <p:nvPicPr>
          <p:cNvPr id="4" name="Graphic 5" descr="Scales of justice with solid fill">
            <a:extLst>
              <a:ext uri="{FF2B5EF4-FFF2-40B4-BE49-F238E27FC236}">
                <a16:creationId xmlns:a16="http://schemas.microsoft.com/office/drawing/2014/main" id="{B5A6B586-EA86-3869-28C4-66C2909D2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D607DCBC-9764-8F99-BB41-35971FBC2DAD}"/>
              </a:ext>
            </a:extLst>
          </p:cNvPr>
          <p:cNvSpPr/>
          <p:nvPr/>
        </p:nvSpPr>
        <p:spPr>
          <a:xfrm>
            <a:off x="241562" y="5273283"/>
            <a:ext cx="11612544" cy="141156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56F12C1-09E0-9411-9EF4-617B21513CA3}"/>
              </a:ext>
            </a:extLst>
          </p:cNvPr>
          <p:cNvSpPr/>
          <p:nvPr/>
        </p:nvSpPr>
        <p:spPr>
          <a:xfrm>
            <a:off x="439060" y="5053908"/>
            <a:ext cx="6230896" cy="436592"/>
          </a:xfrm>
          <a:prstGeom prst="roundRect">
            <a:avLst/>
          </a:prstGeom>
          <a:solidFill>
            <a:srgbClr val="E6007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0000"/>
                </a:solidFill>
                <a:latin typeface="Poppins SemiBold"/>
                <a:cs typeface="Arial"/>
              </a:rPr>
              <a:t>Who makes and enforces laws?</a:t>
            </a:r>
          </a:p>
        </p:txBody>
      </p:sp>
      <p:sp>
        <p:nvSpPr>
          <p:cNvPr id="15" name="TextBox 14">
            <a:extLst>
              <a:ext uri="{FF2B5EF4-FFF2-40B4-BE49-F238E27FC236}">
                <a16:creationId xmlns:a16="http://schemas.microsoft.com/office/drawing/2014/main" id="{2839344E-B717-7064-01BA-BC89BFC401F7}"/>
              </a:ext>
            </a:extLst>
          </p:cNvPr>
          <p:cNvSpPr txBox="1"/>
          <p:nvPr/>
        </p:nvSpPr>
        <p:spPr>
          <a:xfrm>
            <a:off x="333922" y="5540017"/>
            <a:ext cx="113336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In the UK, laws are made by Parliament, which includes the House of Commons and the House of Lords. Members of Parliament (MPs) are elected by the public to represent their communities and help create laws. When both Houses agree on a law, the King or Queen gives final approval, known as Royal Assent. Once a law is in place, judges and courts ensure it is applied fairly, and lawyers help people understand what the law says. This system creates checks and balances so that laws are not only made but also enforced in a fair and consistent way.</a:t>
            </a:r>
            <a:endParaRPr lang="en-US" sz="1400">
              <a:latin typeface="Arial"/>
              <a:cs typeface="Arial"/>
            </a:endParaRPr>
          </a:p>
        </p:txBody>
      </p:sp>
    </p:spTree>
    <p:extLst>
      <p:ext uri="{BB962C8B-B14F-4D97-AF65-F5344CB8AC3E}">
        <p14:creationId xmlns:p14="http://schemas.microsoft.com/office/powerpoint/2010/main" val="228501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9775-ACF9-98E7-91AB-A4156A8651C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FB3E87-3EFC-0C73-1D97-0BE670FA606E}"/>
              </a:ext>
            </a:extLst>
          </p:cNvPr>
          <p:cNvSpPr/>
          <p:nvPr/>
        </p:nvSpPr>
        <p:spPr>
          <a:xfrm>
            <a:off x="-3237" y="-3325"/>
            <a:ext cx="12190404" cy="6878000"/>
          </a:xfrm>
          <a:prstGeom prst="rect">
            <a:avLst/>
          </a:prstGeom>
          <a:gradFill flip="none" rotWithShape="1">
            <a:gsLst>
              <a:gs pos="0">
                <a:srgbClr val="FFF14F"/>
              </a:gs>
              <a:gs pos="41000">
                <a:srgbClr val="4FC5B9"/>
              </a:gs>
              <a:gs pos="66000">
                <a:srgbClr val="4FC5B9"/>
              </a:gs>
              <a:gs pos="100000">
                <a:srgbClr val="FFF14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8" name="Picture 7" descr="A colorful star with a black background&#10;&#10;AI-generated content may be incorrect.">
            <a:extLst>
              <a:ext uri="{FF2B5EF4-FFF2-40B4-BE49-F238E27FC236}">
                <a16:creationId xmlns:a16="http://schemas.microsoft.com/office/drawing/2014/main" id="{0EDE4281-CC0A-0C7C-6D43-7CEC314B0921}"/>
              </a:ext>
            </a:extLst>
          </p:cNvPr>
          <p:cNvPicPr>
            <a:picLocks noChangeAspect="1"/>
          </p:cNvPicPr>
          <p:nvPr/>
        </p:nvPicPr>
        <p:blipFill>
          <a:blip r:embed="rId3"/>
          <a:stretch>
            <a:fillRect/>
          </a:stretch>
        </p:blipFill>
        <p:spPr>
          <a:xfrm>
            <a:off x="11166921" y="87814"/>
            <a:ext cx="935567" cy="1019175"/>
          </a:xfrm>
          <a:prstGeom prst="rect">
            <a:avLst/>
          </a:prstGeom>
        </p:spPr>
      </p:pic>
      <p:sp>
        <p:nvSpPr>
          <p:cNvPr id="17" name="Title 3">
            <a:extLst>
              <a:ext uri="{FF2B5EF4-FFF2-40B4-BE49-F238E27FC236}">
                <a16:creationId xmlns:a16="http://schemas.microsoft.com/office/drawing/2014/main" id="{1E0C85C0-1F48-A5CA-FD8B-8E641BBFBEA1}"/>
              </a:ext>
            </a:extLst>
          </p:cNvPr>
          <p:cNvSpPr>
            <a:spLocks noGrp="1"/>
          </p:cNvSpPr>
          <p:nvPr/>
        </p:nvSpPr>
        <p:spPr>
          <a:xfrm>
            <a:off x="-16245" y="2517"/>
            <a:ext cx="12210870" cy="1054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pPr algn="ctr"/>
            <a:r>
              <a:rPr lang="en-GB" sz="3600">
                <a:solidFill>
                  <a:srgbClr val="000000"/>
                </a:solidFill>
                <a:latin typeface="Poppins SemiBold"/>
                <a:cs typeface="Poppins SemiBold"/>
              </a:rPr>
              <a:t>The Big Legal Lesson</a:t>
            </a:r>
            <a:endParaRPr lang="en-US"/>
          </a:p>
        </p:txBody>
      </p:sp>
      <p:pic>
        <p:nvPicPr>
          <p:cNvPr id="6" name="Graphic 5" descr="Scales of justice with solid fill">
            <a:extLst>
              <a:ext uri="{FF2B5EF4-FFF2-40B4-BE49-F238E27FC236}">
                <a16:creationId xmlns:a16="http://schemas.microsoft.com/office/drawing/2014/main" id="{42194402-964A-45A7-90BC-2AF78E6D33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027" y="83576"/>
            <a:ext cx="963562" cy="926691"/>
          </a:xfrm>
          <a:prstGeom prst="rect">
            <a:avLst/>
          </a:prstGeom>
        </p:spPr>
      </p:pic>
      <p:sp>
        <p:nvSpPr>
          <p:cNvPr id="5" name="Rectangle 4">
            <a:extLst>
              <a:ext uri="{FF2B5EF4-FFF2-40B4-BE49-F238E27FC236}">
                <a16:creationId xmlns:a16="http://schemas.microsoft.com/office/drawing/2014/main" id="{73BEE82D-F4FE-84D0-F140-DF582217C215}"/>
              </a:ext>
            </a:extLst>
          </p:cNvPr>
          <p:cNvSpPr/>
          <p:nvPr/>
        </p:nvSpPr>
        <p:spPr>
          <a:xfrm>
            <a:off x="1102878" y="1049780"/>
            <a:ext cx="10073045" cy="5285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a:t>
            </a:r>
          </a:p>
        </p:txBody>
      </p:sp>
      <p:sp>
        <p:nvSpPr>
          <p:cNvPr id="10" name="Title 3">
            <a:extLst>
              <a:ext uri="{FF2B5EF4-FFF2-40B4-BE49-F238E27FC236}">
                <a16:creationId xmlns:a16="http://schemas.microsoft.com/office/drawing/2014/main" id="{5CBB0DB8-C4D3-617A-98DC-8E71C8466048}"/>
              </a:ext>
            </a:extLst>
          </p:cNvPr>
          <p:cNvSpPr>
            <a:spLocks noGrp="1"/>
          </p:cNvSpPr>
          <p:nvPr/>
        </p:nvSpPr>
        <p:spPr>
          <a:xfrm>
            <a:off x="6814928" y="1317246"/>
            <a:ext cx="4052735" cy="894117"/>
          </a:xfrm>
          <a:prstGeom prst="rect">
            <a:avLst/>
          </a:prstGeom>
        </p:spPr>
        <p:txBody>
          <a:bodyPr vert="horz" lIns="91440" tIns="45720" rIns="91440" bIns="45720" rtlCol="0" anchor="ctr">
            <a:normAutofit/>
          </a:bodyPr>
          <a:lstStyle>
            <a:defPPr>
              <a:defRPr lang="en-GB"/>
            </a:defPPr>
            <a:lvl1pPr marL="0"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a:solidFill>
                  <a:srgbClr val="000000"/>
                </a:solidFill>
                <a:latin typeface="Poppins SemiBold"/>
                <a:cs typeface="Poppins SemiBold"/>
              </a:rPr>
              <a:t>Think, pair, share</a:t>
            </a:r>
            <a:endParaRPr lang="en-US"/>
          </a:p>
        </p:txBody>
      </p:sp>
      <p:pic>
        <p:nvPicPr>
          <p:cNvPr id="11" name="Picture 10" descr="Rear view of student raising hand in class">
            <a:extLst>
              <a:ext uri="{FF2B5EF4-FFF2-40B4-BE49-F238E27FC236}">
                <a16:creationId xmlns:a16="http://schemas.microsoft.com/office/drawing/2014/main" id="{7F088814-D216-AB1D-628C-459F5FBB7A22}"/>
              </a:ext>
            </a:extLst>
          </p:cNvPr>
          <p:cNvPicPr>
            <a:picLocks noChangeAspect="1"/>
          </p:cNvPicPr>
          <p:nvPr/>
        </p:nvPicPr>
        <p:blipFill>
          <a:blip r:embed="rId6"/>
          <a:stretch>
            <a:fillRect/>
          </a:stretch>
        </p:blipFill>
        <p:spPr>
          <a:xfrm>
            <a:off x="1369097" y="1304682"/>
            <a:ext cx="4391025" cy="4791075"/>
          </a:xfrm>
          <a:prstGeom prst="rect">
            <a:avLst/>
          </a:prstGeom>
        </p:spPr>
      </p:pic>
      <p:sp>
        <p:nvSpPr>
          <p:cNvPr id="13" name="Content Placeholder 2">
            <a:extLst>
              <a:ext uri="{FF2B5EF4-FFF2-40B4-BE49-F238E27FC236}">
                <a16:creationId xmlns:a16="http://schemas.microsoft.com/office/drawing/2014/main" id="{19566234-3630-D903-B679-BC3FDAC380B4}"/>
              </a:ext>
            </a:extLst>
          </p:cNvPr>
          <p:cNvSpPr>
            <a:spLocks noGrp="1"/>
          </p:cNvSpPr>
          <p:nvPr/>
        </p:nvSpPr>
        <p:spPr>
          <a:xfrm>
            <a:off x="5950072" y="2512202"/>
            <a:ext cx="5225730" cy="4358338"/>
          </a:xfrm>
          <a:prstGeom prst="rect">
            <a:avLst/>
          </a:prstGeom>
        </p:spPr>
        <p:txBody>
          <a:bodyPr vert="horz" lIns="91440" tIns="45720" rIns="91440" bIns="45720" rtlCol="0" anchor="t">
            <a:normAutofit/>
          </a:bodyPr>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GB" dirty="0">
                <a:latin typeface="Arial"/>
                <a:cs typeface="Arial"/>
              </a:rPr>
              <a:t>What rules do you follow at school or at home?</a:t>
            </a:r>
          </a:p>
          <a:p>
            <a:pPr marL="457200" indent="-457200">
              <a:buAutoNum type="arabicPeriod"/>
            </a:pPr>
            <a:r>
              <a:rPr lang="en-GB" dirty="0">
                <a:latin typeface="Arial"/>
                <a:cs typeface="Arial"/>
              </a:rPr>
              <a:t>Why do we have those rules?</a:t>
            </a:r>
            <a:endParaRPr lang="en-GB" dirty="0"/>
          </a:p>
          <a:p>
            <a:pPr marL="457200" indent="-457200">
              <a:buAutoNum type="arabicPeriod"/>
            </a:pPr>
            <a:r>
              <a:rPr lang="en-GB" dirty="0">
                <a:latin typeface="Arial"/>
                <a:cs typeface="Arial"/>
              </a:rPr>
              <a:t>Can you think of a rule that everyone in the country has to follow?</a:t>
            </a:r>
            <a:endParaRPr lang="en-GB" dirty="0"/>
          </a:p>
          <a:p>
            <a:pPr marL="457200" indent="-457200">
              <a:buAutoNum type="arabicPeriod"/>
            </a:pPr>
            <a:endParaRPr lang="en-GB" dirty="0">
              <a:latin typeface="Arial"/>
              <a:cs typeface="Arial"/>
            </a:endParaRPr>
          </a:p>
        </p:txBody>
      </p:sp>
      <p:pic>
        <p:nvPicPr>
          <p:cNvPr id="15" name="Graphic 5" descr="Speech with solid fill">
            <a:extLst>
              <a:ext uri="{FF2B5EF4-FFF2-40B4-BE49-F238E27FC236}">
                <a16:creationId xmlns:a16="http://schemas.microsoft.com/office/drawing/2014/main" id="{8164CD67-9206-E902-079A-F2A80B64ED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900703" y="1318283"/>
            <a:ext cx="916857" cy="914400"/>
          </a:xfrm>
          <a:prstGeom prst="rect">
            <a:avLst/>
          </a:prstGeom>
        </p:spPr>
      </p:pic>
    </p:spTree>
    <p:extLst>
      <p:ext uri="{BB962C8B-B14F-4D97-AF65-F5344CB8AC3E}">
        <p14:creationId xmlns:p14="http://schemas.microsoft.com/office/powerpoint/2010/main" val="381732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3FE5-443E-5F29-3BF8-C20D975FF31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56E8C855-6C19-C347-A1A3-F4B324FC2885}"/>
              </a:ext>
            </a:extLst>
          </p:cNvPr>
          <p:cNvSpPr>
            <a:spLocks noGrp="1"/>
          </p:cNvSpPr>
          <p:nvPr/>
        </p:nvSpPr>
        <p:spPr>
          <a:xfrm>
            <a:off x="1365707" y="552407"/>
            <a:ext cx="5413675" cy="1117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dirty="0">
                <a:solidFill>
                  <a:srgbClr val="000000"/>
                </a:solidFill>
                <a:latin typeface="Poppins SemiBold"/>
                <a:cs typeface="Poppins SemiBold"/>
              </a:rPr>
              <a:t>Lesson objectives</a:t>
            </a:r>
          </a:p>
        </p:txBody>
      </p:sp>
      <p:pic>
        <p:nvPicPr>
          <p:cNvPr id="9" name="Picture 8" descr="A colorful star with a black background&#10;&#10;AI-generated content may be incorrect.">
            <a:extLst>
              <a:ext uri="{FF2B5EF4-FFF2-40B4-BE49-F238E27FC236}">
                <a16:creationId xmlns:a16="http://schemas.microsoft.com/office/drawing/2014/main" id="{4421F739-A855-7AC4-6AB7-8776CB49D7B4}"/>
              </a:ext>
            </a:extLst>
          </p:cNvPr>
          <p:cNvPicPr>
            <a:picLocks noChangeAspect="1"/>
          </p:cNvPicPr>
          <p:nvPr/>
        </p:nvPicPr>
        <p:blipFill>
          <a:blip r:embed="rId3"/>
          <a:stretch>
            <a:fillRect/>
          </a:stretch>
        </p:blipFill>
        <p:spPr>
          <a:xfrm>
            <a:off x="11166921" y="87814"/>
            <a:ext cx="935567" cy="1019175"/>
          </a:xfrm>
          <a:prstGeom prst="rect">
            <a:avLst/>
          </a:prstGeom>
        </p:spPr>
      </p:pic>
      <p:sp>
        <p:nvSpPr>
          <p:cNvPr id="8" name="Content Placeholder 2">
            <a:extLst>
              <a:ext uri="{FF2B5EF4-FFF2-40B4-BE49-F238E27FC236}">
                <a16:creationId xmlns:a16="http://schemas.microsoft.com/office/drawing/2014/main" id="{8DB1EFEC-4A62-A294-DB12-4613ADCD5242}"/>
              </a:ext>
            </a:extLst>
          </p:cNvPr>
          <p:cNvSpPr>
            <a:spLocks noGrp="1"/>
          </p:cNvSpPr>
          <p:nvPr>
            <p:ph idx="1"/>
          </p:nvPr>
        </p:nvSpPr>
        <p:spPr>
          <a:xfrm>
            <a:off x="468174" y="2194335"/>
            <a:ext cx="7731843" cy="4134062"/>
          </a:xfrm>
        </p:spPr>
        <p:txBody>
          <a:bodyPr vert="horz" lIns="91440" tIns="45720" rIns="91440" bIns="45720" rtlCol="0" anchor="t">
            <a:noAutofit/>
          </a:bodyPr>
          <a:lstStyle/>
          <a:p>
            <a:pPr marL="0" indent="0">
              <a:buNone/>
            </a:pPr>
            <a:r>
              <a:rPr lang="en-GB" sz="3600">
                <a:latin typeface="Arial"/>
                <a:cs typeface="Arial"/>
              </a:rPr>
              <a:t>In this lesson, we will meet Snippet the hedgehog!</a:t>
            </a:r>
          </a:p>
          <a:p>
            <a:pPr marL="0" indent="0">
              <a:buNone/>
            </a:pPr>
            <a:endParaRPr lang="en-GB" sz="3600">
              <a:latin typeface="Arial"/>
              <a:cs typeface="Arial"/>
            </a:endParaRPr>
          </a:p>
          <a:p>
            <a:pPr marL="0" indent="0">
              <a:buNone/>
            </a:pPr>
            <a:r>
              <a:rPr lang="en-GB" sz="3600">
                <a:latin typeface="Arial"/>
                <a:cs typeface="Arial"/>
              </a:rPr>
              <a:t>Together with Snippet, we are going to find out:</a:t>
            </a:r>
          </a:p>
          <a:p>
            <a:r>
              <a:rPr lang="en-GB" sz="3600">
                <a:latin typeface="Arial"/>
                <a:cs typeface="Arial"/>
              </a:rPr>
              <a:t>What the law is</a:t>
            </a:r>
          </a:p>
          <a:p>
            <a:r>
              <a:rPr lang="en-GB" sz="3600">
                <a:latin typeface="Arial"/>
                <a:cs typeface="Arial"/>
              </a:rPr>
              <a:t>Why we need laws</a:t>
            </a:r>
          </a:p>
        </p:txBody>
      </p:sp>
      <p:cxnSp>
        <p:nvCxnSpPr>
          <p:cNvPr id="12" name="Straight Arrow Connector 11">
            <a:extLst>
              <a:ext uri="{FF2B5EF4-FFF2-40B4-BE49-F238E27FC236}">
                <a16:creationId xmlns:a16="http://schemas.microsoft.com/office/drawing/2014/main" id="{3F375EC0-91E4-5A6C-EC0B-DC552D9CA230}"/>
              </a:ext>
            </a:extLst>
          </p:cNvPr>
          <p:cNvCxnSpPr/>
          <p:nvPr/>
        </p:nvCxnSpPr>
        <p:spPr>
          <a:xfrm>
            <a:off x="460617" y="1872982"/>
            <a:ext cx="7149361" cy="18435"/>
          </a:xfrm>
          <a:prstGeom prst="straightConnector1">
            <a:avLst/>
          </a:prstGeom>
          <a:ln>
            <a:solidFill>
              <a:srgbClr val="E60073"/>
            </a:solidFill>
          </a:ln>
        </p:spPr>
        <p:style>
          <a:lnRef idx="2">
            <a:schemeClr val="accent1"/>
          </a:lnRef>
          <a:fillRef idx="0">
            <a:schemeClr val="accent1"/>
          </a:fillRef>
          <a:effectRef idx="1">
            <a:schemeClr val="accent1"/>
          </a:effectRef>
          <a:fontRef idx="minor">
            <a:schemeClr val="tx1"/>
          </a:fontRef>
        </p:style>
      </p:cxnSp>
      <p:pic>
        <p:nvPicPr>
          <p:cNvPr id="13" name="Graphic 12" descr="Bullseye with solid fill">
            <a:extLst>
              <a:ext uri="{FF2B5EF4-FFF2-40B4-BE49-F238E27FC236}">
                <a16:creationId xmlns:a16="http://schemas.microsoft.com/office/drawing/2014/main" id="{EDD6FD6C-E9C1-B24C-310F-19D32A7B9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671" y="624349"/>
            <a:ext cx="914400" cy="914400"/>
          </a:xfrm>
          <a:prstGeom prst="rect">
            <a:avLst/>
          </a:prstGeom>
        </p:spPr>
      </p:pic>
      <p:pic>
        <p:nvPicPr>
          <p:cNvPr id="4" name="Picture 3" descr="A cartoon hedgehog waving&#10;&#10;AI-generated content may be incorrect.">
            <a:extLst>
              <a:ext uri="{FF2B5EF4-FFF2-40B4-BE49-F238E27FC236}">
                <a16:creationId xmlns:a16="http://schemas.microsoft.com/office/drawing/2014/main" id="{65040108-E658-B083-D772-AB9471C9C5E6}"/>
              </a:ext>
            </a:extLst>
          </p:cNvPr>
          <p:cNvPicPr>
            <a:picLocks noChangeAspect="1"/>
          </p:cNvPicPr>
          <p:nvPr/>
        </p:nvPicPr>
        <p:blipFill>
          <a:blip r:embed="rId6"/>
          <a:stretch>
            <a:fillRect/>
          </a:stretch>
        </p:blipFill>
        <p:spPr>
          <a:xfrm>
            <a:off x="7384362" y="1334440"/>
            <a:ext cx="5329661" cy="5245297"/>
          </a:xfrm>
          <a:prstGeom prst="rect">
            <a:avLst/>
          </a:prstGeom>
        </p:spPr>
      </p:pic>
    </p:spTree>
    <p:extLst>
      <p:ext uri="{BB962C8B-B14F-4D97-AF65-F5344CB8AC3E}">
        <p14:creationId xmlns:p14="http://schemas.microsoft.com/office/powerpoint/2010/main" val="178988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E20D-C1C8-9545-DA8C-57ADBA91CDF8}"/>
            </a:ext>
          </a:extLst>
        </p:cNvPr>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D9E2A1C-700E-805D-AE0C-3FB629A2A687}"/>
              </a:ext>
            </a:extLst>
          </p:cNvPr>
          <p:cNvSpPr/>
          <p:nvPr/>
        </p:nvSpPr>
        <p:spPr>
          <a:xfrm>
            <a:off x="351253" y="6103047"/>
            <a:ext cx="6233567" cy="450269"/>
          </a:xfrm>
          <a:prstGeom prst="roundRect">
            <a:avLst/>
          </a:prstGeom>
          <a:solidFill>
            <a:srgbClr val="4FC5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FFE814"/>
                </a:solidFill>
                <a:latin typeface="Arial"/>
                <a:ea typeface="+mn-lt"/>
                <a:cs typeface="+mn-lt"/>
                <a:hlinkClick r:id="rId4">
                  <a:extLst>
                    <a:ext uri="{A12FA001-AC4F-418D-AE19-62706E023703}">
                      <ahyp:hlinkClr xmlns:ahyp="http://schemas.microsoft.com/office/drawing/2018/hyperlinkcolor" val="tx"/>
                    </a:ext>
                  </a:extLst>
                </a:hlinkClick>
              </a:rPr>
              <a:t>www.vimeo.com/youngcitizens/chapter1?</a:t>
            </a:r>
            <a:endParaRPr lang="en-GB" sz="1600" b="1" dirty="0">
              <a:solidFill>
                <a:srgbClr val="FFE814"/>
              </a:solidFill>
              <a:latin typeface="Arial"/>
              <a:ea typeface="+mn-lt"/>
              <a:cs typeface="+mn-lt"/>
            </a:endParaRPr>
          </a:p>
        </p:txBody>
      </p:sp>
      <p:pic>
        <p:nvPicPr>
          <p:cNvPr id="3" name="Picture 2">
            <a:extLst>
              <a:ext uri="{FF2B5EF4-FFF2-40B4-BE49-F238E27FC236}">
                <a16:creationId xmlns:a16="http://schemas.microsoft.com/office/drawing/2014/main" id="{C22BAED3-A568-9339-C874-227186A86849}"/>
              </a:ext>
            </a:extLst>
          </p:cNvPr>
          <p:cNvPicPr>
            <a:picLocks noChangeAspect="1"/>
          </p:cNvPicPr>
          <p:nvPr/>
        </p:nvPicPr>
        <p:blipFill>
          <a:blip r:embed="rId5"/>
          <a:stretch>
            <a:fillRect/>
          </a:stretch>
        </p:blipFill>
        <p:spPr>
          <a:xfrm>
            <a:off x="0" y="-6894"/>
            <a:ext cx="12192000" cy="1114454"/>
          </a:xfrm>
          <a:prstGeom prst="rect">
            <a:avLst/>
          </a:prstGeom>
          <a:ln>
            <a:noFill/>
          </a:ln>
        </p:spPr>
      </p:pic>
      <p:sp>
        <p:nvSpPr>
          <p:cNvPr id="7" name="Title 3">
            <a:extLst>
              <a:ext uri="{FF2B5EF4-FFF2-40B4-BE49-F238E27FC236}">
                <a16:creationId xmlns:a16="http://schemas.microsoft.com/office/drawing/2014/main" id="{D0C07E92-8C3F-C18B-38B8-1B62DC09FF07}"/>
              </a:ext>
            </a:extLst>
          </p:cNvPr>
          <p:cNvSpPr>
            <a:spLocks noGrp="1"/>
          </p:cNvSpPr>
          <p:nvPr/>
        </p:nvSpPr>
        <p:spPr>
          <a:xfrm>
            <a:off x="1073420" y="2517"/>
            <a:ext cx="10994128" cy="109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E60073"/>
                </a:solidFill>
                <a:latin typeface="Poppins SemiBold" panose="00000700000000000000" pitchFamily="2" charset="0"/>
                <a:ea typeface="+mj-ea"/>
                <a:cs typeface="Poppins SemiBold" panose="00000700000000000000" pitchFamily="2" charset="0"/>
              </a:defRPr>
            </a:lvl1pPr>
          </a:lstStyle>
          <a:p>
            <a:r>
              <a:rPr lang="en-GB" sz="3600" i="1" dirty="0">
                <a:solidFill>
                  <a:srgbClr val="000000"/>
                </a:solidFill>
                <a:latin typeface="Poppins SemiBold"/>
                <a:cs typeface="Poppins SemiBold"/>
              </a:rPr>
              <a:t>Chapter 1:</a:t>
            </a:r>
          </a:p>
          <a:p>
            <a:r>
              <a:rPr lang="en-GB" sz="3600" dirty="0">
                <a:solidFill>
                  <a:srgbClr val="000000"/>
                </a:solidFill>
                <a:latin typeface="Poppins SemiBold"/>
                <a:cs typeface="Poppins SemiBold"/>
              </a:rPr>
              <a:t>The law is for everyone</a:t>
            </a:r>
            <a:endParaRPr lang="en-GB" sz="3600">
              <a:solidFill>
                <a:srgbClr val="000000"/>
              </a:solidFill>
            </a:endParaRPr>
          </a:p>
        </p:txBody>
      </p:sp>
      <p:pic>
        <p:nvPicPr>
          <p:cNvPr id="9" name="Picture 8" descr="A colorful star with a black background&#10;&#10;AI-generated content may be incorrect.">
            <a:extLst>
              <a:ext uri="{FF2B5EF4-FFF2-40B4-BE49-F238E27FC236}">
                <a16:creationId xmlns:a16="http://schemas.microsoft.com/office/drawing/2014/main" id="{1528D43D-CC45-BA06-F5EB-67B5E91AC233}"/>
              </a:ext>
            </a:extLst>
          </p:cNvPr>
          <p:cNvPicPr>
            <a:picLocks noChangeAspect="1"/>
          </p:cNvPicPr>
          <p:nvPr/>
        </p:nvPicPr>
        <p:blipFill>
          <a:blip r:embed="rId6"/>
          <a:stretch>
            <a:fillRect/>
          </a:stretch>
        </p:blipFill>
        <p:spPr>
          <a:xfrm>
            <a:off x="11166921" y="87814"/>
            <a:ext cx="935567" cy="1019175"/>
          </a:xfrm>
          <a:prstGeom prst="rect">
            <a:avLst/>
          </a:prstGeom>
        </p:spPr>
      </p:pic>
      <p:pic>
        <p:nvPicPr>
          <p:cNvPr id="6" name="Graphic 5" descr="Scales of justice with solid fill">
            <a:extLst>
              <a:ext uri="{FF2B5EF4-FFF2-40B4-BE49-F238E27FC236}">
                <a16:creationId xmlns:a16="http://schemas.microsoft.com/office/drawing/2014/main" id="{52946272-5901-AEBA-1760-53D951412B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27" y="83576"/>
            <a:ext cx="963562" cy="926691"/>
          </a:xfrm>
          <a:prstGeom prst="rect">
            <a:avLst/>
          </a:prstGeom>
        </p:spPr>
      </p:pic>
      <p:sp>
        <p:nvSpPr>
          <p:cNvPr id="19" name="TextBox 18">
            <a:extLst>
              <a:ext uri="{FF2B5EF4-FFF2-40B4-BE49-F238E27FC236}">
                <a16:creationId xmlns:a16="http://schemas.microsoft.com/office/drawing/2014/main" id="{472CC4F6-53EE-9CF3-A00B-F049C9333ACB}"/>
              </a:ext>
            </a:extLst>
          </p:cNvPr>
          <p:cNvSpPr txBox="1"/>
          <p:nvPr/>
        </p:nvSpPr>
        <p:spPr>
          <a:xfrm>
            <a:off x="8470915" y="1349170"/>
            <a:ext cx="376315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Arial"/>
                <a:cs typeface="Arial"/>
              </a:rPr>
              <a:t>Snippet is about to find out all about the law.</a:t>
            </a:r>
          </a:p>
        </p:txBody>
      </p:sp>
      <p:sp>
        <p:nvSpPr>
          <p:cNvPr id="20" name="Rectangle: Rounded Corners 19">
            <a:extLst>
              <a:ext uri="{FF2B5EF4-FFF2-40B4-BE49-F238E27FC236}">
                <a16:creationId xmlns:a16="http://schemas.microsoft.com/office/drawing/2014/main" id="{0BC33C58-4829-CF9A-31FF-0D0147065C36}"/>
              </a:ext>
            </a:extLst>
          </p:cNvPr>
          <p:cNvSpPr/>
          <p:nvPr/>
        </p:nvSpPr>
        <p:spPr>
          <a:xfrm>
            <a:off x="8951745" y="2944269"/>
            <a:ext cx="2904257" cy="3380595"/>
          </a:xfrm>
          <a:prstGeom prst="roundRect">
            <a:avLst/>
          </a:prstGeom>
          <a:noFill/>
          <a:ln w="57150">
            <a:solidFill>
              <a:srgbClr val="F161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aseline="0">
                <a:solidFill>
                  <a:schemeClr val="tx1"/>
                </a:solidFill>
                <a:latin typeface="Arial"/>
                <a:ea typeface="Segoe UI"/>
                <a:cs typeface="Segoe UI"/>
              </a:rPr>
              <a:t>Snippet says the </a:t>
            </a:r>
            <a:r>
              <a:rPr lang="en-GB" sz="2800">
                <a:solidFill>
                  <a:schemeClr val="tx1"/>
                </a:solidFill>
                <a:latin typeface="Arial"/>
                <a:ea typeface="Segoe UI"/>
                <a:cs typeface="Segoe UI"/>
              </a:rPr>
              <a:t>law is</a:t>
            </a:r>
            <a:r>
              <a:rPr lang="en-GB" sz="2800" baseline="0">
                <a:solidFill>
                  <a:schemeClr val="tx1"/>
                </a:solidFill>
                <a:latin typeface="Arial"/>
                <a:ea typeface="Segoe UI"/>
                <a:cs typeface="Segoe UI"/>
              </a:rPr>
              <a:t> for everyone. </a:t>
            </a:r>
            <a:r>
              <a:rPr lang="en-US" sz="2800">
                <a:solidFill>
                  <a:schemeClr val="tx1"/>
                </a:solidFill>
                <a:latin typeface="Arial"/>
                <a:ea typeface="Segoe UI"/>
                <a:cs typeface="Segoe UI"/>
              </a:rPr>
              <a:t>​</a:t>
            </a:r>
            <a:endParaRPr lang="en-US">
              <a:solidFill>
                <a:schemeClr val="tx1"/>
              </a:solidFill>
            </a:endParaRPr>
          </a:p>
          <a:p>
            <a:pPr algn="ctr" rtl="0"/>
            <a:r>
              <a:rPr lang="en-GB" sz="2800">
                <a:solidFill>
                  <a:schemeClr val="tx1"/>
                </a:solidFill>
                <a:latin typeface="Arial"/>
                <a:ea typeface="Segoe UI"/>
                <a:cs typeface="Segoe UI"/>
              </a:rPr>
              <a:t>​</a:t>
            </a:r>
          </a:p>
          <a:p>
            <a:pPr algn="ctr"/>
            <a:r>
              <a:rPr lang="en-GB" sz="2800" b="1" baseline="0">
                <a:solidFill>
                  <a:schemeClr val="tx1"/>
                </a:solidFill>
                <a:latin typeface="Arial"/>
                <a:ea typeface="Segoe UI"/>
                <a:cs typeface="Segoe UI"/>
              </a:rPr>
              <a:t>Who do you </a:t>
            </a:r>
            <a:r>
              <a:rPr lang="en-GB" sz="2800" b="1">
                <a:solidFill>
                  <a:schemeClr val="tx1"/>
                </a:solidFill>
                <a:latin typeface="Arial"/>
                <a:ea typeface="Segoe UI"/>
                <a:cs typeface="Segoe UI"/>
              </a:rPr>
              <a:t>think that</a:t>
            </a:r>
            <a:r>
              <a:rPr lang="en-GB" sz="2800" b="1" baseline="0">
                <a:solidFill>
                  <a:schemeClr val="tx1"/>
                </a:solidFill>
                <a:latin typeface="Arial"/>
                <a:ea typeface="Segoe UI"/>
                <a:cs typeface="Segoe UI"/>
              </a:rPr>
              <a:t> includes?</a:t>
            </a:r>
            <a:endParaRPr lang="en-GB" sz="2800" b="1">
              <a:solidFill>
                <a:schemeClr val="tx1"/>
              </a:solidFill>
              <a:latin typeface="Arial"/>
              <a:cs typeface="Arial"/>
            </a:endParaRPr>
          </a:p>
        </p:txBody>
      </p:sp>
      <p:pic>
        <p:nvPicPr>
          <p:cNvPr id="2" name="Online Media 1" descr="A read-aloud version of the book called ‘What is the Law?’, in which a hedgehog called Snippet finds out about the law. The book has been separated into four chapters for the video. This is Chapter 1." title="What is the Law? - Go-Givers Audiobook (Chapter 1)">
            <a:hlinkClick r:id="" action="ppaction://noaction"/>
            <a:extLst>
              <a:ext uri="{FF2B5EF4-FFF2-40B4-BE49-F238E27FC236}">
                <a16:creationId xmlns:a16="http://schemas.microsoft.com/office/drawing/2014/main" id="{61A66673-EBE8-F5DF-734A-8EDA274D1AF1}"/>
              </a:ext>
            </a:extLst>
          </p:cNvPr>
          <p:cNvPicPr>
            <a:picLocks noRot="1" noChangeAspect="1"/>
          </p:cNvPicPr>
          <p:nvPr>
            <a:videoFile r:link="rId1"/>
          </p:nvPr>
        </p:nvPicPr>
        <p:blipFill>
          <a:blip r:embed="rId9"/>
          <a:stretch>
            <a:fillRect/>
          </a:stretch>
        </p:blipFill>
        <p:spPr>
          <a:xfrm>
            <a:off x="148959" y="1263727"/>
            <a:ext cx="8098639" cy="4569516"/>
          </a:xfrm>
          <a:prstGeom prst="rect">
            <a:avLst/>
          </a:prstGeom>
        </p:spPr>
      </p:pic>
      <p:pic>
        <p:nvPicPr>
          <p:cNvPr id="15" name="Picture 14" descr="A cartoon hedgehog waving&#10;&#10;AI-generated content may be incorrect.">
            <a:extLst>
              <a:ext uri="{FF2B5EF4-FFF2-40B4-BE49-F238E27FC236}">
                <a16:creationId xmlns:a16="http://schemas.microsoft.com/office/drawing/2014/main" id="{07C6950E-E152-64E4-AAD7-ECB0CD2400E7}"/>
              </a:ext>
            </a:extLst>
          </p:cNvPr>
          <p:cNvPicPr>
            <a:picLocks noChangeAspect="1"/>
          </p:cNvPicPr>
          <p:nvPr/>
        </p:nvPicPr>
        <p:blipFill>
          <a:blip r:embed="rId10"/>
          <a:stretch>
            <a:fillRect/>
          </a:stretch>
        </p:blipFill>
        <p:spPr>
          <a:xfrm>
            <a:off x="6103117" y="3595258"/>
            <a:ext cx="3465483" cy="3408333"/>
          </a:xfrm>
          <a:prstGeom prst="rect">
            <a:avLst/>
          </a:prstGeom>
        </p:spPr>
      </p:pic>
    </p:spTree>
    <p:extLst>
      <p:ext uri="{BB962C8B-B14F-4D97-AF65-F5344CB8AC3E}">
        <p14:creationId xmlns:p14="http://schemas.microsoft.com/office/powerpoint/2010/main" val="514825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C7568EC5AA644A4E9847DAEDC84D0" ma:contentTypeVersion="17" ma:contentTypeDescription="Create a new document." ma:contentTypeScope="" ma:versionID="1f78bde4c7d37fe2d7e5c1d8eea90d27">
  <xsd:schema xmlns:xsd="http://www.w3.org/2001/XMLSchema" xmlns:xs="http://www.w3.org/2001/XMLSchema" xmlns:p="http://schemas.microsoft.com/office/2006/metadata/properties" xmlns:ns2="78cbfd63-0c0c-4a40-b6c2-91397a63e293" xmlns:ns3="5aa87c49-2c72-4e82-8118-859c387cbb83" targetNamespace="http://schemas.microsoft.com/office/2006/metadata/properties" ma:root="true" ma:fieldsID="6e19cee58e2f847130e1fef1f866857d" ns2:_="" ns3:_="">
    <xsd:import namespace="78cbfd63-0c0c-4a40-b6c2-91397a63e293"/>
    <xsd:import namespace="5aa87c49-2c72-4e82-8118-859c387cbb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fd63-0c0c-4a40-b6c2-91397a63e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384c4c-9704-46bd-9fbe-cc5170dd740d"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Sign-off status" ma:internalName="_x0024_Resources_x003a_core_x002c_Signoff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87c49-2c72-4e82-8118-859c387cbb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fec1b0-5220-4cae-8c34-67c9ade9cdf4}" ma:internalName="TaxCatchAll" ma:showField="CatchAllData" ma:web="5aa87c49-2c72-4e82-8118-859c387cbb8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cbfd63-0c0c-4a40-b6c2-91397a63e293" xsi:nil="true"/>
    <lcf76f155ced4ddcb4097134ff3c332f xmlns="78cbfd63-0c0c-4a40-b6c2-91397a63e293">
      <Terms xmlns="http://schemas.microsoft.com/office/infopath/2007/PartnerControls"/>
    </lcf76f155ced4ddcb4097134ff3c332f>
    <TaxCatchAll xmlns="5aa87c49-2c72-4e82-8118-859c387cbb83" xsi:nil="true"/>
  </documentManagement>
</p:properties>
</file>

<file path=customXml/itemProps1.xml><?xml version="1.0" encoding="utf-8"?>
<ds:datastoreItem xmlns:ds="http://schemas.openxmlformats.org/officeDocument/2006/customXml" ds:itemID="{CD9A450D-3BAA-4754-9242-5DB8DDA36F4B}">
  <ds:schemaRefs>
    <ds:schemaRef ds:uri="5aa87c49-2c72-4e82-8118-859c387cbb83"/>
    <ds:schemaRef ds:uri="78cbfd63-0c0c-4a40-b6c2-91397a63e2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23A48A-1E0B-4F91-91D3-BF6D9E3503D5}">
  <ds:schemaRefs>
    <ds:schemaRef ds:uri="http://schemas.microsoft.com/sharepoint/v3/contenttype/forms"/>
  </ds:schemaRefs>
</ds:datastoreItem>
</file>

<file path=customXml/itemProps3.xml><?xml version="1.0" encoding="utf-8"?>
<ds:datastoreItem xmlns:ds="http://schemas.openxmlformats.org/officeDocument/2006/customXml" ds:itemID="{816C33C4-C77B-4F73-9866-8848DA3C38EA}">
  <ds:schemaRefs>
    <ds:schemaRef ds:uri="5aa87c49-2c72-4e82-8118-859c387cbb83"/>
    <ds:schemaRef ds:uri="78cbfd63-0c0c-4a40-b6c2-91397a63e293"/>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4535</Words>
  <Application>Microsoft Office PowerPoint</Application>
  <PresentationFormat>Widescreen</PresentationFormat>
  <Paragraphs>366</Paragraphs>
  <Slides>19</Slides>
  <Notes>19</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Poppins SemiBold</vt:lpstr>
      <vt:lpstr>Aptos Display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Charlie Duckerin</cp:lastModifiedBy>
  <cp:revision>360</cp:revision>
  <dcterms:created xsi:type="dcterms:W3CDTF">2025-10-29T09:37:42Z</dcterms:created>
  <dcterms:modified xsi:type="dcterms:W3CDTF">2026-02-10T10:04:23Z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0x010100841C7568EC5AA644A4E9847DAEDC84D0</vt:lpwstr>
  </property>
  <property fmtid="{D5CDD505-2E9C-101B-9397-08002B2CF9AE}" pid="3" name="MediaServiceImageTags">
    <vt:lpwstr/>
  </property>
</Properties>
</file>