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6"/>
  </p:notesMasterIdLst>
  <p:sldIdLst>
    <p:sldId id="391" r:id="rId5"/>
    <p:sldId id="345" r:id="rId6"/>
    <p:sldId id="378" r:id="rId7"/>
    <p:sldId id="379" r:id="rId8"/>
    <p:sldId id="392" r:id="rId9"/>
    <p:sldId id="371" r:id="rId10"/>
    <p:sldId id="346" r:id="rId11"/>
    <p:sldId id="352" r:id="rId12"/>
    <p:sldId id="376" r:id="rId13"/>
    <p:sldId id="361" r:id="rId14"/>
    <p:sldId id="382" r:id="rId15"/>
    <p:sldId id="383" r:id="rId16"/>
    <p:sldId id="384" r:id="rId17"/>
    <p:sldId id="385" r:id="rId18"/>
    <p:sldId id="297" r:id="rId19"/>
    <p:sldId id="386" r:id="rId20"/>
    <p:sldId id="388" r:id="rId21"/>
    <p:sldId id="373" r:id="rId22"/>
    <p:sldId id="368" r:id="rId23"/>
    <p:sldId id="358" r:id="rId24"/>
    <p:sldId id="389" r:id="rId25"/>
  </p:sldIdLst>
  <p:sldSz cx="12192000" cy="6858000"/>
  <p:notesSz cx="6858000" cy="9144000"/>
  <p:embeddedFontLst>
    <p:embeddedFont>
      <p:font typeface="Poppins SemiBold" panose="00000700000000000000" pitchFamily="2" charset="0"/>
      <p:bold r:id="rId27"/>
      <p:boldItalic r:id="rId28"/>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Big Legal Lesson" id="{6924389C-CCB1-4175-8565-79C67B76210A}">
          <p14:sldIdLst>
            <p14:sldId id="391"/>
          </p14:sldIdLst>
        </p14:section>
        <p14:section name="For Teachers" id="{9FFBB55A-9CC7-406F-A5A6-432545749F45}">
          <p14:sldIdLst>
            <p14:sldId id="345"/>
            <p14:sldId id="378"/>
            <p14:sldId id="379"/>
            <p14:sldId id="392"/>
          </p14:sldIdLst>
        </p14:section>
        <p14:section name="For Students" id="{5F038B8F-8EE1-4679-83DB-6DF0AE3ED598}">
          <p14:sldIdLst>
            <p14:sldId id="371"/>
            <p14:sldId id="346"/>
            <p14:sldId id="352"/>
            <p14:sldId id="376"/>
            <p14:sldId id="361"/>
            <p14:sldId id="382"/>
            <p14:sldId id="383"/>
            <p14:sldId id="384"/>
            <p14:sldId id="385"/>
            <p14:sldId id="297"/>
            <p14:sldId id="386"/>
            <p14:sldId id="388"/>
            <p14:sldId id="373"/>
            <p14:sldId id="368"/>
            <p14:sldId id="358"/>
          </p14:sldIdLst>
        </p14:section>
        <p14:section name="For Teachers" id="{B1D0152D-8250-4AFE-8255-2164598E7F27}">
          <p14:sldIdLst>
            <p14:sldId id="389"/>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9B344-D63C-1B6D-3E0B-CE74618736A2}" name="Akasa Pradhan" initials="" userId="S::Akasa.Pradhan@youngcitizens.org::d286d8a6-a6f2-42d9-a5d6-8042858f1c72" providerId="AD"/>
  <p188:author id="{9D19FF5D-B26F-AC45-55F0-A16B209EC4E2}" name="Akasa Pradhan" initials="AP" userId="S::akasa.pradhan@youngcitizens.org::d286d8a6-a6f2-42d9-a5d6-8042858f1c72" providerId="AD"/>
  <p188:author id="{A2B36E69-DAA7-C39C-4B3F-53F9B23B7FB7}" name="Charlie Duckerin" initials="" userId="S::Charlie.Duckerin@youngcitizens.org::04058c8d-ebef-4ec3-aaaf-fb1af59988ea" providerId="AD"/>
  <p188:author id="{9AA67172-C31B-D427-7F3B-708B10183263}" name="Lisa Yates" initials="" userId="S::Lisa.Yates@youngcitizens.org::998e3b1b-6ef4-4467-a2a2-524d3c65665a" providerId="AD"/>
  <p188:author id="{B7F2FDAB-AAFC-BC10-658A-92C009767F04}" name="Charlie Duckerin" initials="CD" userId="S::charlie.duckerin@youngcitizens.org::04058c8d-ebef-4ec3-aaaf-fb1af59988ea" providerId="AD"/>
  <p188:author id="{E1E689C0-7808-6E89-6E9E-37561AA60811}" name="Lisa Yates" initials="LY" userId="S::lisa.yates@youngcitizens.org::998e3b1b-6ef4-4467-a2a2-524d3c65665a" providerId="AD"/>
  <p188:author id="{711E8EC1-52C6-BCAA-EF6A-FB2BCDA8641D}" name="Oliver Walkden" initials="" userId="S::Oliver.Walkden@youngcitizens.org::d3219da8-9cb5-405b-a7c0-940d7d6350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3"/>
    <a:srgbClr val="4FC5B9"/>
    <a:srgbClr val="F1613F"/>
    <a:srgbClr val="F7DB15"/>
    <a:srgbClr val="0063BA"/>
    <a:srgbClr val="3D843F"/>
    <a:srgbClr val="79B82B"/>
    <a:srgbClr val="F8A11B"/>
    <a:srgbClr val="D50000"/>
    <a:srgbClr val="FFF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6F37E-094A-28D3-770C-A50A833FBD5C}" v="17" dt="2026-02-09T09:22:38.731"/>
    <p1510:client id="{94D72C8F-E77B-AC6A-105B-E360D15B826B}" v="84" dt="2026-02-09T10:20:51.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DF69-6D56-4952-B69B-DAF176FEAE77}" type="datetimeFigureOut">
              <a:t>2/10/2026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D070-D64A-42C9-B587-D69F75ED3F54}" type="slidenum">
              <a:t>‹#›</a:t>
            </a:fld>
            <a:endParaRPr lang="en-GB"/>
          </a:p>
        </p:txBody>
      </p:sp>
    </p:spTree>
    <p:extLst>
      <p:ext uri="{BB962C8B-B14F-4D97-AF65-F5344CB8AC3E}">
        <p14:creationId xmlns:p14="http://schemas.microsoft.com/office/powerpoint/2010/main" val="258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ngcitizens.org/programmes/the-big-legal-less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ngcitizens.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media/690b26c69456634d9795fde0/Schools_inspection_toolk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assets.publishing.service.gov.uk/media/5a7de93840f0b62305b7f8ee/PRIMARY_national_curriculum_-_English_220714.pdf" TargetMode="External"/><Relationship Id="rId4" Type="http://schemas.openxmlformats.org/officeDocument/2006/relationships/hyperlink" Target="https://assets.publishing.service.gov.uk/media/5a75a83a40f0b67b3d5c8310/Programme_of_Study_KS1_and_2.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3472-20FF-79E5-C16F-1B45F5E3C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BCD00-CF3A-B0CB-642A-6753B02BD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B1EDF-4A4B-8CE1-45EF-401A2F02101D}"/>
              </a:ext>
            </a:extLst>
          </p:cNvPr>
          <p:cNvSpPr>
            <a:spLocks noGrp="1"/>
          </p:cNvSpPr>
          <p:nvPr>
            <p:ph type="body" idx="1"/>
          </p:nvPr>
        </p:nvSpPr>
        <p:spPr/>
        <p:txBody>
          <a:bodyPr/>
          <a:lstStyle/>
          <a:p>
            <a:r>
              <a:rPr lang="en-GB" b="1" dirty="0"/>
              <a:t>The Big Legal Lesson: Key Stage 2 Lesson Plan &amp; Slides</a:t>
            </a:r>
            <a:endParaRPr lang="en-US" dirty="0">
              <a:solidFill>
                <a:srgbClr val="444444"/>
              </a:solidFill>
            </a:endParaRPr>
          </a:p>
          <a:p>
            <a:br>
              <a:rPr lang="en-GB" dirty="0">
                <a:cs typeface="+mn-lt"/>
              </a:rPr>
            </a:br>
            <a:r>
              <a:rPr lang="en-GB" dirty="0"/>
              <a:t>Thank you for taking part in The Big Legal Lesson 2026. You are joining a network of thousands of teachers across England and Wales who are committed to developing children’s knowledge of the rule of law and their legal rights.</a:t>
            </a:r>
            <a:br>
              <a:rPr lang="en-GB" dirty="0">
                <a:cs typeface="+mn-lt"/>
              </a:rPr>
            </a:br>
            <a:br>
              <a:rPr lang="en-GB" dirty="0">
                <a:cs typeface="+mn-lt"/>
              </a:rPr>
            </a:br>
            <a:r>
              <a:rPr lang="en-GB" dirty="0"/>
              <a:t>For more The Big Legal Lesson resources and information, please head to </a:t>
            </a:r>
            <a:r>
              <a:rPr lang="en-GB" dirty="0">
                <a:solidFill>
                  <a:srgbClr val="444444"/>
                </a:solidFill>
                <a:hlinkClick r:id="rId3"/>
              </a:rPr>
              <a:t>www.youngcitizens.org/programmes/the-big-legal-lesson/</a:t>
            </a:r>
            <a:r>
              <a:rPr lang="en-GB" dirty="0"/>
              <a:t> </a:t>
            </a:r>
            <a:endParaRPr lang="en-GB" dirty="0">
              <a:solidFill>
                <a:srgbClr val="444444"/>
              </a:solidFill>
            </a:endParaRPr>
          </a:p>
          <a:p>
            <a:endParaRPr lang="en-GB">
              <a:solidFill>
                <a:srgbClr val="444444"/>
              </a:solidFill>
            </a:endParaRPr>
          </a:p>
          <a:p>
            <a:r>
              <a:rPr lang="en-GB" dirty="0"/>
              <a:t>To find out more information about Young Citizens and our mission, you can check our website at </a:t>
            </a:r>
            <a:r>
              <a:rPr lang="en-GB" dirty="0">
                <a:solidFill>
                  <a:srgbClr val="444444"/>
                </a:solidFill>
                <a:hlinkClick r:id="rId4"/>
              </a:rPr>
              <a:t>www.youngcitizens.org</a:t>
            </a:r>
            <a:endParaRPr lang="en-GB" dirty="0">
              <a:solidFill>
                <a:srgbClr val="444444"/>
              </a:solidFill>
            </a:endParaRPr>
          </a:p>
        </p:txBody>
      </p:sp>
      <p:sp>
        <p:nvSpPr>
          <p:cNvPr id="4" name="Slide Number Placeholder 3">
            <a:extLst>
              <a:ext uri="{FF2B5EF4-FFF2-40B4-BE49-F238E27FC236}">
                <a16:creationId xmlns:a16="http://schemas.microsoft.com/office/drawing/2014/main" id="{9C486AB9-6BB0-C2C0-D1B6-7EB2408CB47B}"/>
              </a:ext>
            </a:extLst>
          </p:cNvPr>
          <p:cNvSpPr>
            <a:spLocks noGrp="1"/>
          </p:cNvSpPr>
          <p:nvPr>
            <p:ph type="sldNum" sz="quarter" idx="5"/>
          </p:nvPr>
        </p:nvSpPr>
        <p:spPr/>
        <p:txBody>
          <a:bodyPr/>
          <a:lstStyle/>
          <a:p>
            <a:fld id="{E3FFD070-D64A-42C9-B587-D69F75ED3F54}" type="slidenum">
              <a:rPr lang="en-GB"/>
              <a:t>1</a:t>
            </a:fld>
            <a:endParaRPr lang="en-GB"/>
          </a:p>
        </p:txBody>
      </p:sp>
    </p:spTree>
    <p:extLst>
      <p:ext uri="{BB962C8B-B14F-4D97-AF65-F5344CB8AC3E}">
        <p14:creationId xmlns:p14="http://schemas.microsoft.com/office/powerpoint/2010/main" val="2728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30FD1-4E68-4FEB-CCD0-22933F499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8AC40-1001-0688-F08B-9264A6DF1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055F9-63A7-BD8C-9B6E-15DD43623FE5}"/>
              </a:ext>
            </a:extLst>
          </p:cNvPr>
          <p:cNvSpPr>
            <a:spLocks noGrp="1"/>
          </p:cNvSpPr>
          <p:nvPr>
            <p:ph type="body" idx="1"/>
          </p:nvPr>
        </p:nvSpPr>
        <p:spPr/>
        <p:txBody>
          <a:bodyPr/>
          <a:lstStyle/>
          <a:p>
            <a:r>
              <a:rPr lang="en-GB" b="1" dirty="0">
                <a:ea typeface="Calibri"/>
                <a:cs typeface="Calibri"/>
              </a:rPr>
              <a:t>Activity 2: Charlie's Day</a:t>
            </a:r>
          </a:p>
          <a:p>
            <a:br>
              <a:rPr lang="en-GB" dirty="0">
                <a:cs typeface="+mn-lt"/>
              </a:rPr>
            </a:br>
            <a:r>
              <a:rPr lang="en-GB" dirty="0"/>
              <a:t>Read Charlie’s introduction aloud to the class. Do they agree with Charlie? Explain that pupils will follow Charlie through a normal day and spot where the law applies. Emphasise the key question: “Can you find the parts of Charlie’s day where the law is involved?”</a:t>
            </a:r>
            <a:endParaRPr lang="en-GB"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832BBC6-F585-F5E5-8554-D96DB5730B59}"/>
              </a:ext>
            </a:extLst>
          </p:cNvPr>
          <p:cNvSpPr>
            <a:spLocks noGrp="1"/>
          </p:cNvSpPr>
          <p:nvPr>
            <p:ph type="sldNum" sz="quarter" idx="5"/>
          </p:nvPr>
        </p:nvSpPr>
        <p:spPr/>
        <p:txBody>
          <a:bodyPr/>
          <a:lstStyle/>
          <a:p>
            <a:fld id="{E3FFD070-D64A-42C9-B587-D69F75ED3F54}" type="slidenum">
              <a:rPr lang="en-GB"/>
              <a:t>10</a:t>
            </a:fld>
            <a:endParaRPr lang="en-GB"/>
          </a:p>
        </p:txBody>
      </p:sp>
    </p:spTree>
    <p:extLst>
      <p:ext uri="{BB962C8B-B14F-4D97-AF65-F5344CB8AC3E}">
        <p14:creationId xmlns:p14="http://schemas.microsoft.com/office/powerpoint/2010/main" val="21468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B4197-A5CD-4A9C-55AF-44BCCD49E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8F97C-3609-3856-B25D-0EDEA42D1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A045E-1F1B-44D2-48AE-3BFF811D2667}"/>
              </a:ext>
            </a:extLst>
          </p:cNvPr>
          <p:cNvSpPr>
            <a:spLocks noGrp="1"/>
          </p:cNvSpPr>
          <p:nvPr>
            <p:ph type="body" idx="1"/>
          </p:nvPr>
        </p:nvSpPr>
        <p:spPr/>
        <p:txBody>
          <a:bodyPr/>
          <a:lstStyle/>
          <a:p>
            <a:r>
              <a:rPr lang="en-GB" b="1" dirty="0">
                <a:ea typeface="Calibri"/>
                <a:cs typeface="Calibri"/>
              </a:rPr>
              <a:t>Activity 2: Charlie's Day</a:t>
            </a:r>
          </a:p>
          <a:p>
            <a:br>
              <a:rPr lang="en-GB" b="1" dirty="0">
                <a:ea typeface="Calibri"/>
                <a:cs typeface="+mn-lt"/>
              </a:rPr>
            </a:br>
            <a:r>
              <a:rPr lang="en-GB" dirty="0"/>
              <a:t>Read each section of Charlie's day. Ask pupils to discuss all the ways they think Charlie’s day has been affected by the law. Take in a selection of feedback before revealing the answers. </a:t>
            </a:r>
            <a:br>
              <a:rPr lang="en-GB" dirty="0">
                <a:cs typeface="+mn-lt"/>
              </a:rPr>
            </a:br>
            <a:endParaRPr lang="en-GB" b="1" dirty="0">
              <a:ea typeface="Calibri"/>
              <a:cs typeface="Calibri" panose="020F0502020204030204"/>
            </a:endParaRPr>
          </a:p>
          <a:p>
            <a:r>
              <a:rPr lang="en-GB" b="1" dirty="0"/>
              <a:t>Eating breakfast: </a:t>
            </a:r>
            <a:r>
              <a:rPr lang="en-GB" dirty="0"/>
              <a:t>The law stops supermarkets from offering price promotions on certain foods like those that are high in sugar. There are also laws about where these products can be placed in shops. </a:t>
            </a:r>
            <a:endParaRPr lang="en-GB" dirty="0">
              <a:ea typeface="Calibri"/>
              <a:cs typeface="Calibri"/>
            </a:endParaRPr>
          </a:p>
          <a:p>
            <a:endParaRPr lang="en-GB" dirty="0">
              <a:ea typeface="Calibri"/>
              <a:cs typeface="Calibri"/>
            </a:endParaRPr>
          </a:p>
          <a:p>
            <a:r>
              <a:rPr lang="en-GB" b="1" dirty="0"/>
              <a:t>Going to school:</a:t>
            </a:r>
            <a:r>
              <a:rPr lang="en-GB" dirty="0"/>
              <a:t> Parents and carers have a legal duty to make sure their children receive an education. In England, the law says you have to stay in some sort of education until you’re 18. In the rest of the UK, it is 16. </a:t>
            </a:r>
            <a:br>
              <a:rPr lang="en-GB" dirty="0">
                <a:cs typeface="+mn-lt"/>
              </a:rPr>
            </a:br>
            <a:endParaRPr lang="en-GB" dirty="0">
              <a:ea typeface="Calibri"/>
              <a:cs typeface="Calibri"/>
            </a:endParaRPr>
          </a:p>
          <a:p>
            <a:r>
              <a:rPr lang="en-GB" b="1" dirty="0"/>
              <a:t>In the car: </a:t>
            </a:r>
            <a:r>
              <a:rPr lang="en-GB" dirty="0"/>
              <a:t>There are lots of laws about driving. For example, both Charlie and his grandad will need to wear a seatbelt. If Charlie is under 135cm he will also need to be in an appropriate car seat. Charlie’s grandad will need to stick to the speed limit and can’t be holding his mobile phone whilst driving or do anything that might take his concentration away from the road. It is against the law to sell petrol to anyone under the age of 16. </a:t>
            </a:r>
            <a:br>
              <a:rPr lang="en-GB" dirty="0">
                <a:ea typeface="Calibri"/>
                <a:cs typeface="+mn-lt"/>
              </a:rPr>
            </a:br>
            <a:br>
              <a:rPr lang="en-GB" dirty="0">
                <a:ea typeface="Calibri"/>
                <a:cs typeface="+mn-lt"/>
              </a:rPr>
            </a:br>
            <a:r>
              <a:rPr lang="en-GB" b="1" dirty="0">
                <a:ea typeface="Calibri"/>
                <a:cs typeface="Calibri"/>
              </a:rPr>
              <a:t>At school: </a:t>
            </a:r>
            <a:r>
              <a:rPr lang="en-GB" dirty="0"/>
              <a:t>Lots of schools have to follow the national curriculum. This sets out what subjects should be taught and what should be covered within those subjects. Schools are under a legal duty not to discriminate against a pupil on the grounds of certain protected characteristics (age, disability, gender reassignment, marriage and civil partnership, pregnancy and maternity, race, religion or belief, sex, and sexual orientation).</a:t>
            </a:r>
            <a:endParaRPr lang="en-GB" b="1" dirty="0">
              <a:ea typeface="Calibri"/>
              <a:cs typeface="Calibri"/>
            </a:endParaRPr>
          </a:p>
          <a:p>
            <a:endParaRPr lang="en-GB" b="1" dirty="0">
              <a:ea typeface="Calibri"/>
              <a:cs typeface="Calibri"/>
            </a:endParaRPr>
          </a:p>
        </p:txBody>
      </p:sp>
      <p:sp>
        <p:nvSpPr>
          <p:cNvPr id="4" name="Slide Number Placeholder 3">
            <a:extLst>
              <a:ext uri="{FF2B5EF4-FFF2-40B4-BE49-F238E27FC236}">
                <a16:creationId xmlns:a16="http://schemas.microsoft.com/office/drawing/2014/main" id="{D8828AE7-C177-6E33-DB81-2B85B8F16A95}"/>
              </a:ext>
            </a:extLst>
          </p:cNvPr>
          <p:cNvSpPr>
            <a:spLocks noGrp="1"/>
          </p:cNvSpPr>
          <p:nvPr>
            <p:ph type="sldNum" sz="quarter" idx="5"/>
          </p:nvPr>
        </p:nvSpPr>
        <p:spPr/>
        <p:txBody>
          <a:bodyPr/>
          <a:lstStyle/>
          <a:p>
            <a:fld id="{E3FFD070-D64A-42C9-B587-D69F75ED3F54}" type="slidenum">
              <a:rPr lang="en-GB"/>
              <a:t>11</a:t>
            </a:fld>
            <a:endParaRPr lang="en-GB"/>
          </a:p>
        </p:txBody>
      </p:sp>
    </p:spTree>
    <p:extLst>
      <p:ext uri="{BB962C8B-B14F-4D97-AF65-F5344CB8AC3E}">
        <p14:creationId xmlns:p14="http://schemas.microsoft.com/office/powerpoint/2010/main" val="2796640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5486-4385-65C3-D4B5-152E4D10D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18A0E-E20E-1BE9-D272-462E5AD56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00C72-C32D-CAD0-F7E8-792835A2F1F2}"/>
              </a:ext>
            </a:extLst>
          </p:cNvPr>
          <p:cNvSpPr>
            <a:spLocks noGrp="1"/>
          </p:cNvSpPr>
          <p:nvPr>
            <p:ph type="body" idx="1"/>
          </p:nvPr>
        </p:nvSpPr>
        <p:spPr/>
        <p:txBody>
          <a:bodyPr/>
          <a:lstStyle/>
          <a:p>
            <a:r>
              <a:rPr lang="en-GB" b="1" dirty="0"/>
              <a:t>Activity 2: Charlie's Day</a:t>
            </a:r>
            <a:endParaRPr lang="en-US" dirty="0">
              <a:solidFill>
                <a:srgbClr val="444444"/>
              </a:solidFill>
            </a:endParaRPr>
          </a:p>
          <a:p>
            <a:br>
              <a:rPr lang="en-GB" dirty="0">
                <a:cs typeface="+mn-lt"/>
              </a:rPr>
            </a:br>
            <a:r>
              <a:rPr lang="en-GB" dirty="0"/>
              <a:t>Read each section of Charlie's day. Ask pupils to discuss all the ways they think Charlie’s day has been affected by the law. Take in a selection of feedback before revealing the answers. </a:t>
            </a:r>
            <a:br>
              <a:rPr lang="en-GB" dirty="0">
                <a:cs typeface="+mn-lt"/>
              </a:rPr>
            </a:br>
            <a:br>
              <a:rPr lang="en-GB" dirty="0">
                <a:cs typeface="+mn-lt"/>
              </a:rPr>
            </a:br>
            <a:r>
              <a:rPr lang="en-GB" b="1" dirty="0"/>
              <a:t>Lunch time: </a:t>
            </a:r>
            <a:r>
              <a:rPr lang="en-GB" dirty="0"/>
              <a:t>The law says that schools have to provide healthy and nutritious food and drink. Schools also need to make sure that pupils’ medical, dietary and cultural needs are taken into account. The law also says that some pupils, who meet certain criteria, should get these meals for free. </a:t>
            </a:r>
            <a:br>
              <a:rPr lang="en-GB" dirty="0">
                <a:cs typeface="+mn-lt"/>
              </a:rPr>
            </a:br>
            <a:br>
              <a:rPr lang="en-GB" dirty="0">
                <a:cs typeface="+mn-lt"/>
              </a:rPr>
            </a:br>
            <a:r>
              <a:rPr lang="en-GB" b="1" dirty="0"/>
              <a:t>Buying a game: </a:t>
            </a:r>
            <a:r>
              <a:rPr lang="en-GB" dirty="0"/>
              <a:t>Some video games will have an age limit. It is against the law to sell these games to someone under that age. The law also says that the game must be of satisfactory quality. If Charlie got home and the game didn’t work the law says he could get a refund. </a:t>
            </a:r>
            <a:br>
              <a:rPr lang="en-GB" dirty="0"/>
            </a:br>
            <a:endParaRPr lang="en-GB" b="1" dirty="0">
              <a:ea typeface="Calibri"/>
              <a:cs typeface="Calibri"/>
            </a:endParaRPr>
          </a:p>
          <a:p>
            <a:r>
              <a:rPr lang="en-GB" b="1" dirty="0"/>
              <a:t>Homework: </a:t>
            </a:r>
            <a:r>
              <a:rPr lang="en-GB" dirty="0"/>
              <a:t>This one is a trick - there are no laws here! The government have set guidelines about how much homework schools should be setting but these have never been made into law.</a:t>
            </a:r>
            <a:br>
              <a:rPr lang="en-GB" dirty="0">
                <a:cs typeface="+mn-lt"/>
              </a:rPr>
            </a:br>
            <a:endParaRPr lang="en-GB" dirty="0">
              <a:ea typeface="Calibri"/>
              <a:cs typeface="Calibri"/>
            </a:endParaRPr>
          </a:p>
          <a:p>
            <a:r>
              <a:rPr lang="en-GB" b="1" dirty="0"/>
              <a:t>Playing online games</a:t>
            </a:r>
            <a:r>
              <a:rPr lang="en-GB" dirty="0"/>
              <a:t>: Social media companies are responsible for users’ safety on their platforms, particularly children. For example, they have to remove illegal consent, protect children from harmful content and enforce age limits and age-checking measures. </a:t>
            </a:r>
            <a:endParaRPr lang="en-GB" dirty="0">
              <a:ea typeface="Calibri"/>
              <a:cs typeface="Calibri"/>
            </a:endParaRPr>
          </a:p>
          <a:p>
            <a:endParaRPr lang="en-GB" dirty="0">
              <a:solidFill>
                <a:srgbClr val="444444"/>
              </a:solidFill>
            </a:endParaRPr>
          </a:p>
        </p:txBody>
      </p:sp>
      <p:sp>
        <p:nvSpPr>
          <p:cNvPr id="4" name="Slide Number Placeholder 3">
            <a:extLst>
              <a:ext uri="{FF2B5EF4-FFF2-40B4-BE49-F238E27FC236}">
                <a16:creationId xmlns:a16="http://schemas.microsoft.com/office/drawing/2014/main" id="{938AE1AE-9B47-3647-3856-800C66034295}"/>
              </a:ext>
            </a:extLst>
          </p:cNvPr>
          <p:cNvSpPr>
            <a:spLocks noGrp="1"/>
          </p:cNvSpPr>
          <p:nvPr>
            <p:ph type="sldNum" sz="quarter" idx="5"/>
          </p:nvPr>
        </p:nvSpPr>
        <p:spPr/>
        <p:txBody>
          <a:bodyPr/>
          <a:lstStyle/>
          <a:p>
            <a:fld id="{E3FFD070-D64A-42C9-B587-D69F75ED3F54}" type="slidenum">
              <a:rPr lang="en-GB"/>
              <a:t>12</a:t>
            </a:fld>
            <a:endParaRPr lang="en-GB"/>
          </a:p>
        </p:txBody>
      </p:sp>
    </p:spTree>
    <p:extLst>
      <p:ext uri="{BB962C8B-B14F-4D97-AF65-F5344CB8AC3E}">
        <p14:creationId xmlns:p14="http://schemas.microsoft.com/office/powerpoint/2010/main" val="192866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FC85C-1264-42F7-5572-D1945E6F8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73300-0E55-541F-F592-0AA1D7641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F804F-5756-BBF2-F140-5A692D515F14}"/>
              </a:ext>
            </a:extLst>
          </p:cNvPr>
          <p:cNvSpPr>
            <a:spLocks noGrp="1"/>
          </p:cNvSpPr>
          <p:nvPr>
            <p:ph type="body" idx="1"/>
          </p:nvPr>
        </p:nvSpPr>
        <p:spPr/>
        <p:txBody>
          <a:bodyPr/>
          <a:lstStyle/>
          <a:p>
            <a:r>
              <a:rPr lang="en-GB" b="1" dirty="0">
                <a:ea typeface="Calibri"/>
                <a:cs typeface="Calibri"/>
              </a:rPr>
              <a:t>Activity 2: Charlie's Day</a:t>
            </a:r>
          </a:p>
          <a:p>
            <a:br>
              <a:rPr lang="en-GB" b="1" dirty="0">
                <a:ea typeface="Calibri"/>
                <a:cs typeface="+mn-lt"/>
              </a:rPr>
            </a:br>
            <a:r>
              <a:rPr lang="en-GB" dirty="0">
                <a:ea typeface="Calibri"/>
                <a:cs typeface="Calibri"/>
              </a:rPr>
              <a:t>Prompt your class to fill in this speech bubble – what have they learned about the law through this activity?</a:t>
            </a:r>
          </a:p>
          <a:p>
            <a:endParaRPr lang="en-GB" b="1" dirty="0">
              <a:ea typeface="Calibri"/>
              <a:cs typeface="Calibri"/>
            </a:endParaRPr>
          </a:p>
        </p:txBody>
      </p:sp>
      <p:sp>
        <p:nvSpPr>
          <p:cNvPr id="4" name="Slide Number Placeholder 3">
            <a:extLst>
              <a:ext uri="{FF2B5EF4-FFF2-40B4-BE49-F238E27FC236}">
                <a16:creationId xmlns:a16="http://schemas.microsoft.com/office/drawing/2014/main" id="{738318C4-2138-5E4A-5743-EA9B9126CAA1}"/>
              </a:ext>
            </a:extLst>
          </p:cNvPr>
          <p:cNvSpPr>
            <a:spLocks noGrp="1"/>
          </p:cNvSpPr>
          <p:nvPr>
            <p:ph type="sldNum" sz="quarter" idx="5"/>
          </p:nvPr>
        </p:nvSpPr>
        <p:spPr/>
        <p:txBody>
          <a:bodyPr/>
          <a:lstStyle/>
          <a:p>
            <a:fld id="{E3FFD070-D64A-42C9-B587-D69F75ED3F54}" type="slidenum">
              <a:rPr lang="en-GB"/>
              <a:t>13</a:t>
            </a:fld>
            <a:endParaRPr lang="en-GB"/>
          </a:p>
        </p:txBody>
      </p:sp>
    </p:spTree>
    <p:extLst>
      <p:ext uri="{BB962C8B-B14F-4D97-AF65-F5344CB8AC3E}">
        <p14:creationId xmlns:p14="http://schemas.microsoft.com/office/powerpoint/2010/main" val="304567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0AA8-027A-B966-141D-93DED3274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43759-00C6-30CA-2644-334AC99CC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AAF71D-528C-2549-6547-2907E685CFE6}"/>
              </a:ext>
            </a:extLst>
          </p:cNvPr>
          <p:cNvSpPr>
            <a:spLocks noGrp="1"/>
          </p:cNvSpPr>
          <p:nvPr>
            <p:ph type="body" idx="1"/>
          </p:nvPr>
        </p:nvSpPr>
        <p:spPr/>
        <p:txBody>
          <a:bodyPr/>
          <a:lstStyle/>
          <a:p>
            <a:r>
              <a:rPr lang="en-GB" b="1" dirty="0">
                <a:ea typeface="Calibri"/>
                <a:cs typeface="Calibri"/>
              </a:rPr>
              <a:t>The Big Challenge 1: The Law and Me</a:t>
            </a:r>
            <a:br>
              <a:rPr lang="en-GB" b="1" dirty="0">
                <a:ea typeface="Calibri"/>
                <a:cs typeface="+mn-lt"/>
              </a:rPr>
            </a:br>
            <a:endParaRPr lang="en-GB" b="1" dirty="0">
              <a:ea typeface="Calibri"/>
              <a:cs typeface="+mn-lt"/>
            </a:endParaRPr>
          </a:p>
          <a:p>
            <a:r>
              <a:rPr lang="en-GB" dirty="0"/>
              <a:t>Ask pupils: </a:t>
            </a:r>
            <a:r>
              <a:rPr lang="en-GB" i="1" dirty="0"/>
              <a:t>“What rules do you follow every day?”</a:t>
            </a:r>
            <a:endParaRPr lang="en-GB" dirty="0">
              <a:ea typeface="Calibri" panose="020F0502020204030204"/>
              <a:cs typeface="Calibri" panose="020F0502020204030204"/>
            </a:endParaRPr>
          </a:p>
          <a:p>
            <a:r>
              <a:rPr lang="en-GB" dirty="0"/>
              <a:t>Explain: </a:t>
            </a:r>
            <a:r>
              <a:rPr lang="en-GB" i="1" dirty="0"/>
              <a:t>“Laws are rules created by the government to help and protect us.”</a:t>
            </a:r>
            <a:br>
              <a:rPr lang="en-GB" i="1" dirty="0">
                <a:cs typeface="+mn-lt"/>
              </a:rPr>
            </a:br>
            <a:endParaRPr lang="en-GB">
              <a:ea typeface="Calibri" panose="020F0502020204030204"/>
              <a:cs typeface="Calibri" panose="020F0502020204030204"/>
            </a:endParaRPr>
          </a:p>
          <a:p>
            <a:r>
              <a:rPr lang="en-GB" dirty="0"/>
              <a:t>Pupils will draw a timeline of their day, from waking up to bedtime. If drawing is hard, pupils can list activities for you to add to the timeline above and add law-related annotations instead.</a:t>
            </a:r>
            <a:br>
              <a:rPr lang="en-GB" dirty="0">
                <a:cs typeface="+mn-lt"/>
              </a:rPr>
            </a:br>
            <a:endParaRPr lang="en-GB" dirty="0">
              <a:ea typeface="Calibri"/>
              <a:cs typeface="Calibri"/>
            </a:endParaRPr>
          </a:p>
          <a:p>
            <a:r>
              <a:rPr lang="en-GB" dirty="0"/>
              <a:t>On the timeline, they identify moments when UK laws play a role, using prompts like:</a:t>
            </a:r>
            <a:endParaRPr lang="en-GB" dirty="0">
              <a:cs typeface="+mn-lt"/>
            </a:endParaRPr>
          </a:p>
          <a:p>
            <a:pPr marL="171450" indent="-171450">
              <a:buFont typeface="Arial"/>
              <a:buChar char="•"/>
            </a:pPr>
            <a:r>
              <a:rPr lang="en-GB" b="1" dirty="0"/>
              <a:t>Eating breakfast: </a:t>
            </a:r>
            <a:r>
              <a:rPr lang="en-GB" dirty="0"/>
              <a:t>Shops have rules about where they put sugary foods so they don’t make us eat too much sugar.</a:t>
            </a:r>
            <a:endParaRPr lang="en-GB" dirty="0">
              <a:ea typeface="Calibri"/>
              <a:cs typeface="Calibri"/>
            </a:endParaRPr>
          </a:p>
          <a:p>
            <a:pPr marL="171450" indent="-171450">
              <a:buFont typeface="Arial"/>
              <a:buChar char="•"/>
            </a:pPr>
            <a:r>
              <a:rPr lang="en-GB" b="1" dirty="0"/>
              <a:t>Watching TV: </a:t>
            </a:r>
            <a:r>
              <a:rPr lang="en-GB" dirty="0"/>
              <a:t>Adverts must tell the truth. They can’t show things that are not allowed, like smoking.</a:t>
            </a:r>
            <a:endParaRPr lang="en-GB" dirty="0">
              <a:ea typeface="Calibri"/>
              <a:cs typeface="Calibri"/>
            </a:endParaRPr>
          </a:p>
          <a:p>
            <a:pPr marL="171450" indent="-171450">
              <a:buFont typeface="Arial"/>
              <a:buChar char="•"/>
            </a:pPr>
            <a:r>
              <a:rPr lang="en-GB" b="1" dirty="0"/>
              <a:t>Going to school: </a:t>
            </a:r>
            <a:r>
              <a:rPr lang="en-GB" dirty="0"/>
              <a:t>Your grown-ups must make sure you go to school because the law says children need to learn.</a:t>
            </a:r>
            <a:endParaRPr lang="en-GB" dirty="0">
              <a:ea typeface="Calibri"/>
              <a:cs typeface="Calibri"/>
            </a:endParaRPr>
          </a:p>
          <a:p>
            <a:pPr marL="171450" indent="-171450">
              <a:buFont typeface="Arial"/>
              <a:buChar char="•"/>
            </a:pPr>
            <a:r>
              <a:rPr lang="en-GB" b="1" dirty="0"/>
              <a:t>In the car:</a:t>
            </a:r>
            <a:r>
              <a:rPr lang="en-GB" dirty="0"/>
              <a:t> Everyone must wear a seatbelt. If you’re small, you need a special car seat. Drivers must not use their phone and must drive safely.</a:t>
            </a:r>
            <a:endParaRPr lang="en-GB" dirty="0">
              <a:ea typeface="Calibri" panose="020F0502020204030204"/>
              <a:cs typeface="Calibri" panose="020F0502020204030204"/>
            </a:endParaRPr>
          </a:p>
          <a:p>
            <a:pPr marL="171450" indent="-171450">
              <a:buFont typeface="Arial"/>
              <a:buChar char="•"/>
            </a:pPr>
            <a:r>
              <a:rPr lang="en-GB" b="1" dirty="0"/>
              <a:t>Petrol: </a:t>
            </a:r>
            <a:r>
              <a:rPr lang="en-GB" dirty="0"/>
              <a:t>Children are not allowed to buy petrol. Only grown-ups can.</a:t>
            </a:r>
            <a:endParaRPr lang="en-GB" dirty="0">
              <a:ea typeface="Calibri" panose="020F0502020204030204"/>
              <a:cs typeface="Calibri" panose="020F0502020204030204"/>
            </a:endParaRPr>
          </a:p>
          <a:p>
            <a:pPr marL="171450" indent="-171450">
              <a:buFont typeface="Arial"/>
              <a:buChar char="•"/>
            </a:pPr>
            <a:r>
              <a:rPr lang="en-GB" b="1" dirty="0"/>
              <a:t>What you learn: </a:t>
            </a:r>
            <a:r>
              <a:rPr lang="en-GB" dirty="0"/>
              <a:t>Schools have rules about what they teach. They must treat everyone fairly.</a:t>
            </a:r>
            <a:endParaRPr lang="en-GB" dirty="0">
              <a:ea typeface="Calibri"/>
              <a:cs typeface="Calibri"/>
            </a:endParaRPr>
          </a:p>
          <a:p>
            <a:pPr marL="171450" indent="-171450">
              <a:buFont typeface="Arial"/>
              <a:buChar char="•"/>
            </a:pPr>
            <a:r>
              <a:rPr lang="en-GB" b="1" dirty="0"/>
              <a:t>Lunch time:</a:t>
            </a:r>
            <a:r>
              <a:rPr lang="en-GB" dirty="0"/>
              <a:t> Schools must give healthy food and think about what children need. Some children get free meals.</a:t>
            </a:r>
            <a:endParaRPr lang="en-GB" dirty="0">
              <a:ea typeface="Calibri" panose="020F0502020204030204"/>
              <a:cs typeface="Calibri" panose="020F0502020204030204"/>
            </a:endParaRPr>
          </a:p>
          <a:p>
            <a:pPr marL="171450" indent="-171450">
              <a:buFont typeface="Arial"/>
              <a:buChar char="•"/>
            </a:pPr>
            <a:r>
              <a:rPr lang="en-GB" b="1" dirty="0"/>
              <a:t>PE: </a:t>
            </a:r>
            <a:r>
              <a:rPr lang="en-GB" dirty="0"/>
              <a:t>Schools must have space for you to play and do PE outside.</a:t>
            </a:r>
            <a:endParaRPr lang="en-GB" dirty="0">
              <a:ea typeface="Calibri" panose="020F0502020204030204"/>
              <a:cs typeface="Calibri" panose="020F0502020204030204"/>
            </a:endParaRPr>
          </a:p>
          <a:p>
            <a:pPr marL="171450" indent="-171450">
              <a:buFont typeface="Arial"/>
              <a:buChar char="•"/>
            </a:pPr>
            <a:r>
              <a:rPr lang="en-GB" b="1" dirty="0"/>
              <a:t>Buying a game/Watching films: </a:t>
            </a:r>
            <a:r>
              <a:rPr lang="en-GB" dirty="0"/>
              <a:t>Some games/films have age limits. Shops can’t sell games to children if they are too grown-up for them.</a:t>
            </a:r>
            <a:endParaRPr lang="en-GB" dirty="0">
              <a:ea typeface="Calibri" panose="020F0502020204030204"/>
              <a:cs typeface="Calibri" panose="020F0502020204030204"/>
            </a:endParaRPr>
          </a:p>
          <a:p>
            <a:pPr marL="171450" indent="-171450">
              <a:buFont typeface="Arial"/>
              <a:buChar char="•"/>
            </a:pPr>
            <a:r>
              <a:rPr lang="en-GB" b="1" dirty="0"/>
              <a:t>Playing online: </a:t>
            </a:r>
            <a:r>
              <a:rPr lang="en-GB" dirty="0"/>
              <a:t>There are rules to keep you safe online. Apps must protect children from harmful things.</a:t>
            </a:r>
            <a:endParaRPr lang="en-GB" dirty="0">
              <a:ea typeface="Calibri"/>
              <a:cs typeface="Calibri"/>
            </a:endParaRPr>
          </a:p>
        </p:txBody>
      </p:sp>
      <p:sp>
        <p:nvSpPr>
          <p:cNvPr id="4" name="Slide Number Placeholder 3">
            <a:extLst>
              <a:ext uri="{FF2B5EF4-FFF2-40B4-BE49-F238E27FC236}">
                <a16:creationId xmlns:a16="http://schemas.microsoft.com/office/drawing/2014/main" id="{E0693D0A-98FC-91C7-D53F-DAA883ACC9E3}"/>
              </a:ext>
            </a:extLst>
          </p:cNvPr>
          <p:cNvSpPr>
            <a:spLocks noGrp="1"/>
          </p:cNvSpPr>
          <p:nvPr>
            <p:ph type="sldNum" sz="quarter" idx="5"/>
          </p:nvPr>
        </p:nvSpPr>
        <p:spPr/>
        <p:txBody>
          <a:bodyPr/>
          <a:lstStyle/>
          <a:p>
            <a:fld id="{E3FFD070-D64A-42C9-B587-D69F75ED3F54}" type="slidenum">
              <a:rPr lang="en-GB"/>
              <a:t>14</a:t>
            </a:fld>
            <a:endParaRPr lang="en-GB"/>
          </a:p>
        </p:txBody>
      </p:sp>
    </p:spTree>
    <p:extLst>
      <p:ext uri="{BB962C8B-B14F-4D97-AF65-F5344CB8AC3E}">
        <p14:creationId xmlns:p14="http://schemas.microsoft.com/office/powerpoint/2010/main" val="338024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a:cs typeface="Calibri"/>
              </a:rPr>
              <a:t>Activity 3: Who makes the law?</a:t>
            </a:r>
            <a:br>
              <a:rPr lang="en-GB" b="1" dirty="0">
                <a:ea typeface="Calibri"/>
                <a:cs typeface="+mn-lt"/>
              </a:rPr>
            </a:br>
            <a:br>
              <a:rPr lang="en-GB" b="1" dirty="0">
                <a:ea typeface="Calibri"/>
                <a:cs typeface="+mn-lt"/>
              </a:rPr>
            </a:br>
            <a:r>
              <a:rPr lang="en-GB" dirty="0">
                <a:ea typeface="Calibri"/>
                <a:cs typeface="Calibri"/>
              </a:rPr>
              <a:t>Introduce the different people on the slide. How many have they heard of? Do they know what they do?</a:t>
            </a:r>
          </a:p>
        </p:txBody>
      </p:sp>
      <p:sp>
        <p:nvSpPr>
          <p:cNvPr id="4" name="Slide Number Placeholder 3"/>
          <p:cNvSpPr>
            <a:spLocks noGrp="1"/>
          </p:cNvSpPr>
          <p:nvPr>
            <p:ph type="sldNum" sz="quarter" idx="5"/>
          </p:nvPr>
        </p:nvSpPr>
        <p:spPr/>
        <p:txBody>
          <a:bodyPr/>
          <a:lstStyle/>
          <a:p>
            <a:fld id="{E3FFD070-D64A-42C9-B587-D69F75ED3F54}" type="slidenum">
              <a:rPr lang="en-GB"/>
              <a:t>15</a:t>
            </a:fld>
            <a:endParaRPr lang="en-GB"/>
          </a:p>
        </p:txBody>
      </p:sp>
    </p:spTree>
    <p:extLst>
      <p:ext uri="{BB962C8B-B14F-4D97-AF65-F5344CB8AC3E}">
        <p14:creationId xmlns:p14="http://schemas.microsoft.com/office/powerpoint/2010/main" val="405975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05BAF-5173-64A3-2F29-9C1DAB8A6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73AF7-77B5-B6A5-A4CE-011EE06F7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45F38-1C41-244C-D742-50D743EA976D}"/>
              </a:ext>
            </a:extLst>
          </p:cNvPr>
          <p:cNvSpPr>
            <a:spLocks noGrp="1"/>
          </p:cNvSpPr>
          <p:nvPr>
            <p:ph type="body" idx="1"/>
          </p:nvPr>
        </p:nvSpPr>
        <p:spPr/>
        <p:txBody>
          <a:bodyPr/>
          <a:lstStyle/>
          <a:p>
            <a:r>
              <a:rPr lang="en-GB" b="1" dirty="0"/>
              <a:t>Activity 3: Who makes the law?</a:t>
            </a:r>
            <a:endParaRPr lang="en-GB" dirty="0">
              <a:ea typeface="Calibri" panose="020F0502020204030204"/>
              <a:cs typeface="Calibri" panose="020F0502020204030204"/>
            </a:endParaRPr>
          </a:p>
          <a:p>
            <a:endParaRPr lang="en-US" dirty="0">
              <a:solidFill>
                <a:srgbClr val="000000"/>
              </a:solidFill>
              <a:ea typeface="Calibri"/>
              <a:cs typeface="Calibri"/>
            </a:endParaRPr>
          </a:p>
          <a:p>
            <a:r>
              <a:rPr lang="en-US" dirty="0">
                <a:solidFill>
                  <a:srgbClr val="000000"/>
                </a:solidFill>
                <a:ea typeface="Calibri"/>
                <a:cs typeface="Calibri"/>
              </a:rPr>
              <a:t>Pupils </a:t>
            </a:r>
            <a:r>
              <a:rPr lang="en-US" dirty="0"/>
              <a:t>should spend some time matching the roles with the definitions. They can either come up to the board and draw a line to the definition or match the number to the letter. Show them the answers when the task is finished.</a:t>
            </a:r>
            <a:endParaRPr lang="en-US">
              <a:ea typeface="Calibri"/>
              <a:cs typeface="Calibri"/>
            </a:endParaRPr>
          </a:p>
          <a:p>
            <a:pPr marL="228600" indent="-228600">
              <a:buAutoNum type="arabicPeriod"/>
            </a:pPr>
            <a:endParaRPr lang="en-US" dirty="0">
              <a:ea typeface="Calibri"/>
              <a:cs typeface="Calibri"/>
            </a:endParaRPr>
          </a:p>
          <a:p>
            <a:r>
              <a:rPr lang="en-US" b="1" dirty="0">
                <a:ea typeface="Calibri"/>
                <a:cs typeface="Calibri"/>
              </a:rPr>
              <a:t>Answers:</a:t>
            </a:r>
            <a:endParaRPr lang="en-US">
              <a:ea typeface="Calibri"/>
              <a:cs typeface="Calibri"/>
            </a:endParaRPr>
          </a:p>
          <a:p>
            <a:pPr marL="228600" indent="-228600">
              <a:buAutoNum type="arabicPeriod"/>
            </a:pPr>
            <a:r>
              <a:rPr lang="en-US" dirty="0">
                <a:ea typeface="Calibri"/>
                <a:cs typeface="Calibri"/>
              </a:rPr>
              <a:t>A Police Offer = </a:t>
            </a:r>
            <a:r>
              <a:rPr lang="en-GB" dirty="0"/>
              <a:t>C. I help keep people safe and prevent crimes.</a:t>
            </a:r>
            <a:endParaRPr lang="en-GB" dirty="0">
              <a:ea typeface="Calibri"/>
              <a:cs typeface="Calibri"/>
            </a:endParaRPr>
          </a:p>
          <a:p>
            <a:pPr marL="228600" indent="-228600">
              <a:buAutoNum type="arabicPeriod"/>
            </a:pPr>
            <a:r>
              <a:rPr lang="en-GB" dirty="0">
                <a:ea typeface="Calibri"/>
                <a:cs typeface="Calibri"/>
              </a:rPr>
              <a:t>Judge = </a:t>
            </a:r>
            <a:r>
              <a:rPr lang="en-GB" dirty="0"/>
              <a:t>F. I work in court and apply the law to the cases that are brought to me.</a:t>
            </a:r>
            <a:endParaRPr lang="en-GB" dirty="0">
              <a:ea typeface="Calibri"/>
              <a:cs typeface="Calibri"/>
            </a:endParaRPr>
          </a:p>
          <a:p>
            <a:pPr marL="228600" indent="-228600">
              <a:buAutoNum type="arabicPeriod"/>
            </a:pPr>
            <a:r>
              <a:rPr lang="en-GB" dirty="0">
                <a:ea typeface="Calibri"/>
                <a:cs typeface="Calibri"/>
              </a:rPr>
              <a:t>Lawyer = </a:t>
            </a:r>
            <a:r>
              <a:rPr lang="en-GB" dirty="0"/>
              <a:t>D. I am an expert in the law. I give advice and represent people in court.</a:t>
            </a:r>
            <a:endParaRPr lang="en-GB" dirty="0">
              <a:ea typeface="Calibri"/>
              <a:cs typeface="Calibri"/>
            </a:endParaRPr>
          </a:p>
          <a:p>
            <a:pPr marL="228600" indent="-228600">
              <a:buAutoNum type="arabicPeriod"/>
            </a:pPr>
            <a:r>
              <a:rPr lang="en-GB" dirty="0"/>
              <a:t>The King = B. I am the monarch and the Head of State. </a:t>
            </a:r>
            <a:endParaRPr lang="en-GB" dirty="0">
              <a:ea typeface="Calibri" panose="020F0502020204030204"/>
              <a:cs typeface="Calibri" panose="020F0502020204030204"/>
            </a:endParaRPr>
          </a:p>
          <a:p>
            <a:pPr marL="228600" indent="-228600">
              <a:buAutoNum type="arabicPeriod"/>
            </a:pPr>
            <a:r>
              <a:rPr lang="en-GB" dirty="0">
                <a:ea typeface="Calibri" panose="020F0502020204030204"/>
                <a:cs typeface="Calibri" panose="020F0502020204030204"/>
              </a:rPr>
              <a:t>The Prime Minister = </a:t>
            </a:r>
            <a:r>
              <a:rPr lang="en-GB" dirty="0"/>
              <a:t>A. I lead the government. I am in charge of the political party that won the most seats in the House of Commons at the last general election.</a:t>
            </a:r>
            <a:endParaRPr lang="en-US" dirty="0">
              <a:ea typeface="Calibri" panose="020F0502020204030204"/>
              <a:cs typeface="Calibri" panose="020F0502020204030204"/>
            </a:endParaRPr>
          </a:p>
          <a:p>
            <a:pPr marL="228600" indent="-228600">
              <a:buAutoNum type="arabicPeriod"/>
            </a:pPr>
            <a:r>
              <a:rPr lang="en-GB" dirty="0">
                <a:ea typeface="Calibri"/>
                <a:cs typeface="Calibri"/>
              </a:rPr>
              <a:t>A Member Of Parliament = </a:t>
            </a:r>
            <a:r>
              <a:rPr lang="en-GB" dirty="0"/>
              <a:t>G. I represent people in my area who voted for me. I work at the House of Commons.</a:t>
            </a:r>
            <a:endParaRPr lang="en-GB" dirty="0">
              <a:ea typeface="Calibri"/>
              <a:cs typeface="Calibri"/>
            </a:endParaRPr>
          </a:p>
          <a:p>
            <a:pPr marL="228600" indent="-228600">
              <a:buAutoNum type="arabicPeriod"/>
            </a:pPr>
            <a:r>
              <a:rPr lang="en-GB" dirty="0">
                <a:ea typeface="Calibri"/>
                <a:cs typeface="Calibri"/>
              </a:rPr>
              <a:t>Lord or Baroness = </a:t>
            </a:r>
            <a:r>
              <a:rPr lang="en-GB" dirty="0"/>
              <a:t>E. I sit at the House of Lords and share my expertise. </a:t>
            </a:r>
            <a:endParaRPr lang="en-GB" dirty="0">
              <a:ea typeface="Calibri"/>
              <a:cs typeface="Calibri"/>
            </a:endParaRPr>
          </a:p>
        </p:txBody>
      </p:sp>
      <p:sp>
        <p:nvSpPr>
          <p:cNvPr id="4" name="Slide Number Placeholder 3">
            <a:extLst>
              <a:ext uri="{FF2B5EF4-FFF2-40B4-BE49-F238E27FC236}">
                <a16:creationId xmlns:a16="http://schemas.microsoft.com/office/drawing/2014/main" id="{7764DD80-995B-81B6-DDF4-864CBE01ADCD}"/>
              </a:ext>
            </a:extLst>
          </p:cNvPr>
          <p:cNvSpPr>
            <a:spLocks noGrp="1"/>
          </p:cNvSpPr>
          <p:nvPr>
            <p:ph type="sldNum" sz="quarter" idx="5"/>
          </p:nvPr>
        </p:nvSpPr>
        <p:spPr/>
        <p:txBody>
          <a:bodyPr/>
          <a:lstStyle/>
          <a:p>
            <a:fld id="{E3FFD070-D64A-42C9-B587-D69F75ED3F54}" type="slidenum">
              <a:rPr lang="en-GB"/>
              <a:t>16</a:t>
            </a:fld>
            <a:endParaRPr lang="en-GB"/>
          </a:p>
        </p:txBody>
      </p:sp>
    </p:spTree>
    <p:extLst>
      <p:ext uri="{BB962C8B-B14F-4D97-AF65-F5344CB8AC3E}">
        <p14:creationId xmlns:p14="http://schemas.microsoft.com/office/powerpoint/2010/main" val="94170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E785D-DC75-A19F-5820-0869C3F8D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45F8F-6B8F-DBBE-F98F-5EDA8DDFC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3C59F-5970-FDCD-86B8-30A323286AFA}"/>
              </a:ext>
            </a:extLst>
          </p:cNvPr>
          <p:cNvSpPr>
            <a:spLocks noGrp="1"/>
          </p:cNvSpPr>
          <p:nvPr>
            <p:ph type="body" idx="1"/>
          </p:nvPr>
        </p:nvSpPr>
        <p:spPr/>
        <p:txBody>
          <a:bodyPr/>
          <a:lstStyle/>
          <a:p>
            <a:r>
              <a:rPr lang="en-GB" b="1" dirty="0"/>
              <a:t>Activity 3: Who makes the law?</a:t>
            </a:r>
            <a:br>
              <a:rPr lang="en-GB" dirty="0">
                <a:ea typeface="Calibri"/>
                <a:cs typeface="+mn-lt"/>
              </a:rPr>
            </a:br>
            <a:br>
              <a:rPr lang="en-GB" dirty="0">
                <a:ea typeface="Calibri"/>
                <a:cs typeface="+mn-lt"/>
              </a:rPr>
            </a:br>
            <a:r>
              <a:rPr lang="en-GB" dirty="0">
                <a:ea typeface="Calibri"/>
                <a:cs typeface="+mn-lt"/>
              </a:rPr>
              <a:t>For each role, get students to decide whether they think they can make and change the law, whether they can't or whether it is complicated. </a:t>
            </a:r>
          </a:p>
          <a:p>
            <a:pPr marL="228600" indent="-228600">
              <a:buAutoNum type="arabicPeriod"/>
            </a:pPr>
            <a:r>
              <a:rPr lang="en-GB" b="1" dirty="0"/>
              <a:t>The Police: </a:t>
            </a:r>
            <a:r>
              <a:rPr lang="en-GB" dirty="0"/>
              <a:t>No, the police are responsible for maintaining public order and safety. They enforce the law, preventing and investigating criminal activities. They have no direct involvement in making or changing the law.</a:t>
            </a:r>
            <a:endParaRPr lang="en-GB">
              <a:cs typeface="+mn-lt"/>
            </a:endParaRPr>
          </a:p>
          <a:p>
            <a:pPr marL="228600" indent="-228600">
              <a:buAutoNum type="arabicPeriod"/>
            </a:pPr>
            <a:r>
              <a:rPr lang="en-GB" b="1" dirty="0"/>
              <a:t>A Judge:</a:t>
            </a:r>
            <a:r>
              <a:rPr lang="en-GB" dirty="0"/>
              <a:t> It's complicated, it is not a judge’s role to make the law but rather to uphold it. Sometimes judges have to interpret the law, specially in new or unusual cases. This interpretation can add to 'case law' which then adds to legislation made by parliament. </a:t>
            </a:r>
            <a:endParaRPr lang="en-GB">
              <a:cs typeface="+mn-lt"/>
            </a:endParaRPr>
          </a:p>
          <a:p>
            <a:pPr marL="228600" indent="-228600">
              <a:buAutoNum type="arabicPeriod"/>
            </a:pPr>
            <a:r>
              <a:rPr lang="en-GB" b="1" dirty="0"/>
              <a:t>A Lawyer:</a:t>
            </a:r>
            <a:r>
              <a:rPr lang="en-GB" dirty="0"/>
              <a:t> No. Lawyers are there to advise on the law; they cannot make or change it.</a:t>
            </a:r>
            <a:endParaRPr lang="en-GB">
              <a:cs typeface="+mn-lt"/>
            </a:endParaRPr>
          </a:p>
          <a:p>
            <a:pPr marL="228600" indent="-228600">
              <a:buAutoNum type="arabicPeriod"/>
            </a:pPr>
            <a:r>
              <a:rPr lang="en-GB" b="1" dirty="0"/>
              <a:t>The King: </a:t>
            </a:r>
            <a:r>
              <a:rPr lang="en-GB" dirty="0"/>
              <a:t>Sort of, but not really! The final stage of getting any law created or changed is called Royal Assent. In practice, this is a formality and the monarch always grants Royal Assent. The last time a monarch refused was Queen Anne in 1707. The King is not able to introduce new laws.</a:t>
            </a:r>
            <a:endParaRPr lang="en-GB" dirty="0">
              <a:cs typeface="+mn-lt"/>
            </a:endParaRPr>
          </a:p>
          <a:p>
            <a:pPr marL="228600" indent="-228600">
              <a:buAutoNum type="arabicPeriod"/>
            </a:pPr>
            <a:r>
              <a:rPr lang="en-GB" b="1" dirty="0"/>
              <a:t>MPs: </a:t>
            </a:r>
            <a:r>
              <a:rPr lang="en-GB" dirty="0"/>
              <a:t>Yes (but not on their own). At a general election, citizens vote for an MP to represent them in parliament. A total of 650 MPs are voted in and they all sit in a special chamber called the House of Commons. Part of an MP’s job is to debate and vote on laws in the House of Commons. In order for a new law to pass, 50% or more of MPs have to have voted for it.</a:t>
            </a:r>
            <a:endParaRPr lang="en-GB">
              <a:cs typeface="+mn-lt"/>
            </a:endParaRPr>
          </a:p>
          <a:p>
            <a:pPr marL="228600" indent="-228600">
              <a:buAutoNum type="arabicPeriod"/>
            </a:pPr>
            <a:r>
              <a:rPr lang="en-GB" b="1" dirty="0"/>
              <a:t>The Prime Minister: </a:t>
            </a:r>
            <a:r>
              <a:rPr lang="en-GB" dirty="0"/>
              <a:t>Yes (but not on their own). The prime minister is the leader of the government, the group of people who have been elected to run the country. The government can propose new laws and suggest changes to laws; however, these have to be voted and agreed on in parliament.</a:t>
            </a:r>
            <a:endParaRPr lang="en-GB" dirty="0">
              <a:solidFill>
                <a:srgbClr val="444444"/>
              </a:solidFill>
            </a:endParaRPr>
          </a:p>
          <a:p>
            <a:pPr marL="228600" indent="-228600">
              <a:buAutoNum type="arabicPeriod"/>
            </a:pPr>
            <a:r>
              <a:rPr lang="en-GB" b="1" dirty="0"/>
              <a:t>A Lord or Baroness: </a:t>
            </a:r>
            <a:r>
              <a:rPr lang="en-GB" dirty="0"/>
              <a:t>It's complicated. Otherwise known as peers, these people form the second chamber of parliament – the House of Lords. They are appointed by the monarch on the advice of the prime minister because they are expert in their field (e.g. education, music, science, sport). Their job is to check and challenge the government. As part of this they discuss and debate any proposed changes to the law. The House of Lords cannot prevent bills passing into law, except in very limited circumstances, but they can delay bills and force the House of Commons to reconsider their decisions.</a:t>
            </a:r>
            <a:endParaRPr lang="en-GB">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FE301A6-45F9-BC63-7E91-9C3C6E5B806E}"/>
              </a:ext>
            </a:extLst>
          </p:cNvPr>
          <p:cNvSpPr>
            <a:spLocks noGrp="1"/>
          </p:cNvSpPr>
          <p:nvPr>
            <p:ph type="sldNum" sz="quarter" idx="5"/>
          </p:nvPr>
        </p:nvSpPr>
        <p:spPr/>
        <p:txBody>
          <a:bodyPr/>
          <a:lstStyle/>
          <a:p>
            <a:fld id="{E3FFD070-D64A-42C9-B587-D69F75ED3F54}" type="slidenum">
              <a:rPr lang="en-GB"/>
              <a:t>17</a:t>
            </a:fld>
            <a:endParaRPr lang="en-GB"/>
          </a:p>
        </p:txBody>
      </p:sp>
    </p:spTree>
    <p:extLst>
      <p:ext uri="{BB962C8B-B14F-4D97-AF65-F5344CB8AC3E}">
        <p14:creationId xmlns:p14="http://schemas.microsoft.com/office/powerpoint/2010/main" val="3107273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A2718-AED7-35BF-700D-E2DC687B7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C9DC7-3F7D-2745-6734-C2E05FA0B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5CA29-738E-8D94-E99C-358912660B56}"/>
              </a:ext>
            </a:extLst>
          </p:cNvPr>
          <p:cNvSpPr>
            <a:spLocks noGrp="1"/>
          </p:cNvSpPr>
          <p:nvPr>
            <p:ph type="body" idx="1"/>
          </p:nvPr>
        </p:nvSpPr>
        <p:spPr/>
        <p:txBody>
          <a:bodyPr/>
          <a:lstStyle/>
          <a:p>
            <a:r>
              <a:rPr lang="en-US" b="1" dirty="0">
                <a:ea typeface="Calibri"/>
                <a:cs typeface="+mn-lt"/>
              </a:rPr>
              <a:t>Activity 3: Who makes the law? (Optional – Consolidation Slide)</a:t>
            </a:r>
            <a:endParaRPr lang="en-US" dirty="0"/>
          </a:p>
        </p:txBody>
      </p:sp>
      <p:sp>
        <p:nvSpPr>
          <p:cNvPr id="4" name="Slide Number Placeholder 3">
            <a:extLst>
              <a:ext uri="{FF2B5EF4-FFF2-40B4-BE49-F238E27FC236}">
                <a16:creationId xmlns:a16="http://schemas.microsoft.com/office/drawing/2014/main" id="{C8873C0D-5B6E-92BB-FB6A-60747ACC1498}"/>
              </a:ext>
            </a:extLst>
          </p:cNvPr>
          <p:cNvSpPr>
            <a:spLocks noGrp="1"/>
          </p:cNvSpPr>
          <p:nvPr>
            <p:ph type="sldNum" sz="quarter" idx="5"/>
          </p:nvPr>
        </p:nvSpPr>
        <p:spPr/>
        <p:txBody>
          <a:bodyPr/>
          <a:lstStyle/>
          <a:p>
            <a:fld id="{E3FFD070-D64A-42C9-B587-D69F75ED3F54}" type="slidenum">
              <a:rPr lang="en-GB"/>
              <a:t>18</a:t>
            </a:fld>
            <a:endParaRPr lang="en-GB"/>
          </a:p>
        </p:txBody>
      </p:sp>
    </p:spTree>
    <p:extLst>
      <p:ext uri="{BB962C8B-B14F-4D97-AF65-F5344CB8AC3E}">
        <p14:creationId xmlns:p14="http://schemas.microsoft.com/office/powerpoint/2010/main" val="413374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56CFD-8047-1834-3140-A4382E02F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8B011-2889-B218-100F-F77F6D7F6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5267E-047B-F7DF-B848-82D1325BA9A2}"/>
              </a:ext>
            </a:extLst>
          </p:cNvPr>
          <p:cNvSpPr>
            <a:spLocks noGrp="1"/>
          </p:cNvSpPr>
          <p:nvPr>
            <p:ph type="body" idx="1"/>
          </p:nvPr>
        </p:nvSpPr>
        <p:spPr/>
        <p:txBody>
          <a:bodyPr/>
          <a:lstStyle/>
          <a:p>
            <a:r>
              <a:rPr lang="en-GB" b="1" dirty="0">
                <a:ea typeface="Calibri"/>
                <a:cs typeface="Calibri"/>
              </a:rPr>
              <a:t>The Big Challenge 2: My New Law</a:t>
            </a:r>
            <a:br>
              <a:rPr lang="en-GB" b="1" dirty="0">
                <a:ea typeface="Calibri"/>
                <a:cs typeface="+mn-lt"/>
              </a:rPr>
            </a:br>
            <a:br>
              <a:rPr lang="en-GB" b="1" dirty="0">
                <a:ea typeface="Calibri"/>
                <a:cs typeface="+mn-lt"/>
              </a:rPr>
            </a:br>
            <a:r>
              <a:rPr lang="en-GB" dirty="0"/>
              <a:t>This activity helps pupils understand that while citizens cannot make laws themselves, they can influence change through democratic actions. It also encourages creative thinking about laws they would introduce.</a:t>
            </a:r>
            <a:br>
              <a:rPr lang="en-GB" dirty="0">
                <a:cs typeface="+mn-lt"/>
              </a:rPr>
            </a:br>
            <a:br>
              <a:rPr lang="en-GB" b="1" dirty="0">
                <a:cs typeface="+mn-lt"/>
              </a:rPr>
            </a:br>
            <a:r>
              <a:rPr lang="en-GB" dirty="0"/>
              <a:t>Keep explanations short and link to real-life examples if possible (e.g., petitions for school meals or playground safety). Briefly share the three ways citizens can influence laws:</a:t>
            </a:r>
          </a:p>
          <a:p>
            <a:pPr marL="228600" indent="-228600">
              <a:buAutoNum type="arabicPeriod"/>
            </a:pPr>
            <a:r>
              <a:rPr lang="en-GB" dirty="0"/>
              <a:t>Writing to your MP</a:t>
            </a:r>
            <a:endParaRPr lang="en-GB"/>
          </a:p>
          <a:p>
            <a:pPr marL="228600" indent="-228600">
              <a:buAutoNum type="arabicPeriod"/>
            </a:pPr>
            <a:r>
              <a:rPr lang="en-GB" dirty="0"/>
              <a:t>Starting a petition</a:t>
            </a:r>
            <a:endParaRPr lang="en-GB" dirty="0">
              <a:ea typeface="Calibri"/>
              <a:cs typeface="Calibri"/>
            </a:endParaRPr>
          </a:p>
          <a:p>
            <a:pPr marL="228600" indent="-228600">
              <a:buAutoNum type="arabicPeriod"/>
            </a:pPr>
            <a:r>
              <a:rPr lang="en-GB" dirty="0"/>
              <a:t>Joining a campaign</a:t>
            </a:r>
            <a:endParaRPr lang="en-GB" dirty="0">
              <a:ea typeface="Calibri"/>
              <a:cs typeface="Calibri"/>
            </a:endParaRPr>
          </a:p>
          <a:p>
            <a:endParaRPr lang="en-GB" dirty="0"/>
          </a:p>
          <a:p>
            <a:r>
              <a:rPr lang="en-GB" dirty="0"/>
              <a:t>Set the challenge: Now imagine you could create a new law. What would it be? Why do we need it? Who would it help?</a:t>
            </a:r>
            <a:endParaRPr lang="en-GB" b="1" dirty="0"/>
          </a:p>
          <a:p>
            <a:br>
              <a:rPr lang="en-GB" b="1" dirty="0">
                <a:cs typeface="+mn-lt"/>
              </a:rPr>
            </a:br>
            <a:r>
              <a:rPr lang="en-GB" dirty="0"/>
              <a:t>Pupils can use the sentence starters if needed. Pupils work individually or in pairs for 5 minutes to create their law. Encourage them to write one or two sentences using the starters or write a letter to their MP using these sentences. Invite a few pupils to share their ideas with the class.</a:t>
            </a:r>
            <a:endParaRPr lang="en-GB" dirty="0">
              <a:ea typeface="Calibri"/>
              <a:cs typeface="Calibri"/>
            </a:endParaRPr>
          </a:p>
        </p:txBody>
      </p:sp>
      <p:sp>
        <p:nvSpPr>
          <p:cNvPr id="4" name="Slide Number Placeholder 3">
            <a:extLst>
              <a:ext uri="{FF2B5EF4-FFF2-40B4-BE49-F238E27FC236}">
                <a16:creationId xmlns:a16="http://schemas.microsoft.com/office/drawing/2014/main" id="{D826AAB3-8153-92F0-E909-72F90C3883BA}"/>
              </a:ext>
            </a:extLst>
          </p:cNvPr>
          <p:cNvSpPr>
            <a:spLocks noGrp="1"/>
          </p:cNvSpPr>
          <p:nvPr>
            <p:ph type="sldNum" sz="quarter" idx="5"/>
          </p:nvPr>
        </p:nvSpPr>
        <p:spPr/>
        <p:txBody>
          <a:bodyPr/>
          <a:lstStyle/>
          <a:p>
            <a:fld id="{E3FFD070-D64A-42C9-B587-D69F75ED3F54}" type="slidenum">
              <a:rPr lang="en-GB"/>
              <a:t>19</a:t>
            </a:fld>
            <a:endParaRPr lang="en-GB"/>
          </a:p>
        </p:txBody>
      </p:sp>
    </p:spTree>
    <p:extLst>
      <p:ext uri="{BB962C8B-B14F-4D97-AF65-F5344CB8AC3E}">
        <p14:creationId xmlns:p14="http://schemas.microsoft.com/office/powerpoint/2010/main" val="146763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a:cs typeface="Calibri"/>
              </a:rPr>
              <a:t>Full Ofsted and Curriculum References</a:t>
            </a:r>
          </a:p>
          <a:p>
            <a:endParaRPr lang="en-GB" b="1">
              <a:ea typeface="Calibri" panose="020F0502020204030204"/>
              <a:cs typeface="+mn-lt"/>
            </a:endParaRPr>
          </a:p>
          <a:p>
            <a:r>
              <a:rPr lang="en-GB" b="1" dirty="0">
                <a:ea typeface="Calibri" panose="020F0502020204030204"/>
                <a:cs typeface="+mn-lt"/>
              </a:rPr>
              <a:t>Ofsted</a:t>
            </a:r>
            <a:br>
              <a:rPr lang="en-GB" b="1" dirty="0">
                <a:ea typeface="Calibri" panose="020F0502020204030204"/>
                <a:cs typeface="+mn-lt"/>
              </a:rPr>
            </a:br>
            <a:r>
              <a:rPr lang="en-GB" dirty="0">
                <a:hlinkClick r:id="rId3"/>
              </a:rPr>
              <a:t>Schools Inspection Toolkit</a:t>
            </a:r>
            <a:r>
              <a:rPr lang="en-GB" dirty="0"/>
              <a:t>, Page 47: 'In gathering evidence about the personal development programme, including pupils’ SMSC development, inspectors consider the extent to which: pupils develop their ability to recognise the difference between right and wrong, including...recognising legal boundaries and respecting the civil and criminal law of England'</a:t>
            </a:r>
            <a:endParaRPr lang="en-GB" b="1" dirty="0">
              <a:ea typeface="Calibri" panose="020F0502020204030204"/>
              <a:cs typeface="Calibri" panose="020F0502020204030204"/>
            </a:endParaRPr>
          </a:p>
          <a:p>
            <a:endParaRPr lang="en-GB">
              <a:ea typeface="Calibri" panose="020F0502020204030204"/>
              <a:cs typeface="Calibri" panose="020F0502020204030204"/>
            </a:endParaRPr>
          </a:p>
          <a:p>
            <a:r>
              <a:rPr lang="en-GB" b="1" dirty="0"/>
              <a:t>Curriculum</a:t>
            </a:r>
            <a:endParaRPr lang="en-US" dirty="0">
              <a:solidFill>
                <a:srgbClr val="444444"/>
              </a:solidFill>
            </a:endParaRPr>
          </a:p>
          <a:p>
            <a:r>
              <a:rPr lang="en-GB" dirty="0">
                <a:solidFill>
                  <a:srgbClr val="444444"/>
                </a:solidFill>
                <a:hlinkClick r:id="rId4"/>
              </a:rPr>
              <a:t>Citizenship Programme of Study (non-statutory)</a:t>
            </a:r>
            <a:r>
              <a:rPr lang="en-GB" dirty="0">
                <a:solidFill>
                  <a:srgbClr val="444444"/>
                </a:solidFill>
              </a:rPr>
              <a:t>, Key Stage 2</a:t>
            </a:r>
            <a:r>
              <a:rPr lang="en-GB" dirty="0"/>
              <a:t>, Page 3, 'Preparing to play an active role as citizens. Pupils should be taught: a. to research, discuss and debate topical issues, problems and events; b. why and how rules and laws are made and enforced, why different rules are needed in different situations and how to take part in making and changing rules... g. what democracy is, and about the basic institutions that support it locally and nationally' </a:t>
            </a:r>
            <a:endParaRPr lang="en-GB" dirty="0">
              <a:solidFill>
                <a:srgbClr val="444444"/>
              </a:solidFill>
              <a:ea typeface="Calibri" panose="020F0502020204030204"/>
              <a:cs typeface="Calibri" panose="020F0502020204030204"/>
            </a:endParaRPr>
          </a:p>
          <a:p>
            <a:endParaRPr lang="en-GB"/>
          </a:p>
          <a:p>
            <a:r>
              <a:rPr lang="en-GB" dirty="0"/>
              <a:t>Spoken English: </a:t>
            </a:r>
            <a:r>
              <a:rPr lang="en-GB" dirty="0">
                <a:solidFill>
                  <a:srgbClr val="444444"/>
                </a:solidFill>
                <a:hlinkClick r:id="rId5"/>
              </a:rPr>
              <a:t>Primary National Curriculum – English</a:t>
            </a:r>
            <a:r>
              <a:rPr lang="en-GB" dirty="0"/>
              <a:t>, page 7: 'listen and respond appropriately to adults and their peers; ask relevant questions to extend their understanding and knowledge; maintain attention and participate actively in collaborative conversations, staying on topic and initiating and responding to comments; use spoken language to develop understanding through speculating, hypothesising, imagining and exploring ideas'</a:t>
            </a:r>
            <a:endParaRPr lang="en-GB" dirty="0">
              <a:solidFill>
                <a:srgbClr val="444444"/>
              </a:solidFill>
            </a:endParaRPr>
          </a:p>
        </p:txBody>
      </p:sp>
      <p:sp>
        <p:nvSpPr>
          <p:cNvPr id="4" name="Slide Number Placeholder 3"/>
          <p:cNvSpPr>
            <a:spLocks noGrp="1"/>
          </p:cNvSpPr>
          <p:nvPr>
            <p:ph type="sldNum" sz="quarter" idx="5"/>
          </p:nvPr>
        </p:nvSpPr>
        <p:spPr/>
        <p:txBody>
          <a:bodyPr/>
          <a:lstStyle/>
          <a:p>
            <a:fld id="{E3FFD070-D64A-42C9-B587-D69F75ED3F54}" type="slidenum">
              <a:rPr lang="en-GB"/>
              <a:t>2</a:t>
            </a:fld>
            <a:endParaRPr lang="en-GB"/>
          </a:p>
        </p:txBody>
      </p:sp>
    </p:spTree>
    <p:extLst>
      <p:ext uri="{BB962C8B-B14F-4D97-AF65-F5344CB8AC3E}">
        <p14:creationId xmlns:p14="http://schemas.microsoft.com/office/powerpoint/2010/main" val="228798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930B-E5F0-A53F-32BC-6324F33AF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94ABD-8E16-6B6D-B81D-FA7B791BE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E81F5-4713-1193-95AA-3BC19BE7EC32}"/>
              </a:ext>
            </a:extLst>
          </p:cNvPr>
          <p:cNvSpPr>
            <a:spLocks noGrp="1"/>
          </p:cNvSpPr>
          <p:nvPr>
            <p:ph type="body" idx="1"/>
          </p:nvPr>
        </p:nvSpPr>
        <p:spPr/>
        <p:txBody>
          <a:bodyPr/>
          <a:lstStyle/>
          <a:p>
            <a:r>
              <a:rPr lang="en-US" b="1" dirty="0"/>
              <a:t>Student Reflections</a:t>
            </a:r>
            <a:endParaRPr lang="en-US" dirty="0">
              <a:solidFill>
                <a:srgbClr val="444444"/>
              </a:solidFill>
            </a:endParaRPr>
          </a:p>
          <a:p>
            <a:endParaRPr lang="en-US" dirty="0">
              <a:solidFill>
                <a:srgbClr val="444444"/>
              </a:solidFill>
            </a:endParaRPr>
          </a:p>
          <a:p>
            <a:r>
              <a:rPr lang="en-US" dirty="0"/>
              <a:t>NB: Only you need to scan the QR code or click the pink link embedded on the slide. The questions are student facing, are done as a group and act as reflective prompts for your class. </a:t>
            </a:r>
            <a:endParaRPr lang="en-US" dirty="0">
              <a:solidFill>
                <a:srgbClr val="444444"/>
              </a:solidFill>
            </a:endParaRPr>
          </a:p>
          <a:p>
            <a:endParaRPr lang="en-US" dirty="0">
              <a:solidFill>
                <a:srgbClr val="444444"/>
              </a:solidFill>
            </a:endParaRPr>
          </a:p>
          <a:p>
            <a:r>
              <a:rPr lang="en-US" b="1" dirty="0"/>
              <a:t>Optional: </a:t>
            </a:r>
            <a:r>
              <a:rPr lang="en-US" dirty="0"/>
              <a:t>Screenshot your answers before submitting for your own activity records.</a:t>
            </a:r>
            <a:endParaRPr lang="en-US" dirty="0">
              <a:solidFill>
                <a:srgbClr val="444444"/>
              </a:solidFill>
            </a:endParaRPr>
          </a:p>
        </p:txBody>
      </p:sp>
      <p:sp>
        <p:nvSpPr>
          <p:cNvPr id="4" name="Slide Number Placeholder 3">
            <a:extLst>
              <a:ext uri="{FF2B5EF4-FFF2-40B4-BE49-F238E27FC236}">
                <a16:creationId xmlns:a16="http://schemas.microsoft.com/office/drawing/2014/main" id="{AE429AC6-C006-ACD6-382D-BA350CA91F6A}"/>
              </a:ext>
            </a:extLst>
          </p:cNvPr>
          <p:cNvSpPr>
            <a:spLocks noGrp="1"/>
          </p:cNvSpPr>
          <p:nvPr>
            <p:ph type="sldNum" sz="quarter" idx="5"/>
          </p:nvPr>
        </p:nvSpPr>
        <p:spPr/>
        <p:txBody>
          <a:bodyPr/>
          <a:lstStyle/>
          <a:p>
            <a:fld id="{E3FFD070-D64A-42C9-B587-D69F75ED3F54}" type="slidenum">
              <a:rPr lang="en-GB"/>
              <a:t>20</a:t>
            </a:fld>
            <a:endParaRPr lang="en-GB"/>
          </a:p>
        </p:txBody>
      </p:sp>
    </p:spTree>
    <p:extLst>
      <p:ext uri="{BB962C8B-B14F-4D97-AF65-F5344CB8AC3E}">
        <p14:creationId xmlns:p14="http://schemas.microsoft.com/office/powerpoint/2010/main" val="781810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21</a:t>
            </a:fld>
            <a:endParaRPr lang="en-GB"/>
          </a:p>
        </p:txBody>
      </p:sp>
    </p:spTree>
    <p:extLst>
      <p:ext uri="{BB962C8B-B14F-4D97-AF65-F5344CB8AC3E}">
        <p14:creationId xmlns:p14="http://schemas.microsoft.com/office/powerpoint/2010/main" val="401803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E270-F447-5279-6381-40060F41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D5137-D6DB-C482-8F37-64FB35C1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78F7-5BD6-FB8B-C962-DFBACE917A6C}"/>
              </a:ext>
            </a:extLst>
          </p:cNvPr>
          <p:cNvSpPr>
            <a:spLocks noGrp="1"/>
          </p:cNvSpPr>
          <p:nvPr>
            <p:ph type="body" idx="1"/>
          </p:nvPr>
        </p:nvSpPr>
        <p:spPr/>
        <p:txBody>
          <a:bodyPr/>
          <a:lstStyle/>
          <a:p>
            <a:r>
              <a:rPr lang="en-GB" b="1" dirty="0"/>
              <a:t>Lesson Length</a:t>
            </a:r>
            <a:endParaRPr lang="en-GB" dirty="0">
              <a:solidFill>
                <a:srgbClr val="444444"/>
              </a:solidFill>
            </a:endParaRPr>
          </a:p>
          <a:p>
            <a:br>
              <a:rPr lang="en-GB" dirty="0">
                <a:cs typeface="+mn-lt"/>
              </a:rPr>
            </a:br>
            <a:r>
              <a:rPr lang="en-GB" dirty="0"/>
              <a:t>This resource has been designed to give you flexibility. One main activity is included, which is split into three distinct parts. A number of "The Big Challenges" are also included. </a:t>
            </a:r>
            <a:br>
              <a:rPr lang="en-GB" dirty="0">
                <a:cs typeface="+mn-lt"/>
              </a:rPr>
            </a:br>
            <a:endParaRPr lang="en-GB" dirty="0">
              <a:solidFill>
                <a:srgbClr val="444444"/>
              </a:solidFill>
            </a:endParaRPr>
          </a:p>
          <a:p>
            <a:r>
              <a:rPr lang="en-GB" dirty="0"/>
              <a:t>You can choose to deliver all the suggested activities or select those that best suit the needs of your pupils and your time-frame. </a:t>
            </a:r>
            <a:br>
              <a:rPr lang="en-GB" dirty="0">
                <a:cs typeface="+mn-lt"/>
              </a:rPr>
            </a:br>
            <a:endParaRPr lang="en-GB" dirty="0">
              <a:solidFill>
                <a:srgbClr val="444444"/>
              </a:solidFill>
            </a:endParaRPr>
          </a:p>
          <a:p>
            <a:r>
              <a:rPr lang="en-GB" dirty="0"/>
              <a:t>This PowerPoint can be used in its entirety, or it can be edited, saved, and delivered across several shorter sessions. For example, one activity could be run each day throughout The Big Legal Lesson campaign.</a:t>
            </a:r>
            <a:endParaRPr lang="en-US" dirty="0">
              <a:solidFill>
                <a:srgbClr val="444444"/>
              </a:solidFill>
            </a:endParaRPr>
          </a:p>
        </p:txBody>
      </p:sp>
      <p:sp>
        <p:nvSpPr>
          <p:cNvPr id="4" name="Slide Number Placeholder 3">
            <a:extLst>
              <a:ext uri="{FF2B5EF4-FFF2-40B4-BE49-F238E27FC236}">
                <a16:creationId xmlns:a16="http://schemas.microsoft.com/office/drawing/2014/main" id="{8876F3A3-BC08-9C44-3629-C513D459973F}"/>
              </a:ext>
            </a:extLst>
          </p:cNvPr>
          <p:cNvSpPr>
            <a:spLocks noGrp="1"/>
          </p:cNvSpPr>
          <p:nvPr>
            <p:ph type="sldNum" sz="quarter" idx="5"/>
          </p:nvPr>
        </p:nvSpPr>
        <p:spPr/>
        <p:txBody>
          <a:bodyPr/>
          <a:lstStyle/>
          <a:p>
            <a:fld id="{E3FFD070-D64A-42C9-B587-D69F75ED3F54}" type="slidenum">
              <a:rPr lang="en-GB"/>
              <a:t>3</a:t>
            </a:fld>
            <a:endParaRPr lang="en-GB"/>
          </a:p>
        </p:txBody>
      </p:sp>
    </p:spTree>
    <p:extLst>
      <p:ext uri="{BB962C8B-B14F-4D97-AF65-F5344CB8AC3E}">
        <p14:creationId xmlns:p14="http://schemas.microsoft.com/office/powerpoint/2010/main" val="26958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7D93-FA78-323E-8D8E-CB453CBAA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AF5B-D9B7-C24E-1F85-3992BD9D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DBB7-CEC0-7F8F-280D-0FA6A03320A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3B50C2E-5A94-B17A-307C-375ED0E42A8E}"/>
              </a:ext>
            </a:extLst>
          </p:cNvPr>
          <p:cNvSpPr>
            <a:spLocks noGrp="1"/>
          </p:cNvSpPr>
          <p:nvPr>
            <p:ph type="sldNum" sz="quarter" idx="5"/>
          </p:nvPr>
        </p:nvSpPr>
        <p:spPr/>
        <p:txBody>
          <a:bodyPr/>
          <a:lstStyle/>
          <a:p>
            <a:fld id="{E3FFD070-D64A-42C9-B587-D69F75ED3F54}" type="slidenum">
              <a:rPr lang="en-GB"/>
              <a:t>4</a:t>
            </a:fld>
            <a:endParaRPr lang="en-GB"/>
          </a:p>
        </p:txBody>
      </p:sp>
    </p:spTree>
    <p:extLst>
      <p:ext uri="{BB962C8B-B14F-4D97-AF65-F5344CB8AC3E}">
        <p14:creationId xmlns:p14="http://schemas.microsoft.com/office/powerpoint/2010/main" val="28048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B2F7-F516-4000-834F-427D247FE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2594-50F4-29BA-EDA3-58E77FC3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D90A-3A2E-66D3-1122-6D5FDCEB6ADB}"/>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49DCFE0-1DDB-7DF5-945C-95E7DAE66C44}"/>
              </a:ext>
            </a:extLst>
          </p:cNvPr>
          <p:cNvSpPr>
            <a:spLocks noGrp="1"/>
          </p:cNvSpPr>
          <p:nvPr>
            <p:ph type="sldNum" sz="quarter" idx="5"/>
          </p:nvPr>
        </p:nvSpPr>
        <p:spPr/>
        <p:txBody>
          <a:bodyPr/>
          <a:lstStyle/>
          <a:p>
            <a:fld id="{E3FFD070-D64A-42C9-B587-D69F75ED3F54}" type="slidenum">
              <a:rPr lang="en-GB"/>
              <a:t>5</a:t>
            </a:fld>
            <a:endParaRPr lang="en-GB"/>
          </a:p>
        </p:txBody>
      </p:sp>
    </p:spTree>
    <p:extLst>
      <p:ext uri="{BB962C8B-B14F-4D97-AF65-F5344CB8AC3E}">
        <p14:creationId xmlns:p14="http://schemas.microsoft.com/office/powerpoint/2010/main" val="357063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ABCFB-C4C6-A575-422D-5EFAC5E95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E5C62-5E41-54A1-28D1-80682F8B2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E306E-A09A-B3F0-EB51-EB57B1007395}"/>
              </a:ext>
            </a:extLst>
          </p:cNvPr>
          <p:cNvSpPr>
            <a:spLocks noGrp="1"/>
          </p:cNvSpPr>
          <p:nvPr>
            <p:ph type="body" idx="1"/>
          </p:nvPr>
        </p:nvSpPr>
        <p:spPr/>
        <p:txBody>
          <a:bodyPr/>
          <a:lstStyle/>
          <a:p>
            <a:r>
              <a:rPr lang="en-GB" b="1" dirty="0"/>
              <a:t>Starter Activity</a:t>
            </a:r>
            <a:r>
              <a:rPr lang="en-GB" i="1" dirty="0"/>
              <a:t> </a:t>
            </a:r>
            <a:br>
              <a:rPr lang="en-GB" i="1" dirty="0">
                <a:cs typeface="+mn-lt"/>
              </a:rPr>
            </a:br>
            <a:br>
              <a:rPr lang="en-GB" i="1" dirty="0">
                <a:cs typeface="+mn-lt"/>
              </a:rPr>
            </a:br>
            <a:r>
              <a:rPr lang="en-GB" i="1" dirty="0"/>
              <a:t>Explain that today we’re going to think about rules and laws. </a:t>
            </a:r>
            <a:endParaRPr lang="en-GB" i="1" dirty="0">
              <a:solidFill>
                <a:srgbClr val="444444"/>
              </a:solidFill>
            </a:endParaRPr>
          </a:p>
          <a:p>
            <a:pPr marL="228600" indent="-228600">
              <a:buAutoNum type="arabicPeriod"/>
            </a:pPr>
            <a:r>
              <a:rPr lang="en-GB" b="1" dirty="0"/>
              <a:t>What rules do you follow at school or at home? </a:t>
            </a:r>
            <a:br>
              <a:rPr lang="en-GB" b="1" dirty="0">
                <a:cs typeface="+mn-lt"/>
              </a:rPr>
            </a:br>
            <a:r>
              <a:rPr lang="en-GB" dirty="0"/>
              <a:t>For example, in our classroom we have a rule about putting your hand up before speaking or at home you may have a rule about tidying your room.</a:t>
            </a:r>
            <a:endParaRPr lang="en-GB" dirty="0">
              <a:solidFill>
                <a:srgbClr val="444444"/>
              </a:solidFill>
            </a:endParaRPr>
          </a:p>
          <a:p>
            <a:pPr marL="228600" indent="-228600">
              <a:buFontTx/>
              <a:buAutoNum type="arabicPeriod"/>
            </a:pPr>
            <a:r>
              <a:rPr lang="en-GB" b="1" dirty="0"/>
              <a:t>Why do we have those rules?</a:t>
            </a:r>
            <a:br>
              <a:rPr lang="en-GB" b="1" dirty="0">
                <a:cs typeface="+mn-lt"/>
              </a:rPr>
            </a:br>
            <a:r>
              <a:rPr lang="en-GB" dirty="0"/>
              <a:t>Encourage pupils to explore. Take a few answers and write them on the board.</a:t>
            </a:r>
            <a:endParaRPr lang="en-US" dirty="0">
              <a:solidFill>
                <a:srgbClr val="444444"/>
              </a:solidFill>
              <a:ea typeface="Calibri"/>
              <a:cs typeface="Calibri"/>
            </a:endParaRPr>
          </a:p>
          <a:p>
            <a:pPr marL="228600" indent="-228600">
              <a:buAutoNum type="arabicPeriod"/>
            </a:pPr>
            <a:r>
              <a:rPr lang="en-GB" b="1" dirty="0"/>
              <a:t>Can you think of a rule that everyone in the country has to follow?</a:t>
            </a:r>
            <a:r>
              <a:rPr lang="en-GB" dirty="0"/>
              <a:t> </a:t>
            </a:r>
            <a:br>
              <a:rPr lang="en-GB" dirty="0">
                <a:cs typeface="+mn-lt"/>
              </a:rPr>
            </a:br>
            <a:r>
              <a:rPr lang="en-GB" dirty="0"/>
              <a:t>For example, something that grown-ups and children all have to do.</a:t>
            </a:r>
            <a:br>
              <a:rPr lang="en-GB" dirty="0">
                <a:cs typeface="+mn-lt"/>
              </a:rPr>
            </a:br>
            <a:r>
              <a:rPr lang="en-GB" dirty="0"/>
              <a:t>Possible answers: </a:t>
            </a:r>
            <a:r>
              <a:rPr lang="en-GB" i="1" dirty="0"/>
              <a:t>‘Wear a seatbelt,’ ‘Don’t steal,’ </a:t>
            </a:r>
            <a:r>
              <a:rPr lang="en-GB" dirty="0"/>
              <a:t>etc. </a:t>
            </a:r>
            <a:br>
              <a:rPr lang="en-GB" dirty="0">
                <a:cs typeface="+mn-lt"/>
              </a:rPr>
            </a:br>
            <a:r>
              <a:rPr lang="en-GB" dirty="0"/>
              <a:t>Those are called laws. Laws are like rules, but they apply to everyone: not just in school or at home. Laws help keep life fair and safe for all of us. </a:t>
            </a:r>
            <a:endParaRPr lang="en-GB" dirty="0">
              <a:ea typeface="Calibri"/>
              <a:cs typeface="Calibri"/>
            </a:endParaRPr>
          </a:p>
        </p:txBody>
      </p:sp>
      <p:sp>
        <p:nvSpPr>
          <p:cNvPr id="4" name="Slide Number Placeholder 3">
            <a:extLst>
              <a:ext uri="{FF2B5EF4-FFF2-40B4-BE49-F238E27FC236}">
                <a16:creationId xmlns:a16="http://schemas.microsoft.com/office/drawing/2014/main" id="{FB46A86E-7C02-113F-C8CA-7DBC2B1A4F74}"/>
              </a:ext>
            </a:extLst>
          </p:cNvPr>
          <p:cNvSpPr>
            <a:spLocks noGrp="1"/>
          </p:cNvSpPr>
          <p:nvPr>
            <p:ph type="sldNum" sz="quarter" idx="5"/>
          </p:nvPr>
        </p:nvSpPr>
        <p:spPr/>
        <p:txBody>
          <a:bodyPr/>
          <a:lstStyle/>
          <a:p>
            <a:fld id="{E3FFD070-D64A-42C9-B587-D69F75ED3F54}" type="slidenum">
              <a:rPr lang="en-GB"/>
              <a:t>6</a:t>
            </a:fld>
            <a:endParaRPr lang="en-GB"/>
          </a:p>
        </p:txBody>
      </p:sp>
    </p:spTree>
    <p:extLst>
      <p:ext uri="{BB962C8B-B14F-4D97-AF65-F5344CB8AC3E}">
        <p14:creationId xmlns:p14="http://schemas.microsoft.com/office/powerpoint/2010/main" val="207182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Lesson Objectives</a:t>
            </a:r>
          </a:p>
          <a:p>
            <a:endParaRPr lang="en-US" b="1" dirty="0">
              <a:ea typeface="Calibri"/>
              <a:cs typeface="Calibri"/>
            </a:endParaRPr>
          </a:p>
          <a:p>
            <a:r>
              <a:rPr lang="en-US" dirty="0"/>
              <a:t>Read through the objectives and check students' understanding.</a:t>
            </a:r>
            <a:endParaRPr lang="en-US">
              <a:ea typeface="Calibri"/>
              <a:cs typeface="Calibri"/>
            </a:endParaRPr>
          </a:p>
          <a:p>
            <a:r>
              <a:rPr lang="en-US" dirty="0">
                <a:ea typeface="Calibri"/>
                <a:cs typeface="Calibri"/>
              </a:rPr>
              <a:t>Flag that you will be asking them to reflect on how they achieved these at the end of the lesson.</a:t>
            </a:r>
          </a:p>
        </p:txBody>
      </p:sp>
      <p:sp>
        <p:nvSpPr>
          <p:cNvPr id="4" name="Slide Number Placeholder 3"/>
          <p:cNvSpPr>
            <a:spLocks noGrp="1"/>
          </p:cNvSpPr>
          <p:nvPr>
            <p:ph type="sldNum" sz="quarter" idx="5"/>
          </p:nvPr>
        </p:nvSpPr>
        <p:spPr/>
        <p:txBody>
          <a:bodyPr/>
          <a:lstStyle/>
          <a:p>
            <a:fld id="{E3FFD070-D64A-42C9-B587-D69F75ED3F54}" type="slidenum">
              <a:rPr lang="en-GB"/>
              <a:t>7</a:t>
            </a:fld>
            <a:endParaRPr lang="en-GB"/>
          </a:p>
        </p:txBody>
      </p:sp>
    </p:spTree>
    <p:extLst>
      <p:ext uri="{BB962C8B-B14F-4D97-AF65-F5344CB8AC3E}">
        <p14:creationId xmlns:p14="http://schemas.microsoft.com/office/powerpoint/2010/main" val="40432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4791C-AC2F-99CF-2A2F-955B62E51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3BCA0-7333-E9C6-8662-3DBA58A52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A5A53-F1B1-1D6C-87AF-7CE58AD204B6}"/>
              </a:ext>
            </a:extLst>
          </p:cNvPr>
          <p:cNvSpPr>
            <a:spLocks noGrp="1"/>
          </p:cNvSpPr>
          <p:nvPr>
            <p:ph type="body" idx="1"/>
          </p:nvPr>
        </p:nvSpPr>
        <p:spPr/>
        <p:txBody>
          <a:bodyPr/>
          <a:lstStyle/>
          <a:p>
            <a:r>
              <a:rPr lang="en-GB" b="1" dirty="0">
                <a:ea typeface="Calibri"/>
                <a:cs typeface="Calibri"/>
              </a:rPr>
              <a:t>Activity 1: Is it against the law?</a:t>
            </a:r>
            <a:br>
              <a:rPr lang="en-GB" b="1" dirty="0">
                <a:ea typeface="Calibri"/>
                <a:cs typeface="+mn-lt"/>
              </a:rPr>
            </a:br>
            <a:br>
              <a:rPr lang="en-GB" b="1" dirty="0">
                <a:ea typeface="Calibri"/>
                <a:cs typeface="+mn-lt"/>
              </a:rPr>
            </a:br>
            <a:r>
              <a:rPr lang="en-GB" dirty="0"/>
              <a:t>Explain that you're going to play a game called Is it against the law? You will read out a statement, and they have to decide if it’s against the law or not. Explain that some answers might surprise them and that they’ll learn why after each one.</a:t>
            </a:r>
            <a:br>
              <a:rPr lang="en-GB" dirty="0">
                <a:ea typeface="Calibri"/>
                <a:cs typeface="+mn-lt"/>
              </a:rPr>
            </a:br>
            <a:br>
              <a:rPr lang="en-GB" dirty="0">
                <a:ea typeface="Calibri"/>
                <a:cs typeface="+mn-lt"/>
              </a:rPr>
            </a:br>
            <a:r>
              <a:rPr lang="en-GB" dirty="0">
                <a:ea typeface="Calibri"/>
                <a:cs typeface="Calibri"/>
              </a:rPr>
              <a:t>Read each statement aloud. </a:t>
            </a:r>
            <a:r>
              <a:rPr lang="en-GB" dirty="0"/>
              <a:t>If they think it is against the law – they have to stand up. If they it isn't against the law – they stay seated. After each response, share the correct answer and the short explanation below. </a:t>
            </a:r>
            <a:br>
              <a:rPr lang="en-GB" b="1" dirty="0">
                <a:ea typeface="Calibri"/>
                <a:cs typeface="+mn-lt"/>
              </a:rPr>
            </a:br>
            <a:br>
              <a:rPr lang="en-GB" b="1" dirty="0">
                <a:ea typeface="Calibri"/>
                <a:cs typeface="+mn-lt"/>
              </a:rPr>
            </a:br>
            <a:r>
              <a:rPr lang="en-GB" b="1" dirty="0">
                <a:ea typeface="Calibri"/>
                <a:cs typeface="+mn-lt"/>
              </a:rPr>
              <a:t>1. </a:t>
            </a:r>
            <a:r>
              <a:rPr lang="en-GB" b="1" dirty="0">
                <a:highlight>
                  <a:srgbClr val="F5F5F5"/>
                </a:highlight>
              </a:rPr>
              <a:t>Throwing rubbish out of a car window: YES - against the law.</a:t>
            </a:r>
            <a:r>
              <a:rPr lang="en-GB" dirty="0">
                <a:highlight>
                  <a:srgbClr val="F5F5F5"/>
                </a:highlight>
              </a:rPr>
              <a:t> Under environmental law, littering is a crime. The car’s owner could be given a fine if litter is thrown from their vehicle. </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2. Getting your ears pierced when you are 7:</a:t>
            </a:r>
            <a:r>
              <a:rPr lang="en-GB" dirty="0">
                <a:highlight>
                  <a:srgbClr val="F5F5F5"/>
                </a:highlight>
              </a:rPr>
              <a:t> </a:t>
            </a:r>
            <a:r>
              <a:rPr lang="en-GB" b="1" dirty="0">
                <a:highlight>
                  <a:srgbClr val="F5F5F5"/>
                </a:highlight>
              </a:rPr>
              <a:t>NO - this is not against the law. </a:t>
            </a:r>
            <a:r>
              <a:rPr lang="en-GB" dirty="0">
                <a:highlight>
                  <a:srgbClr val="F5F5F5"/>
                </a:highlight>
              </a:rPr>
              <a:t>There is no age requirement to get your ears pierced in England and Wales. However, most shops would not allow you to do so if you are under 18 unless you have your parent’s permission. </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3. Getting a job when you are 11:</a:t>
            </a:r>
            <a:r>
              <a:rPr lang="en-GB" dirty="0">
                <a:highlight>
                  <a:srgbClr val="F5F5F5"/>
                </a:highlight>
              </a:rPr>
              <a:t> </a:t>
            </a:r>
            <a:r>
              <a:rPr lang="en-GB" b="1" dirty="0">
                <a:highlight>
                  <a:srgbClr val="F5F5F5"/>
                </a:highlight>
              </a:rPr>
              <a:t>YES – against the law.  </a:t>
            </a:r>
            <a:r>
              <a:rPr lang="en-GB" dirty="0">
                <a:highlight>
                  <a:srgbClr val="F5F5F5"/>
                </a:highlight>
              </a:rPr>
              <a:t>There are lots of employment laws which are there to protect children. Generally speaking, the youngest age a child can work part-time is 13. There are a few exceptions. For example, acting and modelling. </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4. Buying fireworks when you are 17:</a:t>
            </a:r>
            <a:r>
              <a:rPr lang="en-GB" dirty="0">
                <a:highlight>
                  <a:srgbClr val="F5F5F5"/>
                </a:highlight>
              </a:rPr>
              <a:t> </a:t>
            </a:r>
            <a:r>
              <a:rPr lang="en-GB" b="1" dirty="0">
                <a:highlight>
                  <a:srgbClr val="F5F5F5"/>
                </a:highlight>
              </a:rPr>
              <a:t>YES – against the law. </a:t>
            </a:r>
            <a:r>
              <a:rPr lang="en-GB" dirty="0">
                <a:highlight>
                  <a:srgbClr val="F5F5F5"/>
                </a:highlight>
              </a:rPr>
              <a:t>The Fireworks Act is a law that sets out lots of rules about fireworks. For example, anyone under 18 cannot have fireworks in public places. You cannot set fireworks off late at night (after 11pm) except for on some special occasions like New Year’s Eve, Diwali, Chinese New Year and Guy Fawkes night. </a:t>
            </a:r>
            <a:br>
              <a:rPr lang="en-GB" dirty="0">
                <a:highlight>
                  <a:srgbClr val="F5F5F5"/>
                </a:highlight>
                <a:ea typeface="Calibri"/>
                <a:cs typeface="+mn-lt"/>
              </a:rPr>
            </a:br>
            <a:br>
              <a:rPr lang="en-GB" b="1" dirty="0">
                <a:highlight>
                  <a:srgbClr val="F5F5F5"/>
                </a:highlight>
                <a:cs typeface="+mn-lt"/>
              </a:rPr>
            </a:br>
            <a:r>
              <a:rPr lang="en-GB" b="1" dirty="0">
                <a:highlight>
                  <a:srgbClr val="F5F5F5"/>
                </a:highlight>
              </a:rPr>
              <a:t>5. Getting a tattoo when you are 16:</a:t>
            </a:r>
            <a:r>
              <a:rPr lang="en-GB" dirty="0">
                <a:highlight>
                  <a:srgbClr val="F5F5F5"/>
                </a:highlight>
              </a:rPr>
              <a:t> </a:t>
            </a:r>
            <a:r>
              <a:rPr lang="en-GB" b="1" dirty="0">
                <a:highlight>
                  <a:srgbClr val="F5F5F5"/>
                </a:highlight>
              </a:rPr>
              <a:t>YES – against the law.</a:t>
            </a:r>
            <a:r>
              <a:rPr lang="en-GB" dirty="0">
                <a:highlight>
                  <a:srgbClr val="F5F5F5"/>
                </a:highlight>
              </a:rPr>
              <a:t> It is against the law to tattoo a person who is under the age of 18, except when the tattoo is done for medical reasons.</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6. Not going to school: It depends! </a:t>
            </a:r>
            <a:r>
              <a:rPr lang="en-GB" dirty="0">
                <a:highlight>
                  <a:srgbClr val="F5F5F5"/>
                </a:highlight>
              </a:rPr>
              <a:t>In England, the law says that you have to participate in some sort of education if you are between the ages of 5 and 18. However, that doesn’t always have to be in a school. For example, some families might choose to home school. Legally, you do need to be getting an education. In the rest of the UK, you can leave education at 16. </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7. Not cleaning up your pet dog’s poo when out on a walk:</a:t>
            </a:r>
            <a:r>
              <a:rPr lang="en-GB" dirty="0">
                <a:highlight>
                  <a:srgbClr val="F5F5F5"/>
                </a:highlight>
              </a:rPr>
              <a:t> </a:t>
            </a:r>
            <a:r>
              <a:rPr lang="en-GB" b="1" dirty="0">
                <a:highlight>
                  <a:srgbClr val="F5F5F5"/>
                </a:highlight>
              </a:rPr>
              <a:t>YES – against the law.</a:t>
            </a:r>
            <a:r>
              <a:rPr lang="en-GB" dirty="0">
                <a:highlight>
                  <a:srgbClr val="F5F5F5"/>
                </a:highlight>
              </a:rPr>
              <a:t> Under environmental law you will commit an offence if you leave dog poo on land to which the public can have access. You may be required to pay a fine. </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8. Crossing the road when the red man is showing: NO - this is not against the law.</a:t>
            </a:r>
            <a:r>
              <a:rPr lang="en-GB" dirty="0">
                <a:highlight>
                  <a:srgbClr val="F5F5F5"/>
                </a:highlight>
              </a:rPr>
              <a:t> Whilst it isn’t very safe, in the UK this isn’t actually against the law. It is against the law in some places like Germany and certain states in America. However, you could be breaking the law if you intentionally cause danger to other road-users when crossing.</a:t>
            </a:r>
            <a:br>
              <a:rPr lang="en-GB" dirty="0">
                <a:ea typeface="Calibri"/>
                <a:cs typeface="+mn-lt"/>
              </a:rPr>
            </a:br>
            <a:endParaRPr lang="en-GB" b="1">
              <a:ea typeface="Calibri"/>
              <a:cs typeface="Calibri"/>
            </a:endParaRPr>
          </a:p>
          <a:p>
            <a:r>
              <a:rPr lang="en-GB" dirty="0">
                <a:ea typeface="Calibri"/>
                <a:cs typeface="Calibri"/>
              </a:rPr>
              <a:t>Pick two examples of things that are against the law – ask students to give reasons as to why they think this is the case.</a:t>
            </a:r>
          </a:p>
        </p:txBody>
      </p:sp>
      <p:sp>
        <p:nvSpPr>
          <p:cNvPr id="4" name="Slide Number Placeholder 3">
            <a:extLst>
              <a:ext uri="{FF2B5EF4-FFF2-40B4-BE49-F238E27FC236}">
                <a16:creationId xmlns:a16="http://schemas.microsoft.com/office/drawing/2014/main" id="{4396D929-C711-F4C9-623C-8C66CE4C6AD1}"/>
              </a:ext>
            </a:extLst>
          </p:cNvPr>
          <p:cNvSpPr>
            <a:spLocks noGrp="1"/>
          </p:cNvSpPr>
          <p:nvPr>
            <p:ph type="sldNum" sz="quarter" idx="5"/>
          </p:nvPr>
        </p:nvSpPr>
        <p:spPr/>
        <p:txBody>
          <a:bodyPr/>
          <a:lstStyle/>
          <a:p>
            <a:fld id="{E3FFD070-D64A-42C9-B587-D69F75ED3F54}" type="slidenum">
              <a:rPr lang="en-GB"/>
              <a:t>8</a:t>
            </a:fld>
            <a:endParaRPr lang="en-GB"/>
          </a:p>
        </p:txBody>
      </p:sp>
    </p:spTree>
    <p:extLst>
      <p:ext uri="{BB962C8B-B14F-4D97-AF65-F5344CB8AC3E}">
        <p14:creationId xmlns:p14="http://schemas.microsoft.com/office/powerpoint/2010/main" val="217813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9CB4-9359-17D6-2F3C-990B490E8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05639-AABB-A18F-3413-26982E7ED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E28D7-FFB0-2DEA-AE84-ABC5DE489C1E}"/>
              </a:ext>
            </a:extLst>
          </p:cNvPr>
          <p:cNvSpPr>
            <a:spLocks noGrp="1"/>
          </p:cNvSpPr>
          <p:nvPr>
            <p:ph type="body" idx="1"/>
          </p:nvPr>
        </p:nvSpPr>
        <p:spPr/>
        <p:txBody>
          <a:bodyPr/>
          <a:lstStyle/>
          <a:p>
            <a:r>
              <a:rPr lang="en-GB" b="1" dirty="0"/>
              <a:t>Activity 1: What is the law?</a:t>
            </a:r>
            <a:endParaRPr lang="en-US" dirty="0"/>
          </a:p>
          <a:p>
            <a:endParaRPr lang="en-GB" b="1" dirty="0"/>
          </a:p>
          <a:p>
            <a:r>
              <a:rPr lang="en-US" dirty="0"/>
              <a:t>After all statements and previous activity, ask: “What do these examples tell us about why laws exist?” Highlight: Laws keep us safe, make life fair, and to make sure everyone follows the rules.</a:t>
            </a:r>
            <a:br>
              <a:rPr lang="en-GB" dirty="0">
                <a:cs typeface="+mn-lt"/>
              </a:rPr>
            </a:br>
            <a:br>
              <a:rPr lang="en-GB" dirty="0">
                <a:cs typeface="+mn-lt"/>
              </a:rPr>
            </a:br>
            <a:r>
              <a:rPr lang="en-GB" dirty="0"/>
              <a:t>Challenge pupils to tell you who 'everyone' might include e.g. does it include:</a:t>
            </a:r>
            <a:endParaRPr lang="en-US">
              <a:solidFill>
                <a:srgbClr val="444444"/>
              </a:solidFill>
              <a:ea typeface="Calibri"/>
              <a:cs typeface="Calibri"/>
            </a:endParaRPr>
          </a:p>
          <a:p>
            <a:r>
              <a:rPr lang="en-GB" dirty="0"/>
              <a:t>■ Their teachers?</a:t>
            </a:r>
            <a:endParaRPr lang="en-US" dirty="0">
              <a:solidFill>
                <a:srgbClr val="444444"/>
              </a:solidFill>
            </a:endParaRPr>
          </a:p>
          <a:p>
            <a:r>
              <a:rPr lang="en-GB" dirty="0"/>
              <a:t>■ The headteacher?</a:t>
            </a:r>
            <a:endParaRPr lang="en-US" dirty="0">
              <a:solidFill>
                <a:srgbClr val="444444"/>
              </a:solidFill>
            </a:endParaRPr>
          </a:p>
          <a:p>
            <a:r>
              <a:rPr lang="en-GB" dirty="0"/>
              <a:t>■ The prime minister?</a:t>
            </a:r>
            <a:endParaRPr lang="en-GB" dirty="0">
              <a:solidFill>
                <a:srgbClr val="444444"/>
              </a:solidFill>
            </a:endParaRPr>
          </a:p>
          <a:p>
            <a:r>
              <a:rPr lang="en-GB" dirty="0"/>
              <a:t>■ Celebrities?</a:t>
            </a:r>
            <a:br>
              <a:rPr lang="en-GB" dirty="0">
                <a:cs typeface="+mn-lt"/>
              </a:rPr>
            </a:br>
            <a:endParaRPr lang="en-GB">
              <a:solidFill>
                <a:srgbClr val="444444"/>
              </a:solidFill>
            </a:endParaRPr>
          </a:p>
          <a:p>
            <a:r>
              <a:rPr lang="en-GB" dirty="0"/>
              <a:t>Ensure that pupils understand that everyone has to obey the law. </a:t>
            </a:r>
            <a:endParaRPr lang="en-US" dirty="0">
              <a:solidFill>
                <a:srgbClr val="444444"/>
              </a:solidFill>
            </a:endParaRPr>
          </a:p>
        </p:txBody>
      </p:sp>
      <p:sp>
        <p:nvSpPr>
          <p:cNvPr id="4" name="Slide Number Placeholder 3">
            <a:extLst>
              <a:ext uri="{FF2B5EF4-FFF2-40B4-BE49-F238E27FC236}">
                <a16:creationId xmlns:a16="http://schemas.microsoft.com/office/drawing/2014/main" id="{12F7ED71-6C5C-F980-5348-15045CA7321C}"/>
              </a:ext>
            </a:extLst>
          </p:cNvPr>
          <p:cNvSpPr>
            <a:spLocks noGrp="1"/>
          </p:cNvSpPr>
          <p:nvPr>
            <p:ph type="sldNum" sz="quarter" idx="5"/>
          </p:nvPr>
        </p:nvSpPr>
        <p:spPr/>
        <p:txBody>
          <a:bodyPr/>
          <a:lstStyle/>
          <a:p>
            <a:fld id="{E3FFD070-D64A-42C9-B587-D69F75ED3F54}" type="slidenum">
              <a:rPr lang="en-GB"/>
              <a:t>9</a:t>
            </a:fld>
            <a:endParaRPr lang="en-GB"/>
          </a:p>
        </p:txBody>
      </p:sp>
    </p:spTree>
    <p:extLst>
      <p:ext uri="{BB962C8B-B14F-4D97-AF65-F5344CB8AC3E}">
        <p14:creationId xmlns:p14="http://schemas.microsoft.com/office/powerpoint/2010/main" val="397786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10/02/2026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1 1 1">
  <p:cSld name="1_Title only_1_1_1_1">
    <p:bg>
      <p:bgPr>
        <a:solidFill>
          <a:schemeClr val="lt1"/>
        </a:solid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570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10/02/2026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10/02/2026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10/02/2026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10/02/2026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10/02/2026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10/02/2026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0.svg"/><Relationship Id="rId4" Type="http://schemas.openxmlformats.org/officeDocument/2006/relationships/image" Target="../media/image7.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55.png"/><Relationship Id="rId3" Type="http://schemas.openxmlformats.org/officeDocument/2006/relationships/image" Target="../media/image23.png"/><Relationship Id="rId7" Type="http://schemas.openxmlformats.org/officeDocument/2006/relationships/image" Target="../media/image24.png"/><Relationship Id="rId12" Type="http://schemas.openxmlformats.org/officeDocument/2006/relationships/image" Target="../media/image5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53.png"/><Relationship Id="rId5" Type="http://schemas.openxmlformats.org/officeDocument/2006/relationships/image" Target="../media/image1.png"/><Relationship Id="rId10" Type="http://schemas.openxmlformats.org/officeDocument/2006/relationships/image" Target="../media/image52.svg"/><Relationship Id="rId4" Type="http://schemas.openxmlformats.org/officeDocument/2006/relationships/image" Target="../media/image7.png"/><Relationship Id="rId9" Type="http://schemas.openxmlformats.org/officeDocument/2006/relationships/image" Target="../media/image51.png"/><Relationship Id="rId14" Type="http://schemas.openxmlformats.org/officeDocument/2006/relationships/image" Target="../media/image56.svg"/></Relationships>
</file>

<file path=ppt/slides/_rels/slide12.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2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61.png"/><Relationship Id="rId5" Type="http://schemas.openxmlformats.org/officeDocument/2006/relationships/image" Target="../media/image1.png"/><Relationship Id="rId10" Type="http://schemas.openxmlformats.org/officeDocument/2006/relationships/image" Target="../media/image60.svg"/><Relationship Id="rId4" Type="http://schemas.openxmlformats.org/officeDocument/2006/relationships/image" Target="../media/image7.png"/><Relationship Id="rId9" Type="http://schemas.openxmlformats.org/officeDocument/2006/relationships/image" Target="../media/image59.png"/><Relationship Id="rId14" Type="http://schemas.openxmlformats.org/officeDocument/2006/relationships/image" Target="../media/image64.svg"/></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3.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0.svg"/><Relationship Id="rId4" Type="http://schemas.openxmlformats.org/officeDocument/2006/relationships/image" Target="../media/image7.pn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67.png"/><Relationship Id="rId3" Type="http://schemas.openxmlformats.org/officeDocument/2006/relationships/image" Target="../media/image23.png"/><Relationship Id="rId7" Type="http://schemas.openxmlformats.org/officeDocument/2006/relationships/image" Target="../media/image51.png"/><Relationship Id="rId12" Type="http://schemas.openxmlformats.org/officeDocument/2006/relationships/image" Target="../media/image66.svg"/><Relationship Id="rId17" Type="http://schemas.openxmlformats.org/officeDocument/2006/relationships/image" Target="../media/image8.png"/><Relationship Id="rId2" Type="http://schemas.openxmlformats.org/officeDocument/2006/relationships/notesSlide" Target="../notesSlides/notesSlide14.xml"/><Relationship Id="rId16" Type="http://schemas.openxmlformats.org/officeDocument/2006/relationships/image" Target="../media/image70.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65.png"/><Relationship Id="rId5" Type="http://schemas.openxmlformats.org/officeDocument/2006/relationships/image" Target="../media/image1.png"/><Relationship Id="rId15" Type="http://schemas.openxmlformats.org/officeDocument/2006/relationships/image" Target="../media/image69.png"/><Relationship Id="rId10" Type="http://schemas.openxmlformats.org/officeDocument/2006/relationships/image" Target="../media/image25.svg"/><Relationship Id="rId4" Type="http://schemas.openxmlformats.org/officeDocument/2006/relationships/image" Target="../media/image7.png"/><Relationship Id="rId9" Type="http://schemas.openxmlformats.org/officeDocument/2006/relationships/image" Target="../media/image24.png"/><Relationship Id="rId14" Type="http://schemas.openxmlformats.org/officeDocument/2006/relationships/image" Target="../media/image68.sv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6.png"/><Relationship Id="rId3" Type="http://schemas.openxmlformats.org/officeDocument/2006/relationships/image" Target="../media/image23.png"/><Relationship Id="rId7" Type="http://schemas.openxmlformats.org/officeDocument/2006/relationships/image" Target="../media/image71.png"/><Relationship Id="rId12"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75.png"/><Relationship Id="rId5" Type="http://schemas.openxmlformats.org/officeDocument/2006/relationships/image" Target="../media/image1.png"/><Relationship Id="rId10" Type="http://schemas.openxmlformats.org/officeDocument/2006/relationships/image" Target="../media/image74.png"/><Relationship Id="rId4" Type="http://schemas.openxmlformats.org/officeDocument/2006/relationships/image" Target="../media/image7.png"/><Relationship Id="rId9" Type="http://schemas.openxmlformats.org/officeDocument/2006/relationships/image" Target="../media/image73.png"/><Relationship Id="rId1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23.png"/><Relationship Id="rId7" Type="http://schemas.openxmlformats.org/officeDocument/2006/relationships/image" Target="../media/image78.png"/><Relationship Id="rId12" Type="http://schemas.openxmlformats.org/officeDocument/2006/relationships/image" Target="../media/image83.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82.png"/><Relationship Id="rId5" Type="http://schemas.openxmlformats.org/officeDocument/2006/relationships/image" Target="../media/image1.png"/><Relationship Id="rId10" Type="http://schemas.openxmlformats.org/officeDocument/2006/relationships/image" Target="../media/image81.svg"/><Relationship Id="rId4" Type="http://schemas.openxmlformats.org/officeDocument/2006/relationships/image" Target="../media/image7.png"/><Relationship Id="rId9" Type="http://schemas.openxmlformats.org/officeDocument/2006/relationships/image" Target="../media/image80.png"/></Relationships>
</file>

<file path=ppt/slides/_rels/slide1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3.png"/><Relationship Id="rId7"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86.pn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svg"/><Relationship Id="rId3" Type="http://schemas.openxmlformats.org/officeDocument/2006/relationships/image" Target="../media/image23.png"/><Relationship Id="rId7" Type="http://schemas.openxmlformats.org/officeDocument/2006/relationships/image" Target="../media/image2.svg"/><Relationship Id="rId12"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90.svg"/><Relationship Id="rId5" Type="http://schemas.openxmlformats.org/officeDocument/2006/relationships/image" Target="../media/image8.png"/><Relationship Id="rId10" Type="http://schemas.openxmlformats.org/officeDocument/2006/relationships/image" Target="../media/image89.png"/><Relationship Id="rId4" Type="http://schemas.openxmlformats.org/officeDocument/2006/relationships/image" Target="../media/image7.png"/><Relationship Id="rId9" Type="http://schemas.openxmlformats.org/officeDocument/2006/relationships/image" Target="../media/image88.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2.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2.svg"/><Relationship Id="rId5" Type="http://schemas.openxmlformats.org/officeDocument/2006/relationships/image" Target="../media/image8.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20.jpeg"/><Relationship Id="rId7" Type="http://schemas.openxmlformats.org/officeDocument/2006/relationships/image" Target="../media/image22.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surveymonkey.com/r/Z2QPJV9"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ngcitizens.org/programmes/make-a-difference-challenge/" TargetMode="External"/><Relationship Id="rId5" Type="http://schemas.openxmlformats.org/officeDocument/2006/relationships/hyperlink" Target="https://www.surveymonkey.com/r/Z2352VM" TargetMode="External"/><Relationship Id="rId10" Type="http://schemas.openxmlformats.org/officeDocument/2006/relationships/image" Target="../media/image95.png"/><Relationship Id="rId4" Type="http://schemas.openxmlformats.org/officeDocument/2006/relationships/image" Target="../media/image7.png"/><Relationship Id="rId9" Type="http://schemas.openxmlformats.org/officeDocument/2006/relationships/image" Target="../media/image9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3.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28.png"/><Relationship Id="rId5" Type="http://schemas.openxmlformats.org/officeDocument/2006/relationships/image" Target="../media/image1.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7.pn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svg"/><Relationship Id="rId3" Type="http://schemas.openxmlformats.org/officeDocument/2006/relationships/image" Target="../media/image23.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44.png"/><Relationship Id="rId5" Type="http://schemas.openxmlformats.org/officeDocument/2006/relationships/image" Target="../media/image1.png"/><Relationship Id="rId10" Type="http://schemas.openxmlformats.org/officeDocument/2006/relationships/image" Target="../media/image43.svg"/><Relationship Id="rId4" Type="http://schemas.openxmlformats.org/officeDocument/2006/relationships/image" Target="../media/image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6AE2D-C5BD-03CD-4AC9-62FCDC4A3E6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3803F75-4D5E-3A14-B023-56260FA2E459}"/>
              </a:ext>
            </a:extLst>
          </p:cNvPr>
          <p:cNvSpPr/>
          <p:nvPr/>
        </p:nvSpPr>
        <p:spPr>
          <a:xfrm>
            <a:off x="-3237" y="429"/>
            <a:ext cx="12196862" cy="686041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6" name="Graphic 5" descr="Scales of justice with solid fill">
            <a:extLst>
              <a:ext uri="{FF2B5EF4-FFF2-40B4-BE49-F238E27FC236}">
                <a16:creationId xmlns:a16="http://schemas.microsoft.com/office/drawing/2014/main" id="{B2B6E9B6-9143-D0D9-4049-72F2761685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20000">
            <a:off x="5650626" y="1298462"/>
            <a:ext cx="1725561" cy="1737851"/>
          </a:xfrm>
          <a:prstGeom prst="rect">
            <a:avLst/>
          </a:prstGeom>
        </p:spPr>
      </p:pic>
      <p:sp>
        <p:nvSpPr>
          <p:cNvPr id="13" name="Title 3">
            <a:extLst>
              <a:ext uri="{FF2B5EF4-FFF2-40B4-BE49-F238E27FC236}">
                <a16:creationId xmlns:a16="http://schemas.microsoft.com/office/drawing/2014/main" id="{2AF01B4B-709B-6077-6A5C-6BA4911BFBD4}"/>
              </a:ext>
            </a:extLst>
          </p:cNvPr>
          <p:cNvSpPr>
            <a:spLocks noGrp="1"/>
          </p:cNvSpPr>
          <p:nvPr/>
        </p:nvSpPr>
        <p:spPr>
          <a:xfrm>
            <a:off x="823392" y="1928249"/>
            <a:ext cx="8134056" cy="2965490"/>
          </a:xfrm>
          <a:prstGeom prst="rect">
            <a:avLst/>
          </a:prstGeom>
        </p:spPr>
        <p:txBody>
          <a:bodyPr vert="horz" lIns="91440" tIns="45720" rIns="91440" bIns="45720" rtlCol="0" anchor="b">
            <a:noAutofit/>
          </a:bodyPr>
          <a:lstStyle>
            <a:defPPr>
              <a:defRPr lang="en-GB"/>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600" b="1">
                <a:solidFill>
                  <a:schemeClr val="tx1"/>
                </a:solidFill>
                <a:latin typeface="Poppins SemiBold"/>
                <a:cs typeface="Poppins SemiBold"/>
              </a:rPr>
              <a:t>The Big</a:t>
            </a:r>
            <a:endParaRPr lang="en-US" sz="9600" b="1">
              <a:solidFill>
                <a:schemeClr val="tx1"/>
              </a:solidFill>
            </a:endParaRPr>
          </a:p>
          <a:p>
            <a:r>
              <a:rPr lang="en-GB" sz="9600" b="1">
                <a:solidFill>
                  <a:schemeClr val="tx1"/>
                </a:solidFill>
                <a:latin typeface="Poppins SemiBold"/>
                <a:cs typeface="Poppins SemiBold"/>
              </a:rPr>
              <a:t>Legal Lesson</a:t>
            </a:r>
            <a:endParaRPr lang="en-GB" sz="9600" b="1">
              <a:solidFill>
                <a:schemeClr val="tx1"/>
              </a:solidFill>
            </a:endParaRPr>
          </a:p>
        </p:txBody>
      </p:sp>
      <p:pic>
        <p:nvPicPr>
          <p:cNvPr id="2" name="Picture 1" descr="A white letter on a black background&#10;&#10;AI-generated content may be incorrect.">
            <a:extLst>
              <a:ext uri="{FF2B5EF4-FFF2-40B4-BE49-F238E27FC236}">
                <a16:creationId xmlns:a16="http://schemas.microsoft.com/office/drawing/2014/main" id="{9A1D246D-699C-54CC-D049-833247FDF2EB}"/>
              </a:ext>
            </a:extLst>
          </p:cNvPr>
          <p:cNvPicPr>
            <a:picLocks noChangeAspect="1"/>
          </p:cNvPicPr>
          <p:nvPr/>
        </p:nvPicPr>
        <p:blipFill>
          <a:blip r:embed="rId5"/>
          <a:stretch>
            <a:fillRect/>
          </a:stretch>
        </p:blipFill>
        <p:spPr>
          <a:xfrm>
            <a:off x="4455313" y="5756699"/>
            <a:ext cx="3891488" cy="537975"/>
          </a:xfrm>
          <a:prstGeom prst="rect">
            <a:avLst/>
          </a:prstGeom>
        </p:spPr>
      </p:pic>
      <p:sp>
        <p:nvSpPr>
          <p:cNvPr id="5" name="TextBox 9">
            <a:extLst>
              <a:ext uri="{FF2B5EF4-FFF2-40B4-BE49-F238E27FC236}">
                <a16:creationId xmlns:a16="http://schemas.microsoft.com/office/drawing/2014/main" id="{90F4FCAC-3228-2898-052A-207329FBCD13}"/>
              </a:ext>
            </a:extLst>
          </p:cNvPr>
          <p:cNvSpPr txBox="1"/>
          <p:nvPr/>
        </p:nvSpPr>
        <p:spPr>
          <a:xfrm>
            <a:off x="4454674" y="5210989"/>
            <a:ext cx="3798526"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00000"/>
                </a:solidFill>
                <a:latin typeface="Arial"/>
                <a:cs typeface="Arial"/>
              </a:rPr>
              <a:t>Sponsored by</a:t>
            </a:r>
            <a:endParaRPr lang="en-GB" sz="1600">
              <a:solidFill>
                <a:srgbClr val="000000"/>
              </a:solidFill>
              <a:latin typeface="Arial"/>
              <a:cs typeface="Arial"/>
            </a:endParaRPr>
          </a:p>
        </p:txBody>
      </p:sp>
      <p:pic>
        <p:nvPicPr>
          <p:cNvPr id="19" name="Picture 18" descr="A colorful logo on a black background&#10;&#10;AI-generated content may be incorrect.">
            <a:extLst>
              <a:ext uri="{FF2B5EF4-FFF2-40B4-BE49-F238E27FC236}">
                <a16:creationId xmlns:a16="http://schemas.microsoft.com/office/drawing/2014/main" id="{81657E0E-19B9-EA37-30C1-831E0DC1A370}"/>
              </a:ext>
            </a:extLst>
          </p:cNvPr>
          <p:cNvPicPr>
            <a:picLocks noChangeAspect="1"/>
          </p:cNvPicPr>
          <p:nvPr/>
        </p:nvPicPr>
        <p:blipFill>
          <a:blip r:embed="rId6"/>
          <a:stretch>
            <a:fillRect/>
          </a:stretch>
        </p:blipFill>
        <p:spPr>
          <a:xfrm>
            <a:off x="727008" y="380054"/>
            <a:ext cx="2405676" cy="1332623"/>
          </a:xfrm>
          <a:prstGeom prst="rect">
            <a:avLst/>
          </a:prstGeom>
        </p:spPr>
      </p:pic>
      <p:pic>
        <p:nvPicPr>
          <p:cNvPr id="20" name="Picture 19" descr="A blue and white logo&#10;&#10;AI-generated content may be incorrect.">
            <a:extLst>
              <a:ext uri="{FF2B5EF4-FFF2-40B4-BE49-F238E27FC236}">
                <a16:creationId xmlns:a16="http://schemas.microsoft.com/office/drawing/2014/main" id="{15D79B7C-0AF8-FA3A-FDBB-B714A2D0F681}"/>
              </a:ext>
            </a:extLst>
          </p:cNvPr>
          <p:cNvPicPr>
            <a:picLocks noChangeAspect="1"/>
          </p:cNvPicPr>
          <p:nvPr/>
        </p:nvPicPr>
        <p:blipFill>
          <a:blip r:embed="rId7"/>
          <a:stretch>
            <a:fillRect/>
          </a:stretch>
        </p:blipFill>
        <p:spPr>
          <a:xfrm>
            <a:off x="8962060" y="5223268"/>
            <a:ext cx="2282805" cy="1215497"/>
          </a:xfrm>
          <a:prstGeom prst="rect">
            <a:avLst/>
          </a:prstGeom>
        </p:spPr>
      </p:pic>
      <p:sp>
        <p:nvSpPr>
          <p:cNvPr id="3" name="Rectangle 2">
            <a:extLst>
              <a:ext uri="{FF2B5EF4-FFF2-40B4-BE49-F238E27FC236}">
                <a16:creationId xmlns:a16="http://schemas.microsoft.com/office/drawing/2014/main" id="{EF8DAED6-4EA7-3166-241C-D88091E3917D}"/>
              </a:ext>
            </a:extLst>
          </p:cNvPr>
          <p:cNvSpPr/>
          <p:nvPr/>
        </p:nvSpPr>
        <p:spPr>
          <a:xfrm rot="180000">
            <a:off x="-350298" y="5737654"/>
            <a:ext cx="2150073" cy="1185204"/>
          </a:xfrm>
          <a:prstGeom prst="rect">
            <a:avLst/>
          </a:prstGeom>
          <a:solidFill>
            <a:srgbClr val="FFF1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GB" sz="3600" b="1" dirty="0">
                <a:solidFill>
                  <a:schemeClr val="tx1"/>
                </a:solidFill>
                <a:latin typeface="Poppins SemiBold"/>
                <a:cs typeface="Poppins SemiBold"/>
              </a:rPr>
              <a:t> </a:t>
            </a:r>
            <a:r>
              <a:rPr lang="en-GB" sz="4000" b="1" dirty="0">
                <a:solidFill>
                  <a:schemeClr val="tx1"/>
                </a:solidFill>
                <a:latin typeface="Poppins SemiBold"/>
                <a:cs typeface="Poppins SemiBold"/>
              </a:rPr>
              <a:t>KS2</a:t>
            </a:r>
            <a:r>
              <a:rPr lang="en-GB" sz="3600" b="1" dirty="0">
                <a:solidFill>
                  <a:schemeClr val="tx1"/>
                </a:solidFill>
                <a:latin typeface="Poppins SemiBold"/>
                <a:cs typeface="Poppins SemiBold"/>
              </a:rPr>
              <a:t>   </a:t>
            </a:r>
          </a:p>
        </p:txBody>
      </p:sp>
    </p:spTree>
    <p:extLst>
      <p:ext uri="{BB962C8B-B14F-4D97-AF65-F5344CB8AC3E}">
        <p14:creationId xmlns:p14="http://schemas.microsoft.com/office/powerpoint/2010/main" val="48143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02D68-404F-F8C1-10B2-B50B83092A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9AB030F-7485-8FE8-139B-E4A8D5249E8B}"/>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51B9DBB4-3CEE-F2B6-57F0-24385BC4ACF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2:</a:t>
            </a:r>
            <a:r>
              <a:rPr lang="en-GB" sz="3600" dirty="0">
                <a:solidFill>
                  <a:srgbClr val="000000"/>
                </a:solidFill>
                <a:latin typeface="Poppins SemiBold"/>
                <a:cs typeface="Poppins SemiBold"/>
              </a:rPr>
              <a:t> </a:t>
            </a:r>
            <a:endParaRPr lang="en-US" dirty="0"/>
          </a:p>
          <a:p>
            <a:r>
              <a:rPr lang="en-GB" sz="3600" dirty="0">
                <a:solidFill>
                  <a:srgbClr val="000000"/>
                </a:solidFill>
                <a:latin typeface="Poppins SemiBold"/>
                <a:cs typeface="Poppins SemiBold"/>
              </a:rPr>
              <a:t>Charlie's Day</a:t>
            </a:r>
            <a:endParaRPr lang="en-US" dirty="0"/>
          </a:p>
        </p:txBody>
      </p:sp>
      <p:pic>
        <p:nvPicPr>
          <p:cNvPr id="9" name="Picture 8" descr="A colorful star with a black background&#10;&#10;AI-generated content may be incorrect.">
            <a:extLst>
              <a:ext uri="{FF2B5EF4-FFF2-40B4-BE49-F238E27FC236}">
                <a16:creationId xmlns:a16="http://schemas.microsoft.com/office/drawing/2014/main" id="{B1311B84-B721-88E6-E693-E8481A928CA5}"/>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A3CFB480-2DA9-ED74-357E-D643B0A853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5" name="Graphic 4" descr="Boy wearing backpack">
            <a:extLst>
              <a:ext uri="{FF2B5EF4-FFF2-40B4-BE49-F238E27FC236}">
                <a16:creationId xmlns:a16="http://schemas.microsoft.com/office/drawing/2014/main" id="{8A22904C-2819-70DD-F22C-B4D8C4FCD1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9843" y="2246911"/>
            <a:ext cx="1697067" cy="4204478"/>
          </a:xfrm>
          <a:prstGeom prst="rect">
            <a:avLst/>
          </a:prstGeom>
        </p:spPr>
      </p:pic>
      <p:pic>
        <p:nvPicPr>
          <p:cNvPr id="8" name="Graphic 7" descr="Oblong speech bubble">
            <a:extLst>
              <a:ext uri="{FF2B5EF4-FFF2-40B4-BE49-F238E27FC236}">
                <a16:creationId xmlns:a16="http://schemas.microsoft.com/office/drawing/2014/main" id="{94ADCFB1-4EAF-437C-0633-281B17FF67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2448735" y="1016096"/>
            <a:ext cx="9695552" cy="5789090"/>
          </a:xfrm>
          <a:prstGeom prst="rect">
            <a:avLst/>
          </a:prstGeom>
        </p:spPr>
      </p:pic>
      <p:sp>
        <p:nvSpPr>
          <p:cNvPr id="10" name="TextBox 9">
            <a:extLst>
              <a:ext uri="{FF2B5EF4-FFF2-40B4-BE49-F238E27FC236}">
                <a16:creationId xmlns:a16="http://schemas.microsoft.com/office/drawing/2014/main" id="{0E76A422-EFBE-98FB-4094-411B14AD05F4}"/>
              </a:ext>
            </a:extLst>
          </p:cNvPr>
          <p:cNvSpPr txBox="1"/>
          <p:nvPr/>
        </p:nvSpPr>
        <p:spPr>
          <a:xfrm>
            <a:off x="5105878" y="2219385"/>
            <a:ext cx="566180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i="1" dirty="0">
                <a:latin typeface="Arial"/>
                <a:cs typeface="Segoe UI"/>
              </a:rPr>
              <a:t>Hi, I’m Charlie. I’m 8 years old and I live with my grandad and dad.</a:t>
            </a:r>
            <a:br>
              <a:rPr lang="en-GB" sz="2800" i="1" dirty="0">
                <a:latin typeface="Arial"/>
                <a:cs typeface="Segoe UI"/>
              </a:rPr>
            </a:br>
            <a:br>
              <a:rPr lang="en-GB" sz="2800" i="1" dirty="0">
                <a:latin typeface="Arial"/>
                <a:cs typeface="Segoe UI"/>
              </a:rPr>
            </a:br>
            <a:r>
              <a:rPr lang="en-GB" sz="2800" i="1" dirty="0">
                <a:latin typeface="Arial"/>
                <a:cs typeface="Segoe UI"/>
              </a:rPr>
              <a:t> I’ve always thought laws were for grown-ups, not children like me. </a:t>
            </a:r>
            <a:br>
              <a:rPr lang="en-GB" sz="2800" i="1" dirty="0">
                <a:latin typeface="Arial"/>
                <a:cs typeface="Segoe UI"/>
              </a:rPr>
            </a:br>
            <a:br>
              <a:rPr lang="en-GB" sz="2800" i="1" dirty="0">
                <a:latin typeface="Arial"/>
                <a:cs typeface="Segoe UI"/>
              </a:rPr>
            </a:br>
            <a:r>
              <a:rPr lang="en-GB" sz="2800" i="1" dirty="0">
                <a:latin typeface="Arial"/>
                <a:cs typeface="Segoe UI"/>
              </a:rPr>
              <a:t>Why would they matter to me? I don’t drive a car or work!</a:t>
            </a:r>
            <a:endParaRPr lang="en-US"/>
          </a:p>
        </p:txBody>
      </p:sp>
    </p:spTree>
    <p:extLst>
      <p:ext uri="{BB962C8B-B14F-4D97-AF65-F5344CB8AC3E}">
        <p14:creationId xmlns:p14="http://schemas.microsoft.com/office/powerpoint/2010/main" val="380384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D246-C672-4F55-67EA-C55811DC17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8B0329-519F-198C-3867-E33CC9B1331E}"/>
              </a:ext>
            </a:extLst>
          </p:cNvPr>
          <p:cNvPicPr>
            <a:picLocks noChangeAspect="1"/>
          </p:cNvPicPr>
          <p:nvPr/>
        </p:nvPicPr>
        <p:blipFill>
          <a:blip r:embed="rId3"/>
          <a:stretch>
            <a:fillRect/>
          </a:stretch>
        </p:blipFill>
        <p:spPr>
          <a:xfrm>
            <a:off x="0" y="-6894"/>
            <a:ext cx="12192000" cy="1114454"/>
          </a:xfrm>
          <a:prstGeom prst="rect">
            <a:avLst/>
          </a:prstGeom>
          <a:ln>
            <a:noFill/>
          </a:ln>
        </p:spPr>
      </p:pic>
      <p:pic>
        <p:nvPicPr>
          <p:cNvPr id="9" name="Picture 8" descr="A colorful star with a black background&#10;&#10;AI-generated content may be incorrect.">
            <a:extLst>
              <a:ext uri="{FF2B5EF4-FFF2-40B4-BE49-F238E27FC236}">
                <a16:creationId xmlns:a16="http://schemas.microsoft.com/office/drawing/2014/main" id="{EF27AAB3-CE25-1DC1-1959-F0D60B5113A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357429B3-1E92-ED96-2D10-7D55632054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5A05BF02-6C83-F545-C9DD-97CE60ED050C}"/>
              </a:ext>
            </a:extLst>
          </p:cNvPr>
          <p:cNvSpPr/>
          <p:nvPr/>
        </p:nvSpPr>
        <p:spPr>
          <a:xfrm>
            <a:off x="7585310" y="1288820"/>
            <a:ext cx="4307364" cy="1698687"/>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It’s Monday morning. At 8AM Charlie and dad eat breakfast: a bowl of chocolate cereal and milk. </a:t>
            </a:r>
          </a:p>
        </p:txBody>
      </p:sp>
      <p:sp>
        <p:nvSpPr>
          <p:cNvPr id="8" name="Rectangle: Rounded Corners 7">
            <a:extLst>
              <a:ext uri="{FF2B5EF4-FFF2-40B4-BE49-F238E27FC236}">
                <a16:creationId xmlns:a16="http://schemas.microsoft.com/office/drawing/2014/main" id="{4E844DC2-862D-072C-E439-82F71A0EDB10}"/>
              </a:ext>
            </a:extLst>
          </p:cNvPr>
          <p:cNvSpPr/>
          <p:nvPr/>
        </p:nvSpPr>
        <p:spPr>
          <a:xfrm>
            <a:off x="1279675" y="4133337"/>
            <a:ext cx="4300565" cy="169966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Charlie gets driven to school by his grandad. On the way they stop to fill up with petrol. Charlie wants to help but grandad says no. </a:t>
            </a:r>
            <a:endParaRPr lang="en-US" sz="1600"/>
          </a:p>
        </p:txBody>
      </p:sp>
      <p:sp>
        <p:nvSpPr>
          <p:cNvPr id="10" name="Rectangle: Rounded Corners 9">
            <a:extLst>
              <a:ext uri="{FF2B5EF4-FFF2-40B4-BE49-F238E27FC236}">
                <a16:creationId xmlns:a16="http://schemas.microsoft.com/office/drawing/2014/main" id="{4CA01719-2855-9240-9EEC-B6A6A87758B2}"/>
              </a:ext>
            </a:extLst>
          </p:cNvPr>
          <p:cNvSpPr/>
          <p:nvPr/>
        </p:nvSpPr>
        <p:spPr>
          <a:xfrm>
            <a:off x="7585518" y="4137592"/>
            <a:ext cx="4307364" cy="1700640"/>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At school Charlie has Maths, followed by a spelling test. After break Charlie has English.</a:t>
            </a:r>
          </a:p>
        </p:txBody>
      </p:sp>
      <p:pic>
        <p:nvPicPr>
          <p:cNvPr id="2" name="Graphic 1" descr="Car with solid fill">
            <a:extLst>
              <a:ext uri="{FF2B5EF4-FFF2-40B4-BE49-F238E27FC236}">
                <a16:creationId xmlns:a16="http://schemas.microsoft.com/office/drawing/2014/main" id="{A549586D-41E2-05DC-89A8-646BA47848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09" y="4397577"/>
            <a:ext cx="1168400" cy="1168400"/>
          </a:xfrm>
          <a:prstGeom prst="rect">
            <a:avLst/>
          </a:prstGeom>
        </p:spPr>
      </p:pic>
      <p:pic>
        <p:nvPicPr>
          <p:cNvPr id="16" name="Graphic 15" descr="Bowl with solid fill">
            <a:extLst>
              <a:ext uri="{FF2B5EF4-FFF2-40B4-BE49-F238E27FC236}">
                <a16:creationId xmlns:a16="http://schemas.microsoft.com/office/drawing/2014/main" id="{05F3A7E9-6225-DB1B-AEF4-33636C23B2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33805" y="1556747"/>
            <a:ext cx="1168400" cy="1168400"/>
          </a:xfrm>
          <a:prstGeom prst="rect">
            <a:avLst/>
          </a:prstGeom>
        </p:spPr>
      </p:pic>
      <p:pic>
        <p:nvPicPr>
          <p:cNvPr id="20" name="Graphic 19" descr="Mathematics with solid fill">
            <a:extLst>
              <a:ext uri="{FF2B5EF4-FFF2-40B4-BE49-F238E27FC236}">
                <a16:creationId xmlns:a16="http://schemas.microsoft.com/office/drawing/2014/main" id="{09658CD7-7A4A-0A26-097C-EEF9A54C27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91785" y="4395747"/>
            <a:ext cx="1168400" cy="1168400"/>
          </a:xfrm>
          <a:prstGeom prst="rect">
            <a:avLst/>
          </a:prstGeom>
        </p:spPr>
      </p:pic>
      <p:sp>
        <p:nvSpPr>
          <p:cNvPr id="4" name="Rectangle: Rounded Corners 3">
            <a:extLst>
              <a:ext uri="{FF2B5EF4-FFF2-40B4-BE49-F238E27FC236}">
                <a16:creationId xmlns:a16="http://schemas.microsoft.com/office/drawing/2014/main" id="{A095A784-11BF-BCF1-7EF3-03C65F2A2FAB}"/>
              </a:ext>
            </a:extLst>
          </p:cNvPr>
          <p:cNvSpPr/>
          <p:nvPr/>
        </p:nvSpPr>
        <p:spPr>
          <a:xfrm>
            <a:off x="1298997" y="1293882"/>
            <a:ext cx="4295641" cy="2519486"/>
          </a:xfrm>
          <a:prstGeom prst="roundRect">
            <a:avLst/>
          </a:prstGeom>
          <a:noFill/>
          <a:ln w="57150">
            <a:solidFill>
              <a:srgbClr val="F1613F"/>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After each section, talk to your partner:</a:t>
            </a:r>
            <a:br>
              <a:rPr lang="en-GB" sz="2000" dirty="0">
                <a:solidFill>
                  <a:srgbClr val="000000"/>
                </a:solidFill>
                <a:latin typeface="Poppins SemiBold"/>
                <a:cs typeface="Poppins SemiBold"/>
              </a:rPr>
            </a:br>
            <a:endParaRPr lang="en-GB" sz="2000">
              <a:solidFill>
                <a:srgbClr val="FFFFFF"/>
              </a:solidFill>
              <a:latin typeface="Poppins SemiBold"/>
              <a:cs typeface="Poppins SemiBold"/>
            </a:endParaRPr>
          </a:p>
          <a:p>
            <a:pPr algn="ctr"/>
            <a:r>
              <a:rPr lang="en-GB" sz="2000" dirty="0">
                <a:solidFill>
                  <a:srgbClr val="000000"/>
                </a:solidFill>
                <a:latin typeface="Poppins SemiBold"/>
                <a:cs typeface="Poppins SemiBold"/>
              </a:rPr>
              <a:t>Do you think there is a law involved?</a:t>
            </a:r>
            <a:br>
              <a:rPr lang="en-GB" sz="2400" dirty="0">
                <a:latin typeface="Poppins SemiBold"/>
                <a:cs typeface="Poppins SemiBold"/>
              </a:rPr>
            </a:br>
            <a:endParaRPr lang="en-GB" sz="2000" dirty="0">
              <a:solidFill>
                <a:srgbClr val="000000"/>
              </a:solidFill>
              <a:latin typeface="Poppins SemiBold"/>
              <a:cs typeface="Poppins SemiBold"/>
            </a:endParaRPr>
          </a:p>
          <a:p>
            <a:pPr algn="ctr"/>
            <a:r>
              <a:rPr lang="en-GB" sz="1400" i="1" dirty="0">
                <a:solidFill>
                  <a:srgbClr val="000000"/>
                </a:solidFill>
                <a:latin typeface="Poppins SemiBold"/>
                <a:cs typeface="Poppins SemiBold"/>
              </a:rPr>
              <a:t>HINT: Which laws apply to everyone? Which rules only apply to Charlie?</a:t>
            </a:r>
            <a:endParaRPr lang="en-GB"/>
          </a:p>
        </p:txBody>
      </p:sp>
      <p:pic>
        <p:nvPicPr>
          <p:cNvPr id="12" name="Graphic 11" descr="Chat with solid fill">
            <a:extLst>
              <a:ext uri="{FF2B5EF4-FFF2-40B4-BE49-F238E27FC236}">
                <a16:creationId xmlns:a16="http://schemas.microsoft.com/office/drawing/2014/main" id="{B2EB45F4-9BFC-0B86-CCBD-4E49D7D530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623" y="1719161"/>
            <a:ext cx="1139251" cy="1114268"/>
          </a:xfrm>
          <a:prstGeom prst="rect">
            <a:avLst/>
          </a:prstGeom>
        </p:spPr>
      </p:pic>
      <p:sp>
        <p:nvSpPr>
          <p:cNvPr id="13" name="Rectangle: Rounded Corners 12">
            <a:extLst>
              <a:ext uri="{FF2B5EF4-FFF2-40B4-BE49-F238E27FC236}">
                <a16:creationId xmlns:a16="http://schemas.microsoft.com/office/drawing/2014/main" id="{D4CDCA17-8DC1-1844-6FA8-53B1B0106E64}"/>
              </a:ext>
            </a:extLst>
          </p:cNvPr>
          <p:cNvSpPr/>
          <p:nvPr/>
        </p:nvSpPr>
        <p:spPr>
          <a:xfrm>
            <a:off x="7586166" y="3049937"/>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Shops have to follow laws about sugary foods and how they are sold.</a:t>
            </a:r>
            <a:endParaRPr lang="en-US" sz="1600" dirty="0">
              <a:solidFill>
                <a:srgbClr val="FFFFFF"/>
              </a:solidFill>
              <a:latin typeface="Poppins SemiBold"/>
              <a:cs typeface="Poppins SemiBold"/>
            </a:endParaRPr>
          </a:p>
        </p:txBody>
      </p:sp>
      <p:sp>
        <p:nvSpPr>
          <p:cNvPr id="15" name="Rectangle: Rounded Corners 14">
            <a:extLst>
              <a:ext uri="{FF2B5EF4-FFF2-40B4-BE49-F238E27FC236}">
                <a16:creationId xmlns:a16="http://schemas.microsoft.com/office/drawing/2014/main" id="{C3FD0E4F-2814-A457-8308-15797DAB2AED}"/>
              </a:ext>
            </a:extLst>
          </p:cNvPr>
          <p:cNvSpPr/>
          <p:nvPr/>
        </p:nvSpPr>
        <p:spPr>
          <a:xfrm>
            <a:off x="1279151" y="5922090"/>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There are lots of laws about driving. It is against the law to sell petrol to anyone under the age of 16. </a:t>
            </a:r>
            <a:endParaRPr lang="en-US" sz="1600" dirty="0">
              <a:solidFill>
                <a:srgbClr val="000000"/>
              </a:solidFill>
              <a:latin typeface="Poppins SemiBold"/>
              <a:cs typeface="Segoe UI"/>
            </a:endParaRPr>
          </a:p>
        </p:txBody>
      </p:sp>
      <p:sp>
        <p:nvSpPr>
          <p:cNvPr id="19" name="Rectangle: Rounded Corners 18">
            <a:extLst>
              <a:ext uri="{FF2B5EF4-FFF2-40B4-BE49-F238E27FC236}">
                <a16:creationId xmlns:a16="http://schemas.microsoft.com/office/drawing/2014/main" id="{F256A72C-6ADD-E6C2-1707-C155AC2DE88F}"/>
              </a:ext>
            </a:extLst>
          </p:cNvPr>
          <p:cNvSpPr/>
          <p:nvPr/>
        </p:nvSpPr>
        <p:spPr>
          <a:xfrm>
            <a:off x="7597889" y="5898644"/>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Schools have to teach certain subjects and treat everyone fairly. </a:t>
            </a:r>
          </a:p>
        </p:txBody>
      </p:sp>
      <p:sp>
        <p:nvSpPr>
          <p:cNvPr id="22" name="Title 3">
            <a:extLst>
              <a:ext uri="{FF2B5EF4-FFF2-40B4-BE49-F238E27FC236}">
                <a16:creationId xmlns:a16="http://schemas.microsoft.com/office/drawing/2014/main" id="{FDD8CC47-DCB8-0112-8556-8EC614955EF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2:</a:t>
            </a:r>
            <a:endParaRPr lang="en-US" dirty="0"/>
          </a:p>
          <a:p>
            <a:r>
              <a:rPr lang="en-GB" sz="3600" dirty="0">
                <a:solidFill>
                  <a:srgbClr val="000000"/>
                </a:solidFill>
                <a:latin typeface="Poppins SemiBold"/>
                <a:cs typeface="Poppins SemiBold"/>
              </a:rPr>
              <a:t>Charlie's Day</a:t>
            </a:r>
            <a:endParaRPr lang="en-US" dirty="0"/>
          </a:p>
        </p:txBody>
      </p:sp>
    </p:spTree>
    <p:extLst>
      <p:ext uri="{BB962C8B-B14F-4D97-AF65-F5344CB8AC3E}">
        <p14:creationId xmlns:p14="http://schemas.microsoft.com/office/powerpoint/2010/main" val="356387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697A-81E0-F9AA-AF5F-73E846414D3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F1A16E-7234-F1BA-6159-DCD5CD68A2B3}"/>
              </a:ext>
            </a:extLst>
          </p:cNvPr>
          <p:cNvPicPr>
            <a:picLocks noChangeAspect="1"/>
          </p:cNvPicPr>
          <p:nvPr/>
        </p:nvPicPr>
        <p:blipFill>
          <a:blip r:embed="rId3"/>
          <a:stretch>
            <a:fillRect/>
          </a:stretch>
        </p:blipFill>
        <p:spPr>
          <a:xfrm>
            <a:off x="0" y="-6894"/>
            <a:ext cx="12192000" cy="1114454"/>
          </a:xfrm>
          <a:prstGeom prst="rect">
            <a:avLst/>
          </a:prstGeom>
          <a:ln>
            <a:noFill/>
          </a:ln>
        </p:spPr>
      </p:pic>
      <p:pic>
        <p:nvPicPr>
          <p:cNvPr id="9" name="Picture 8" descr="A colorful star with a black background&#10;&#10;AI-generated content may be incorrect.">
            <a:extLst>
              <a:ext uri="{FF2B5EF4-FFF2-40B4-BE49-F238E27FC236}">
                <a16:creationId xmlns:a16="http://schemas.microsoft.com/office/drawing/2014/main" id="{48C1C92F-66DA-A206-2F76-2CB7CD756033}"/>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7D58A022-E12E-0845-DED0-FD98DEE55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720A180C-5B7D-62A1-676C-52AE6AAAC988}"/>
              </a:ext>
            </a:extLst>
          </p:cNvPr>
          <p:cNvSpPr/>
          <p:nvPr/>
        </p:nvSpPr>
        <p:spPr>
          <a:xfrm>
            <a:off x="7671984" y="1385637"/>
            <a:ext cx="4305284" cy="1521350"/>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On the way home, Dad takes him to the shops. Charlie has got some money to spend and there is a new game out.</a:t>
            </a:r>
          </a:p>
        </p:txBody>
      </p:sp>
      <p:sp>
        <p:nvSpPr>
          <p:cNvPr id="8" name="Rectangle: Rounded Corners 7">
            <a:extLst>
              <a:ext uri="{FF2B5EF4-FFF2-40B4-BE49-F238E27FC236}">
                <a16:creationId xmlns:a16="http://schemas.microsoft.com/office/drawing/2014/main" id="{833A2F57-A7A8-590B-B70D-CEACD079BB95}"/>
              </a:ext>
            </a:extLst>
          </p:cNvPr>
          <p:cNvSpPr/>
          <p:nvPr/>
        </p:nvSpPr>
        <p:spPr>
          <a:xfrm>
            <a:off x="1653085" y="4162891"/>
            <a:ext cx="4305284" cy="155903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When they get home, Charlie’s dad says that they can’t play their new game until they've done their homework. </a:t>
            </a:r>
            <a:endParaRPr lang="en-US" sz="2000"/>
          </a:p>
        </p:txBody>
      </p:sp>
      <p:sp>
        <p:nvSpPr>
          <p:cNvPr id="10" name="Rectangle: Rounded Corners 9">
            <a:extLst>
              <a:ext uri="{FF2B5EF4-FFF2-40B4-BE49-F238E27FC236}">
                <a16:creationId xmlns:a16="http://schemas.microsoft.com/office/drawing/2014/main" id="{FBE399DF-76AB-FD0B-0CA0-16E1BDE78BFB}"/>
              </a:ext>
            </a:extLst>
          </p:cNvPr>
          <p:cNvSpPr/>
          <p:nvPr/>
        </p:nvSpPr>
        <p:spPr>
          <a:xfrm>
            <a:off x="7609733" y="4167145"/>
            <a:ext cx="4292792" cy="1571732"/>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Charlie has some dinner, plays his new game, and then goes online to play an online game before heading to bed. </a:t>
            </a:r>
            <a:endParaRPr lang="en-US" sz="2000" dirty="0">
              <a:solidFill>
                <a:srgbClr val="000000"/>
              </a:solidFill>
              <a:latin typeface="Poppins SemiBold"/>
              <a:cs typeface="Poppins SemiBold"/>
            </a:endParaRPr>
          </a:p>
        </p:txBody>
      </p:sp>
      <p:pic>
        <p:nvPicPr>
          <p:cNvPr id="12" name="Graphic 11" descr="Game controller with solid fill">
            <a:extLst>
              <a:ext uri="{FF2B5EF4-FFF2-40B4-BE49-F238E27FC236}">
                <a16:creationId xmlns:a16="http://schemas.microsoft.com/office/drawing/2014/main" id="{5DFC5E2F-5E8D-D189-8B13-79FC20E602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1111" y="1681780"/>
            <a:ext cx="1206500" cy="1206500"/>
          </a:xfrm>
          <a:prstGeom prst="rect">
            <a:avLst/>
          </a:prstGeom>
        </p:spPr>
      </p:pic>
      <p:pic>
        <p:nvPicPr>
          <p:cNvPr id="17" name="Graphic 16" descr="Online meeting with solid fill">
            <a:extLst>
              <a:ext uri="{FF2B5EF4-FFF2-40B4-BE49-F238E27FC236}">
                <a16:creationId xmlns:a16="http://schemas.microsoft.com/office/drawing/2014/main" id="{92A51942-EACC-55D5-BC37-A6AFC6D005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1007" y="4461655"/>
            <a:ext cx="1219200" cy="1219200"/>
          </a:xfrm>
          <a:prstGeom prst="rect">
            <a:avLst/>
          </a:prstGeom>
        </p:spPr>
      </p:pic>
      <p:pic>
        <p:nvPicPr>
          <p:cNvPr id="21" name="Graphic 20" descr="Open book with solid fill">
            <a:extLst>
              <a:ext uri="{FF2B5EF4-FFF2-40B4-BE49-F238E27FC236}">
                <a16:creationId xmlns:a16="http://schemas.microsoft.com/office/drawing/2014/main" id="{94B6F55E-E525-DE20-1564-2616973C43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7023" y="4472126"/>
            <a:ext cx="1219200" cy="1206500"/>
          </a:xfrm>
          <a:prstGeom prst="rect">
            <a:avLst/>
          </a:prstGeom>
        </p:spPr>
      </p:pic>
      <p:sp>
        <p:nvSpPr>
          <p:cNvPr id="2" name="Rectangle: Rounded Corners 1">
            <a:extLst>
              <a:ext uri="{FF2B5EF4-FFF2-40B4-BE49-F238E27FC236}">
                <a16:creationId xmlns:a16="http://schemas.microsoft.com/office/drawing/2014/main" id="{0CE0BD98-2591-A39D-2176-552D94D9F455}"/>
              </a:ext>
            </a:extLst>
          </p:cNvPr>
          <p:cNvSpPr/>
          <p:nvPr/>
        </p:nvSpPr>
        <p:spPr>
          <a:xfrm>
            <a:off x="1714071" y="1380513"/>
            <a:ext cx="4302437" cy="1474299"/>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Charlie is having a school dinner today; it’s roast dinner on the menu. </a:t>
            </a:r>
            <a:endParaRPr lang="en-US" sz="2000">
              <a:solidFill>
                <a:srgbClr val="000000"/>
              </a:solidFill>
              <a:latin typeface="Poppins SemiBold"/>
              <a:cs typeface="Poppins SemiBold"/>
            </a:endParaRPr>
          </a:p>
        </p:txBody>
      </p:sp>
      <p:pic>
        <p:nvPicPr>
          <p:cNvPr id="4" name="Graphic 17" descr="Lunch Box with solid fill">
            <a:extLst>
              <a:ext uri="{FF2B5EF4-FFF2-40B4-BE49-F238E27FC236}">
                <a16:creationId xmlns:a16="http://schemas.microsoft.com/office/drawing/2014/main" id="{3FF4CAC8-B236-3F55-03D2-2579353622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8499" y="1721419"/>
            <a:ext cx="1168400" cy="1168400"/>
          </a:xfrm>
          <a:prstGeom prst="rect">
            <a:avLst/>
          </a:prstGeom>
        </p:spPr>
      </p:pic>
      <p:sp>
        <p:nvSpPr>
          <p:cNvPr id="13" name="Rectangle: Rounded Corners 12">
            <a:extLst>
              <a:ext uri="{FF2B5EF4-FFF2-40B4-BE49-F238E27FC236}">
                <a16:creationId xmlns:a16="http://schemas.microsoft.com/office/drawing/2014/main" id="{70EC06D3-A8F9-3042-9E3F-C4AF5DDA71AB}"/>
              </a:ext>
            </a:extLst>
          </p:cNvPr>
          <p:cNvSpPr/>
          <p:nvPr/>
        </p:nvSpPr>
        <p:spPr>
          <a:xfrm>
            <a:off x="1702526" y="3049937"/>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Schools have to follow laws about providing healthy food.</a:t>
            </a:r>
          </a:p>
        </p:txBody>
      </p:sp>
      <p:sp>
        <p:nvSpPr>
          <p:cNvPr id="15" name="Rectangle: Rounded Corners 14">
            <a:extLst>
              <a:ext uri="{FF2B5EF4-FFF2-40B4-BE49-F238E27FC236}">
                <a16:creationId xmlns:a16="http://schemas.microsoft.com/office/drawing/2014/main" id="{C34CACEC-B7B8-E185-EC64-ED021D511C0B}"/>
              </a:ext>
            </a:extLst>
          </p:cNvPr>
          <p:cNvSpPr/>
          <p:nvPr/>
        </p:nvSpPr>
        <p:spPr>
          <a:xfrm>
            <a:off x="7676106" y="3052435"/>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Some games have age limits.</a:t>
            </a:r>
          </a:p>
        </p:txBody>
      </p:sp>
      <p:sp>
        <p:nvSpPr>
          <p:cNvPr id="18" name="Rectangle: Rounded Corners 17">
            <a:extLst>
              <a:ext uri="{FF2B5EF4-FFF2-40B4-BE49-F238E27FC236}">
                <a16:creationId xmlns:a16="http://schemas.microsoft.com/office/drawing/2014/main" id="{44D8B9F9-CEFC-1DF6-748C-32F7D3E3BA1F}"/>
              </a:ext>
            </a:extLst>
          </p:cNvPr>
          <p:cNvSpPr/>
          <p:nvPr/>
        </p:nvSpPr>
        <p:spPr>
          <a:xfrm>
            <a:off x="1642566" y="5888075"/>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This is a rule that applies to Charlie in his house.</a:t>
            </a:r>
          </a:p>
        </p:txBody>
      </p:sp>
      <p:sp>
        <p:nvSpPr>
          <p:cNvPr id="20" name="Rectangle: Rounded Corners 19">
            <a:extLst>
              <a:ext uri="{FF2B5EF4-FFF2-40B4-BE49-F238E27FC236}">
                <a16:creationId xmlns:a16="http://schemas.microsoft.com/office/drawing/2014/main" id="{DD4C55A2-CD2C-52C8-1C4A-CB5A6E1ED6BA}"/>
              </a:ext>
            </a:extLst>
          </p:cNvPr>
          <p:cNvSpPr/>
          <p:nvPr/>
        </p:nvSpPr>
        <p:spPr>
          <a:xfrm>
            <a:off x="7641129" y="5903065"/>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Companies have to follow laws to keep children safe online.</a:t>
            </a:r>
          </a:p>
        </p:txBody>
      </p:sp>
      <p:sp>
        <p:nvSpPr>
          <p:cNvPr id="23" name="Title 3">
            <a:extLst>
              <a:ext uri="{FF2B5EF4-FFF2-40B4-BE49-F238E27FC236}">
                <a16:creationId xmlns:a16="http://schemas.microsoft.com/office/drawing/2014/main" id="{F2DD1DF0-D52F-8A71-0394-29137876DEF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2:</a:t>
            </a:r>
            <a:r>
              <a:rPr lang="en-GB" sz="3600" dirty="0">
                <a:solidFill>
                  <a:srgbClr val="000000"/>
                </a:solidFill>
                <a:latin typeface="Poppins SemiBold"/>
                <a:cs typeface="Poppins SemiBold"/>
              </a:rPr>
              <a:t> </a:t>
            </a:r>
            <a:endParaRPr lang="en-US" sz="3600" dirty="0">
              <a:solidFill>
                <a:srgbClr val="000000"/>
              </a:solidFill>
              <a:latin typeface="Poppins SemiBold"/>
              <a:cs typeface="Poppins SemiBold"/>
            </a:endParaRPr>
          </a:p>
          <a:p>
            <a:r>
              <a:rPr lang="en-GB" sz="3600" dirty="0">
                <a:solidFill>
                  <a:srgbClr val="000000"/>
                </a:solidFill>
                <a:latin typeface="Poppins SemiBold"/>
                <a:cs typeface="Poppins SemiBold"/>
              </a:rPr>
              <a:t>Charlie's Day</a:t>
            </a:r>
            <a:endParaRPr lang="en-US" sz="3600" dirty="0">
              <a:solidFill>
                <a:srgbClr val="000000"/>
              </a:solidFill>
              <a:latin typeface="Poppins SemiBold"/>
              <a:cs typeface="Poppins SemiBold"/>
            </a:endParaRPr>
          </a:p>
        </p:txBody>
      </p:sp>
    </p:spTree>
    <p:extLst>
      <p:ext uri="{BB962C8B-B14F-4D97-AF65-F5344CB8AC3E}">
        <p14:creationId xmlns:p14="http://schemas.microsoft.com/office/powerpoint/2010/main" val="3543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22769-B1F4-6092-CC9D-6B7FDFFBB43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27763A-01F8-96A7-F399-AEA4DB5241A3}"/>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FE109DC2-003A-6FA4-C10B-82891AB5F3A5}"/>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2:</a:t>
            </a:r>
            <a:r>
              <a:rPr lang="en-GB" sz="3600" dirty="0">
                <a:solidFill>
                  <a:srgbClr val="000000"/>
                </a:solidFill>
                <a:latin typeface="Poppins SemiBold"/>
                <a:cs typeface="Poppins SemiBold"/>
              </a:rPr>
              <a:t> </a:t>
            </a:r>
            <a:endParaRPr lang="en-US" sz="3600" dirty="0">
              <a:solidFill>
                <a:srgbClr val="000000"/>
              </a:solidFill>
              <a:latin typeface="Poppins SemiBold"/>
              <a:cs typeface="Poppins SemiBold"/>
            </a:endParaRPr>
          </a:p>
          <a:p>
            <a:r>
              <a:rPr lang="en-GB" sz="3600" dirty="0">
                <a:solidFill>
                  <a:srgbClr val="000000"/>
                </a:solidFill>
                <a:latin typeface="Poppins SemiBold"/>
                <a:cs typeface="Poppins SemiBold"/>
              </a:rPr>
              <a:t>Charlie's Day</a:t>
            </a:r>
            <a:endParaRPr lang="en-US" sz="3600" dirty="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A7826D95-1D0C-5246-8F05-30D9ECD0CCA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99B1D9CA-B47E-6EA5-AA45-6A7BD2782E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4" name="Graphic 3" descr="Boy wearing backpack">
            <a:extLst>
              <a:ext uri="{FF2B5EF4-FFF2-40B4-BE49-F238E27FC236}">
                <a16:creationId xmlns:a16="http://schemas.microsoft.com/office/drawing/2014/main" id="{8AA3F217-2ECF-C19A-8F4E-40E511C66E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9843" y="2246911"/>
            <a:ext cx="1697067" cy="4204478"/>
          </a:xfrm>
          <a:prstGeom prst="rect">
            <a:avLst/>
          </a:prstGeom>
        </p:spPr>
      </p:pic>
      <p:pic>
        <p:nvPicPr>
          <p:cNvPr id="12" name="Graphic 11" descr="Oblong speech bubble">
            <a:extLst>
              <a:ext uri="{FF2B5EF4-FFF2-40B4-BE49-F238E27FC236}">
                <a16:creationId xmlns:a16="http://schemas.microsoft.com/office/drawing/2014/main" id="{D384DA81-4DF7-5A84-A54E-C0CF275C12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2448735" y="1016096"/>
            <a:ext cx="9695552" cy="5789090"/>
          </a:xfrm>
          <a:prstGeom prst="rect">
            <a:avLst/>
          </a:prstGeom>
        </p:spPr>
      </p:pic>
      <p:sp>
        <p:nvSpPr>
          <p:cNvPr id="14" name="TextBox 13">
            <a:extLst>
              <a:ext uri="{FF2B5EF4-FFF2-40B4-BE49-F238E27FC236}">
                <a16:creationId xmlns:a16="http://schemas.microsoft.com/office/drawing/2014/main" id="{FB56359C-9262-30F7-8D50-58355794B7C6}"/>
              </a:ext>
            </a:extLst>
          </p:cNvPr>
          <p:cNvSpPr txBox="1"/>
          <p:nvPr/>
        </p:nvSpPr>
        <p:spPr>
          <a:xfrm>
            <a:off x="4559538" y="2593196"/>
            <a:ext cx="643818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i="1" dirty="0">
                <a:latin typeface="Arial"/>
                <a:cs typeface="Arial"/>
              </a:rPr>
              <a:t>I was wrong.</a:t>
            </a:r>
            <a:r>
              <a:rPr lang="en-GB" sz="2800" i="1" dirty="0">
                <a:latin typeface="Arial"/>
                <a:cs typeface="Arial"/>
              </a:rPr>
              <a:t> </a:t>
            </a:r>
            <a:endParaRPr lang="en-US" sz="2800" dirty="0">
              <a:latin typeface="Arial"/>
              <a:cs typeface="Arial"/>
            </a:endParaRPr>
          </a:p>
          <a:p>
            <a:pPr algn="ctr"/>
            <a:endParaRPr lang="en-GB" sz="2800" i="1" dirty="0">
              <a:latin typeface="Arial"/>
              <a:cs typeface="Arial"/>
            </a:endParaRPr>
          </a:p>
          <a:p>
            <a:pPr algn="ctr"/>
            <a:r>
              <a:rPr lang="en-GB" sz="2800" i="1" dirty="0">
                <a:latin typeface="Arial"/>
                <a:cs typeface="Arial"/>
              </a:rPr>
              <a:t>Laws do matter and impact my life. </a:t>
            </a:r>
            <a:endParaRPr lang="en-US" sz="2800">
              <a:latin typeface="Arial"/>
              <a:cs typeface="Arial"/>
            </a:endParaRPr>
          </a:p>
          <a:p>
            <a:pPr algn="ctr"/>
            <a:endParaRPr lang="en-GB" sz="2800" dirty="0">
              <a:latin typeface="Arial"/>
              <a:cs typeface="Arial"/>
            </a:endParaRPr>
          </a:p>
          <a:p>
            <a:pPr algn="ctr"/>
            <a:r>
              <a:rPr lang="en-GB" sz="2800" i="1" dirty="0">
                <a:latin typeface="Arial"/>
                <a:cs typeface="Arial"/>
              </a:rPr>
              <a:t>I've learnt that...</a:t>
            </a:r>
            <a:endParaRPr lang="en-US" sz="2800" dirty="0">
              <a:latin typeface="Arial"/>
              <a:cs typeface="Arial"/>
            </a:endParaRPr>
          </a:p>
        </p:txBody>
      </p:sp>
    </p:spTree>
    <p:extLst>
      <p:ext uri="{BB962C8B-B14F-4D97-AF65-F5344CB8AC3E}">
        <p14:creationId xmlns:p14="http://schemas.microsoft.com/office/powerpoint/2010/main" val="28516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3F672-E3BC-2005-D8FF-07DFD0F4C8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E1F250D-7B6B-35C1-78EE-AAEA3A67BA3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2FD7706F-B1EA-80FC-599D-A600923D053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The Big Challenge 1:</a:t>
            </a:r>
          </a:p>
          <a:p>
            <a:r>
              <a:rPr lang="en-GB" sz="3600" dirty="0">
                <a:solidFill>
                  <a:srgbClr val="000000"/>
                </a:solidFill>
                <a:latin typeface="Poppins SemiBold"/>
                <a:cs typeface="Poppins SemiBold"/>
              </a:rPr>
              <a:t>The Law and Me</a:t>
            </a:r>
          </a:p>
        </p:txBody>
      </p:sp>
      <p:pic>
        <p:nvPicPr>
          <p:cNvPr id="9" name="Picture 8" descr="A colorful star with a black background&#10;&#10;AI-generated content may be incorrect.">
            <a:extLst>
              <a:ext uri="{FF2B5EF4-FFF2-40B4-BE49-F238E27FC236}">
                <a16:creationId xmlns:a16="http://schemas.microsoft.com/office/drawing/2014/main" id="{8EEBE070-0033-1203-6B66-D10B29A590C8}"/>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57E8BD24-C713-26AB-D302-04A3360E5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2" name="Content Placeholder 2">
            <a:extLst>
              <a:ext uri="{FF2B5EF4-FFF2-40B4-BE49-F238E27FC236}">
                <a16:creationId xmlns:a16="http://schemas.microsoft.com/office/drawing/2014/main" id="{C25041C1-7FD4-EA8B-8D09-6628480A95DC}"/>
              </a:ext>
            </a:extLst>
          </p:cNvPr>
          <p:cNvSpPr>
            <a:spLocks noGrp="1"/>
          </p:cNvSpPr>
          <p:nvPr/>
        </p:nvSpPr>
        <p:spPr>
          <a:xfrm>
            <a:off x="1535660" y="1133168"/>
            <a:ext cx="9138906" cy="133889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Arial"/>
                <a:cs typeface="Arial"/>
              </a:rPr>
              <a:t>Draw a timeline of your day like below or write down what you do in a day.</a:t>
            </a:r>
            <a:endParaRPr lang="en-US" dirty="0">
              <a:latin typeface="Aptos"/>
              <a:cs typeface="Arial"/>
            </a:endParaRPr>
          </a:p>
          <a:p>
            <a:pPr marL="0" indent="0" algn="ctr">
              <a:buNone/>
            </a:pPr>
            <a:r>
              <a:rPr lang="en-GB" dirty="0">
                <a:latin typeface="Arial"/>
                <a:cs typeface="Arial"/>
              </a:rPr>
              <a:t>Label: When does the law help you?</a:t>
            </a:r>
            <a:endParaRPr lang="en-GB" dirty="0"/>
          </a:p>
          <a:p>
            <a:pPr marL="0" indent="0" algn="ctr">
              <a:buNone/>
            </a:pPr>
            <a:endParaRPr lang="en-GB" dirty="0">
              <a:latin typeface="Arial"/>
              <a:cs typeface="Arial"/>
            </a:endParaRPr>
          </a:p>
        </p:txBody>
      </p:sp>
      <p:pic>
        <p:nvPicPr>
          <p:cNvPr id="34" name="Graphic 33" descr="Bowl with solid fill">
            <a:extLst>
              <a:ext uri="{FF2B5EF4-FFF2-40B4-BE49-F238E27FC236}">
                <a16:creationId xmlns:a16="http://schemas.microsoft.com/office/drawing/2014/main" id="{F5766FF8-E46F-482B-DC08-8B135861F9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775" y="2787111"/>
            <a:ext cx="901700" cy="914400"/>
          </a:xfrm>
          <a:prstGeom prst="rect">
            <a:avLst/>
          </a:prstGeom>
        </p:spPr>
      </p:pic>
      <p:pic>
        <p:nvPicPr>
          <p:cNvPr id="35" name="Graphic 34" descr="Car with solid fill">
            <a:extLst>
              <a:ext uri="{FF2B5EF4-FFF2-40B4-BE49-F238E27FC236}">
                <a16:creationId xmlns:a16="http://schemas.microsoft.com/office/drawing/2014/main" id="{9CEA664B-7B6B-7101-3481-BA3DF64429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38592" y="2786093"/>
            <a:ext cx="914400" cy="914400"/>
          </a:xfrm>
          <a:prstGeom prst="rect">
            <a:avLst/>
          </a:prstGeom>
        </p:spPr>
      </p:pic>
      <p:pic>
        <p:nvPicPr>
          <p:cNvPr id="38" name="Graphic 37" descr="Bell with solid fill">
            <a:extLst>
              <a:ext uri="{FF2B5EF4-FFF2-40B4-BE49-F238E27FC236}">
                <a16:creationId xmlns:a16="http://schemas.microsoft.com/office/drawing/2014/main" id="{3B7EB327-BD60-032C-1376-44469ADA19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75798" y="2721934"/>
            <a:ext cx="914400" cy="914400"/>
          </a:xfrm>
          <a:prstGeom prst="rect">
            <a:avLst/>
          </a:prstGeom>
        </p:spPr>
      </p:pic>
      <p:pic>
        <p:nvPicPr>
          <p:cNvPr id="44" name="Graphic 43" descr="Sleep with solid fill">
            <a:extLst>
              <a:ext uri="{FF2B5EF4-FFF2-40B4-BE49-F238E27FC236}">
                <a16:creationId xmlns:a16="http://schemas.microsoft.com/office/drawing/2014/main" id="{1FA1AD03-CB32-A864-26D4-125B2493B1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76000" y="2783936"/>
            <a:ext cx="914400" cy="914400"/>
          </a:xfrm>
          <a:prstGeom prst="rect">
            <a:avLst/>
          </a:prstGeom>
        </p:spPr>
      </p:pic>
      <p:cxnSp>
        <p:nvCxnSpPr>
          <p:cNvPr id="46" name="Straight Arrow Connector 45">
            <a:extLst>
              <a:ext uri="{FF2B5EF4-FFF2-40B4-BE49-F238E27FC236}">
                <a16:creationId xmlns:a16="http://schemas.microsoft.com/office/drawing/2014/main" id="{F76E7599-4AC7-E25D-2A65-E0E2709706DB}"/>
              </a:ext>
            </a:extLst>
          </p:cNvPr>
          <p:cNvCxnSpPr/>
          <p:nvPr/>
        </p:nvCxnSpPr>
        <p:spPr>
          <a:xfrm flipV="1">
            <a:off x="535071" y="4538876"/>
            <a:ext cx="11100802" cy="42111"/>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C8805AE-45A2-88C4-8EB1-F0E2FF377C24}"/>
              </a:ext>
            </a:extLst>
          </p:cNvPr>
          <p:cNvCxnSpPr>
            <a:cxnSpLocks/>
          </p:cNvCxnSpPr>
          <p:nvPr/>
        </p:nvCxnSpPr>
        <p:spPr>
          <a:xfrm flipH="1">
            <a:off x="568035" y="4060285"/>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2427D281-4828-F427-436D-19C2E550678F}"/>
              </a:ext>
            </a:extLst>
          </p:cNvPr>
          <p:cNvSpPr txBox="1"/>
          <p:nvPr/>
        </p:nvSpPr>
        <p:spPr>
          <a:xfrm>
            <a:off x="-584200" y="3641186"/>
            <a:ext cx="2482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Poppins SemiBold"/>
                <a:cs typeface="Poppins SemiBold"/>
              </a:rPr>
              <a:t>Breakfast</a:t>
            </a:r>
            <a:endParaRPr lang="en-US" dirty="0"/>
          </a:p>
        </p:txBody>
      </p:sp>
      <p:sp>
        <p:nvSpPr>
          <p:cNvPr id="61" name="TextBox 60">
            <a:extLst>
              <a:ext uri="{FF2B5EF4-FFF2-40B4-BE49-F238E27FC236}">
                <a16:creationId xmlns:a16="http://schemas.microsoft.com/office/drawing/2014/main" id="{19740A88-93D8-7858-F176-E69562550654}"/>
              </a:ext>
            </a:extLst>
          </p:cNvPr>
          <p:cNvSpPr txBox="1"/>
          <p:nvPr/>
        </p:nvSpPr>
        <p:spPr>
          <a:xfrm>
            <a:off x="3042729" y="3590386"/>
            <a:ext cx="2165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Poppins SemiBold"/>
                <a:cs typeface="Poppins SemiBold"/>
              </a:rPr>
              <a:t>Travel To School</a:t>
            </a:r>
          </a:p>
        </p:txBody>
      </p:sp>
      <p:sp>
        <p:nvSpPr>
          <p:cNvPr id="62" name="TextBox 61">
            <a:extLst>
              <a:ext uri="{FF2B5EF4-FFF2-40B4-BE49-F238E27FC236}">
                <a16:creationId xmlns:a16="http://schemas.microsoft.com/office/drawing/2014/main" id="{B552F093-075F-238F-8D44-736098D79524}"/>
              </a:ext>
            </a:extLst>
          </p:cNvPr>
          <p:cNvSpPr txBox="1"/>
          <p:nvPr/>
        </p:nvSpPr>
        <p:spPr>
          <a:xfrm>
            <a:off x="6471488" y="3591344"/>
            <a:ext cx="2482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Poppins SemiBold"/>
                <a:cs typeface="Poppins SemiBold"/>
              </a:rPr>
              <a:t>School Day</a:t>
            </a:r>
            <a:endParaRPr lang="en-US" dirty="0"/>
          </a:p>
        </p:txBody>
      </p:sp>
      <p:sp>
        <p:nvSpPr>
          <p:cNvPr id="70" name="TextBox 69">
            <a:extLst>
              <a:ext uri="{FF2B5EF4-FFF2-40B4-BE49-F238E27FC236}">
                <a16:creationId xmlns:a16="http://schemas.microsoft.com/office/drawing/2014/main" id="{1DBDFEA1-5173-D729-C0D5-C54D1FED48F3}"/>
              </a:ext>
            </a:extLst>
          </p:cNvPr>
          <p:cNvSpPr txBox="1"/>
          <p:nvPr/>
        </p:nvSpPr>
        <p:spPr>
          <a:xfrm>
            <a:off x="10325100" y="3590386"/>
            <a:ext cx="2470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Poppins SemiBold"/>
                <a:cs typeface="Poppins SemiBold"/>
              </a:rPr>
              <a:t>Bedtime</a:t>
            </a:r>
            <a:endParaRPr lang="en-US" dirty="0"/>
          </a:p>
        </p:txBody>
      </p:sp>
      <p:cxnSp>
        <p:nvCxnSpPr>
          <p:cNvPr id="72" name="Straight Arrow Connector 71">
            <a:extLst>
              <a:ext uri="{FF2B5EF4-FFF2-40B4-BE49-F238E27FC236}">
                <a16:creationId xmlns:a16="http://schemas.microsoft.com/office/drawing/2014/main" id="{61050F8A-A468-C743-A905-9600F265F7A8}"/>
              </a:ext>
            </a:extLst>
          </p:cNvPr>
          <p:cNvCxnSpPr>
            <a:cxnSpLocks/>
          </p:cNvCxnSpPr>
          <p:nvPr/>
        </p:nvCxnSpPr>
        <p:spPr>
          <a:xfrm flipH="1">
            <a:off x="4124580" y="4008549"/>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929E8DA5-0AB7-97B4-C276-020AB502D13A}"/>
              </a:ext>
            </a:extLst>
          </p:cNvPr>
          <p:cNvCxnSpPr>
            <a:cxnSpLocks/>
          </p:cNvCxnSpPr>
          <p:nvPr/>
        </p:nvCxnSpPr>
        <p:spPr>
          <a:xfrm flipH="1">
            <a:off x="7635268" y="4034362"/>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4DAE355F-5FBC-C01F-563F-C02D80AD43FF}"/>
              </a:ext>
            </a:extLst>
          </p:cNvPr>
          <p:cNvCxnSpPr>
            <a:cxnSpLocks/>
          </p:cNvCxnSpPr>
          <p:nvPr/>
        </p:nvCxnSpPr>
        <p:spPr>
          <a:xfrm flipH="1">
            <a:off x="11611261" y="4019876"/>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pic>
        <p:nvPicPr>
          <p:cNvPr id="5" name="Graphic 4" descr="Pencil with solid fill">
            <a:extLst>
              <a:ext uri="{FF2B5EF4-FFF2-40B4-BE49-F238E27FC236}">
                <a16:creationId xmlns:a16="http://schemas.microsoft.com/office/drawing/2014/main" id="{DC38093E-8E1C-510E-28FA-EE845F203F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3567" y="1349477"/>
            <a:ext cx="914400" cy="914400"/>
          </a:xfrm>
          <a:prstGeom prst="rect">
            <a:avLst/>
          </a:prstGeom>
        </p:spPr>
      </p:pic>
      <p:pic>
        <p:nvPicPr>
          <p:cNvPr id="8" name="Picture 7" descr="A set of black arrows with numbers&#10;&#10;AI-generated content may be incorrect.">
            <a:extLst>
              <a:ext uri="{FF2B5EF4-FFF2-40B4-BE49-F238E27FC236}">
                <a16:creationId xmlns:a16="http://schemas.microsoft.com/office/drawing/2014/main" id="{11552245-0F27-941A-18C0-E485A5C78E2E}"/>
              </a:ext>
            </a:extLst>
          </p:cNvPr>
          <p:cNvPicPr>
            <a:picLocks noChangeAspect="1"/>
          </p:cNvPicPr>
          <p:nvPr/>
        </p:nvPicPr>
        <p:blipFill>
          <a:blip r:embed="rId17"/>
          <a:srcRect l="25454" t="485" r="50130" b="50000"/>
          <a:stretch>
            <a:fillRect/>
          </a:stretch>
        </p:blipFill>
        <p:spPr>
          <a:xfrm>
            <a:off x="11098748" y="1102540"/>
            <a:ext cx="995137" cy="1076310"/>
          </a:xfrm>
          <a:prstGeom prst="rect">
            <a:avLst/>
          </a:prstGeom>
        </p:spPr>
      </p:pic>
      <p:sp>
        <p:nvSpPr>
          <p:cNvPr id="13" name="Rectangle 12">
            <a:extLst>
              <a:ext uri="{FF2B5EF4-FFF2-40B4-BE49-F238E27FC236}">
                <a16:creationId xmlns:a16="http://schemas.microsoft.com/office/drawing/2014/main" id="{73CA823B-2FEF-F903-2996-17F9ED4B5749}"/>
              </a:ext>
            </a:extLst>
          </p:cNvPr>
          <p:cNvSpPr/>
          <p:nvPr/>
        </p:nvSpPr>
        <p:spPr>
          <a:xfrm>
            <a:off x="2851945" y="4869241"/>
            <a:ext cx="2335468" cy="1554638"/>
          </a:xfrm>
          <a:prstGeom prst="rect">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i="1" dirty="0">
                <a:solidFill>
                  <a:schemeClr val="tx1"/>
                </a:solidFill>
                <a:latin typeface="Arial"/>
                <a:cs typeface="Poppins SemiBold"/>
              </a:rPr>
              <a:t>I wore a seatbelt because the law helps keep me safe in the car.</a:t>
            </a:r>
          </a:p>
        </p:txBody>
      </p:sp>
      <p:sp>
        <p:nvSpPr>
          <p:cNvPr id="14" name="Rectangle 13">
            <a:extLst>
              <a:ext uri="{FF2B5EF4-FFF2-40B4-BE49-F238E27FC236}">
                <a16:creationId xmlns:a16="http://schemas.microsoft.com/office/drawing/2014/main" id="{04F9054A-2BF9-9D95-A86D-B5E9325E4C75}"/>
              </a:ext>
            </a:extLst>
          </p:cNvPr>
          <p:cNvSpPr/>
          <p:nvPr/>
        </p:nvSpPr>
        <p:spPr>
          <a:xfrm>
            <a:off x="6604435" y="4869239"/>
            <a:ext cx="2349845" cy="1540261"/>
          </a:xfrm>
          <a:prstGeom prst="rect">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i="1" dirty="0">
                <a:solidFill>
                  <a:schemeClr val="tx1"/>
                </a:solidFill>
                <a:latin typeface="Arial"/>
                <a:cs typeface="Poppins SemiBold"/>
              </a:rPr>
              <a:t>I went to school because the law makes sure every child can learn.</a:t>
            </a:r>
            <a:endParaRPr lang="en-GB" dirty="0">
              <a:solidFill>
                <a:schemeClr val="tx1"/>
              </a:solidFill>
              <a:latin typeface="Poppins SemiBold"/>
              <a:cs typeface="Poppins SemiBold"/>
            </a:endParaRPr>
          </a:p>
        </p:txBody>
      </p:sp>
    </p:spTree>
    <p:extLst>
      <p:ext uri="{BB962C8B-B14F-4D97-AF65-F5344CB8AC3E}">
        <p14:creationId xmlns:p14="http://schemas.microsoft.com/office/powerpoint/2010/main" val="247550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C234B-D06E-1C89-08C7-38AEE8CBEE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CAEA263-7174-70A1-3714-2338B730547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3FDF370-27F2-7520-9139-A49094A0846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3: </a:t>
            </a:r>
            <a:endParaRPr lang="en-US" i="1" dirty="0"/>
          </a:p>
          <a:p>
            <a:r>
              <a:rPr lang="en-GB" sz="3600" dirty="0">
                <a:solidFill>
                  <a:srgbClr val="000000"/>
                </a:solidFill>
                <a:latin typeface="Poppins SemiBold"/>
                <a:cs typeface="Poppins SemiBold"/>
              </a:rPr>
              <a:t>Who makes the law?</a:t>
            </a:r>
            <a:endParaRPr lang="en-US" dirty="0"/>
          </a:p>
        </p:txBody>
      </p:sp>
      <p:pic>
        <p:nvPicPr>
          <p:cNvPr id="9" name="Picture 8" descr="A colorful star with a black background&#10;&#10;AI-generated content may be incorrect.">
            <a:extLst>
              <a:ext uri="{FF2B5EF4-FFF2-40B4-BE49-F238E27FC236}">
                <a16:creationId xmlns:a16="http://schemas.microsoft.com/office/drawing/2014/main" id="{5EA4D625-A79B-40BB-D68E-74F99A2B1897}"/>
              </a:ext>
            </a:extLst>
          </p:cNvPr>
          <p:cNvPicPr>
            <a:picLocks noChangeAspect="1"/>
          </p:cNvPicPr>
          <p:nvPr/>
        </p:nvPicPr>
        <p:blipFill>
          <a:blip r:embed="rId4"/>
          <a:stretch>
            <a:fillRect/>
          </a:stretch>
        </p:blipFill>
        <p:spPr>
          <a:xfrm>
            <a:off x="11166921" y="87814"/>
            <a:ext cx="935567" cy="1019175"/>
          </a:xfrm>
          <a:prstGeom prst="rect">
            <a:avLst/>
          </a:prstGeom>
        </p:spPr>
      </p:pic>
      <p:sp>
        <p:nvSpPr>
          <p:cNvPr id="6" name="Content Placeholder 2">
            <a:extLst>
              <a:ext uri="{FF2B5EF4-FFF2-40B4-BE49-F238E27FC236}">
                <a16:creationId xmlns:a16="http://schemas.microsoft.com/office/drawing/2014/main" id="{3FE3F023-8C81-B92A-1E1D-AB2FD1E33DD8}"/>
              </a:ext>
            </a:extLst>
          </p:cNvPr>
          <p:cNvSpPr txBox="1">
            <a:spLocks/>
          </p:cNvSpPr>
          <p:nvPr/>
        </p:nvSpPr>
        <p:spPr>
          <a:xfrm>
            <a:off x="1452233" y="1241484"/>
            <a:ext cx="9291106" cy="1643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2400" dirty="0">
                <a:latin typeface="Arial"/>
                <a:cs typeface="Arial"/>
              </a:rPr>
              <a:t>There are lots of different people who are involved in the law and they all have a very important role to play.</a:t>
            </a:r>
            <a:endParaRPr lang="en-US" sz="2400" dirty="0">
              <a:latin typeface="Arial"/>
              <a:cs typeface="Arial"/>
            </a:endParaRPr>
          </a:p>
          <a:p>
            <a:pPr marL="0" indent="0" algn="ctr">
              <a:lnSpc>
                <a:spcPct val="100000"/>
              </a:lnSpc>
              <a:spcBef>
                <a:spcPts val="0"/>
              </a:spcBef>
              <a:buNone/>
            </a:pPr>
            <a:endParaRPr lang="en-GB" sz="2400" dirty="0">
              <a:latin typeface="Arial"/>
              <a:cs typeface="Arial"/>
            </a:endParaRPr>
          </a:p>
          <a:p>
            <a:pPr marL="0" indent="0" algn="ctr">
              <a:lnSpc>
                <a:spcPct val="100000"/>
              </a:lnSpc>
              <a:spcBef>
                <a:spcPts val="0"/>
              </a:spcBef>
              <a:buNone/>
            </a:pPr>
            <a:r>
              <a:rPr lang="en-GB" sz="2400" b="1" dirty="0">
                <a:latin typeface="Arial"/>
                <a:cs typeface="Arial"/>
              </a:rPr>
              <a:t>But who does what? Can you work it out?</a:t>
            </a:r>
            <a:endParaRPr lang="en-US" sz="2400" dirty="0">
              <a:latin typeface="Arial"/>
              <a:cs typeface="Arial"/>
            </a:endParaRPr>
          </a:p>
          <a:p>
            <a:pPr marL="0" indent="0" algn="ctr">
              <a:lnSpc>
                <a:spcPct val="100000"/>
              </a:lnSpc>
              <a:buNone/>
            </a:pPr>
            <a:endParaRPr lang="en-GB" sz="2400" dirty="0">
              <a:latin typeface="Arial"/>
              <a:cs typeface="Arial"/>
            </a:endParaRPr>
          </a:p>
          <a:p>
            <a:pPr marL="0" indent="0" algn="ctr">
              <a:lnSpc>
                <a:spcPct val="70000"/>
              </a:lnSpc>
              <a:buNone/>
            </a:pPr>
            <a:endParaRPr lang="en-GB" b="1" dirty="0">
              <a:latin typeface="Arial"/>
              <a:cs typeface="Arial"/>
            </a:endParaRPr>
          </a:p>
        </p:txBody>
      </p:sp>
      <p:pic>
        <p:nvPicPr>
          <p:cNvPr id="16" name="Graphic 15" descr="Scales of justice with solid fill">
            <a:extLst>
              <a:ext uri="{FF2B5EF4-FFF2-40B4-BE49-F238E27FC236}">
                <a16:creationId xmlns:a16="http://schemas.microsoft.com/office/drawing/2014/main" id="{B7376F05-1260-2198-5D8E-635C7FC646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5" name="Picture 4" descr="A black silhouette of a person in a hat&#10;&#10;AI-generated content may be incorrect.">
            <a:extLst>
              <a:ext uri="{FF2B5EF4-FFF2-40B4-BE49-F238E27FC236}">
                <a16:creationId xmlns:a16="http://schemas.microsoft.com/office/drawing/2014/main" id="{6E1761CA-327C-480D-53F9-BA17CADEF638}"/>
              </a:ext>
            </a:extLst>
          </p:cNvPr>
          <p:cNvPicPr>
            <a:picLocks noChangeAspect="1"/>
          </p:cNvPicPr>
          <p:nvPr/>
        </p:nvPicPr>
        <p:blipFill>
          <a:blip r:embed="rId7"/>
          <a:stretch>
            <a:fillRect/>
          </a:stretch>
        </p:blipFill>
        <p:spPr>
          <a:xfrm>
            <a:off x="2559538" y="2889861"/>
            <a:ext cx="1314450" cy="1524000"/>
          </a:xfrm>
          <a:prstGeom prst="rect">
            <a:avLst/>
          </a:prstGeom>
        </p:spPr>
      </p:pic>
      <p:pic>
        <p:nvPicPr>
          <p:cNvPr id="8" name="Picture 7" descr="A black silhouette of a person&#10;&#10;AI-generated content may be incorrect.">
            <a:extLst>
              <a:ext uri="{FF2B5EF4-FFF2-40B4-BE49-F238E27FC236}">
                <a16:creationId xmlns:a16="http://schemas.microsoft.com/office/drawing/2014/main" id="{CDD4DAB7-BEB7-AA9A-A8BC-0907CBF82C61}"/>
              </a:ext>
            </a:extLst>
          </p:cNvPr>
          <p:cNvPicPr>
            <a:picLocks noChangeAspect="1"/>
          </p:cNvPicPr>
          <p:nvPr/>
        </p:nvPicPr>
        <p:blipFill>
          <a:blip r:embed="rId8"/>
          <a:stretch>
            <a:fillRect/>
          </a:stretch>
        </p:blipFill>
        <p:spPr>
          <a:xfrm>
            <a:off x="3995615" y="4521322"/>
            <a:ext cx="1400175" cy="1543050"/>
          </a:xfrm>
          <a:prstGeom prst="rect">
            <a:avLst/>
          </a:prstGeom>
        </p:spPr>
      </p:pic>
      <p:pic>
        <p:nvPicPr>
          <p:cNvPr id="10" name="Picture 9" descr="A black and white scale&#10;&#10;AI-generated content may be incorrect.">
            <a:extLst>
              <a:ext uri="{FF2B5EF4-FFF2-40B4-BE49-F238E27FC236}">
                <a16:creationId xmlns:a16="http://schemas.microsoft.com/office/drawing/2014/main" id="{BCA107A2-3A0B-FD68-2798-A63D5FB9CABC}"/>
              </a:ext>
            </a:extLst>
          </p:cNvPr>
          <p:cNvPicPr>
            <a:picLocks noChangeAspect="1"/>
          </p:cNvPicPr>
          <p:nvPr/>
        </p:nvPicPr>
        <p:blipFill>
          <a:blip r:embed="rId9"/>
          <a:stretch>
            <a:fillRect/>
          </a:stretch>
        </p:blipFill>
        <p:spPr>
          <a:xfrm>
            <a:off x="6809154" y="4697168"/>
            <a:ext cx="1514475" cy="1371600"/>
          </a:xfrm>
          <a:prstGeom prst="rect">
            <a:avLst/>
          </a:prstGeom>
        </p:spPr>
      </p:pic>
      <p:pic>
        <p:nvPicPr>
          <p:cNvPr id="11" name="Picture 10" descr="A person standing at a podium with a microphone&#10;&#10;AI-generated content may be incorrect.">
            <a:extLst>
              <a:ext uri="{FF2B5EF4-FFF2-40B4-BE49-F238E27FC236}">
                <a16:creationId xmlns:a16="http://schemas.microsoft.com/office/drawing/2014/main" id="{DD1F5B07-E86F-84CD-96B5-F61A38CE091C}"/>
              </a:ext>
            </a:extLst>
          </p:cNvPr>
          <p:cNvPicPr>
            <a:picLocks noChangeAspect="1"/>
          </p:cNvPicPr>
          <p:nvPr/>
        </p:nvPicPr>
        <p:blipFill>
          <a:blip r:embed="rId10"/>
          <a:stretch>
            <a:fillRect/>
          </a:stretch>
        </p:blipFill>
        <p:spPr>
          <a:xfrm>
            <a:off x="5392615" y="2792168"/>
            <a:ext cx="1419225" cy="1504950"/>
          </a:xfrm>
          <a:prstGeom prst="rect">
            <a:avLst/>
          </a:prstGeom>
        </p:spPr>
      </p:pic>
      <p:pic>
        <p:nvPicPr>
          <p:cNvPr id="12" name="Picture 11" descr="A black and grey logo&#10;&#10;AI-generated content may be incorrect.">
            <a:extLst>
              <a:ext uri="{FF2B5EF4-FFF2-40B4-BE49-F238E27FC236}">
                <a16:creationId xmlns:a16="http://schemas.microsoft.com/office/drawing/2014/main" id="{EA306B96-E9B7-8252-DFEC-2CF90FBAAB33}"/>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96000" contrast="100000"/>
                    </a14:imgEffect>
                  </a14:imgLayer>
                </a14:imgProps>
              </a:ext>
            </a:extLst>
          </a:blip>
          <a:stretch>
            <a:fillRect/>
          </a:stretch>
        </p:blipFill>
        <p:spPr>
          <a:xfrm>
            <a:off x="1133230" y="4702053"/>
            <a:ext cx="1914525" cy="1352550"/>
          </a:xfrm>
          <a:prstGeom prst="rect">
            <a:avLst/>
          </a:prstGeom>
          <a:ln>
            <a:noFill/>
          </a:ln>
        </p:spPr>
      </p:pic>
      <p:pic>
        <p:nvPicPr>
          <p:cNvPr id="13" name="Picture 12" descr="A silhouette of a person&#10;&#10;AI-generated content may be incorrect.">
            <a:extLst>
              <a:ext uri="{FF2B5EF4-FFF2-40B4-BE49-F238E27FC236}">
                <a16:creationId xmlns:a16="http://schemas.microsoft.com/office/drawing/2014/main" id="{BC9C7C73-F700-ACE8-96AF-72B28D6FFFDB}"/>
              </a:ext>
            </a:extLst>
          </p:cNvPr>
          <p:cNvPicPr>
            <a:picLocks noChangeAspect="1"/>
          </p:cNvPicPr>
          <p:nvPr/>
        </p:nvPicPr>
        <p:blipFill>
          <a:blip r:embed="rId13"/>
          <a:stretch>
            <a:fillRect/>
          </a:stretch>
        </p:blipFill>
        <p:spPr>
          <a:xfrm>
            <a:off x="8323385" y="2889861"/>
            <a:ext cx="1304925" cy="1619250"/>
          </a:xfrm>
          <a:prstGeom prst="rect">
            <a:avLst/>
          </a:prstGeom>
        </p:spPr>
      </p:pic>
      <p:pic>
        <p:nvPicPr>
          <p:cNvPr id="14" name="Picture 13" descr="A silhouette of a person in a suit&#10;&#10;AI-generated content may be incorrect.">
            <a:extLst>
              <a:ext uri="{FF2B5EF4-FFF2-40B4-BE49-F238E27FC236}">
                <a16:creationId xmlns:a16="http://schemas.microsoft.com/office/drawing/2014/main" id="{B2EDE125-8CEF-7116-183E-4383C1502EFC}"/>
              </a:ext>
            </a:extLst>
          </p:cNvPr>
          <p:cNvPicPr>
            <a:picLocks noChangeAspect="1"/>
          </p:cNvPicPr>
          <p:nvPr/>
        </p:nvPicPr>
        <p:blipFill>
          <a:blip r:embed="rId14"/>
          <a:stretch>
            <a:fillRect/>
          </a:stretch>
        </p:blipFill>
        <p:spPr>
          <a:xfrm>
            <a:off x="9632461" y="4628783"/>
            <a:ext cx="1552575" cy="1333500"/>
          </a:xfrm>
          <a:prstGeom prst="rect">
            <a:avLst/>
          </a:prstGeom>
        </p:spPr>
      </p:pic>
      <p:sp>
        <p:nvSpPr>
          <p:cNvPr id="17" name="Rectangle: Rounded Corners 16">
            <a:extLst>
              <a:ext uri="{FF2B5EF4-FFF2-40B4-BE49-F238E27FC236}">
                <a16:creationId xmlns:a16="http://schemas.microsoft.com/office/drawing/2014/main" id="{B8C02736-669F-E534-CAF4-1A469B2F9B26}"/>
              </a:ext>
            </a:extLst>
          </p:cNvPr>
          <p:cNvSpPr/>
          <p:nvPr/>
        </p:nvSpPr>
        <p:spPr>
          <a:xfrm>
            <a:off x="2234317" y="4193823"/>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Police Officer</a:t>
            </a:r>
            <a:endParaRPr lang="en-US" dirty="0" err="1"/>
          </a:p>
        </p:txBody>
      </p:sp>
      <p:sp>
        <p:nvSpPr>
          <p:cNvPr id="19" name="Rectangle: Rounded Corners 18">
            <a:extLst>
              <a:ext uri="{FF2B5EF4-FFF2-40B4-BE49-F238E27FC236}">
                <a16:creationId xmlns:a16="http://schemas.microsoft.com/office/drawing/2014/main" id="{A1A5FD91-F552-78F2-35BA-766B6FC8A792}"/>
              </a:ext>
            </a:extLst>
          </p:cNvPr>
          <p:cNvSpPr/>
          <p:nvPr/>
        </p:nvSpPr>
        <p:spPr>
          <a:xfrm>
            <a:off x="6577702" y="594144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 Judge</a:t>
            </a:r>
            <a:endParaRPr lang="en-US" dirty="0"/>
          </a:p>
        </p:txBody>
      </p:sp>
      <p:sp>
        <p:nvSpPr>
          <p:cNvPr id="21" name="Rectangle: Rounded Corners 20">
            <a:extLst>
              <a:ext uri="{FF2B5EF4-FFF2-40B4-BE49-F238E27FC236}">
                <a16:creationId xmlns:a16="http://schemas.microsoft.com/office/drawing/2014/main" id="{0CB92171-5030-8CF3-E5CA-BDF524106FF9}"/>
              </a:ext>
            </a:extLst>
          </p:cNvPr>
          <p:cNvSpPr/>
          <p:nvPr/>
        </p:nvSpPr>
        <p:spPr>
          <a:xfrm>
            <a:off x="3711405" y="598315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 Lawyer</a:t>
            </a:r>
            <a:endParaRPr lang="en-US" dirty="0"/>
          </a:p>
        </p:txBody>
      </p:sp>
      <p:sp>
        <p:nvSpPr>
          <p:cNvPr id="23" name="Rectangle: Rounded Corners 22">
            <a:extLst>
              <a:ext uri="{FF2B5EF4-FFF2-40B4-BE49-F238E27FC236}">
                <a16:creationId xmlns:a16="http://schemas.microsoft.com/office/drawing/2014/main" id="{3F85F4E4-62B3-A534-68A9-AF2EC8E8DDF5}"/>
              </a:ext>
            </a:extLst>
          </p:cNvPr>
          <p:cNvSpPr/>
          <p:nvPr/>
        </p:nvSpPr>
        <p:spPr>
          <a:xfrm>
            <a:off x="1075647" y="595952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The King</a:t>
            </a:r>
            <a:endParaRPr lang="en-US" dirty="0"/>
          </a:p>
        </p:txBody>
      </p:sp>
      <p:sp>
        <p:nvSpPr>
          <p:cNvPr id="25" name="Rectangle: Rounded Corners 24">
            <a:extLst>
              <a:ext uri="{FF2B5EF4-FFF2-40B4-BE49-F238E27FC236}">
                <a16:creationId xmlns:a16="http://schemas.microsoft.com/office/drawing/2014/main" id="{00D3C4C0-A223-57BA-3545-95E61E2EC895}"/>
              </a:ext>
            </a:extLst>
          </p:cNvPr>
          <p:cNvSpPr/>
          <p:nvPr/>
        </p:nvSpPr>
        <p:spPr>
          <a:xfrm>
            <a:off x="5109373" y="419285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Member Of Parliament</a:t>
            </a:r>
            <a:endParaRPr lang="en-US" dirty="0"/>
          </a:p>
        </p:txBody>
      </p:sp>
      <p:sp>
        <p:nvSpPr>
          <p:cNvPr id="27" name="Rectangle: Rounded Corners 26">
            <a:extLst>
              <a:ext uri="{FF2B5EF4-FFF2-40B4-BE49-F238E27FC236}">
                <a16:creationId xmlns:a16="http://schemas.microsoft.com/office/drawing/2014/main" id="{4969DEC3-90E6-FF11-9587-BE46852FD52E}"/>
              </a:ext>
            </a:extLst>
          </p:cNvPr>
          <p:cNvSpPr/>
          <p:nvPr/>
        </p:nvSpPr>
        <p:spPr>
          <a:xfrm>
            <a:off x="9425438" y="595541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The Prime Minister</a:t>
            </a:r>
            <a:endParaRPr lang="en-US" dirty="0"/>
          </a:p>
        </p:txBody>
      </p:sp>
      <p:sp>
        <p:nvSpPr>
          <p:cNvPr id="29" name="Rectangle: Rounded Corners 28">
            <a:extLst>
              <a:ext uri="{FF2B5EF4-FFF2-40B4-BE49-F238E27FC236}">
                <a16:creationId xmlns:a16="http://schemas.microsoft.com/office/drawing/2014/main" id="{85B526D2-C677-F1CC-1187-80E746FCCF03}"/>
              </a:ext>
            </a:extLst>
          </p:cNvPr>
          <p:cNvSpPr/>
          <p:nvPr/>
        </p:nvSpPr>
        <p:spPr>
          <a:xfrm>
            <a:off x="7991296" y="418875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Lord or Baroness</a:t>
            </a:r>
          </a:p>
        </p:txBody>
      </p:sp>
    </p:spTree>
    <p:extLst>
      <p:ext uri="{BB962C8B-B14F-4D97-AF65-F5344CB8AC3E}">
        <p14:creationId xmlns:p14="http://schemas.microsoft.com/office/powerpoint/2010/main" val="366527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ADBEF-63CF-D0B4-8814-DEDFDF42E4D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B39FC4D-7B06-D638-2AC9-7261719E3A8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1218EC1-7EB3-07E3-37F5-326F14D341D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3: </a:t>
            </a:r>
            <a:endParaRPr lang="en-US" sz="3600" dirty="0">
              <a:solidFill>
                <a:srgbClr val="000000"/>
              </a:solidFill>
              <a:latin typeface="Poppins SemiBold"/>
              <a:cs typeface="Poppins SemiBold"/>
            </a:endParaRPr>
          </a:p>
          <a:p>
            <a:r>
              <a:rPr lang="en-GB" sz="3600" dirty="0">
                <a:solidFill>
                  <a:srgbClr val="000000"/>
                </a:solidFill>
                <a:latin typeface="Poppins SemiBold"/>
                <a:cs typeface="Poppins SemiBold"/>
              </a:rPr>
              <a:t>Who makes the law?</a:t>
            </a:r>
            <a:endParaRPr lang="en-US" sz="3600" dirty="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547C2CF5-553A-9744-F976-71E7FAB087A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419B8105-E9C5-C310-159C-E857702240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4" name="Rectangle: Rounded Corners 3">
            <a:extLst>
              <a:ext uri="{FF2B5EF4-FFF2-40B4-BE49-F238E27FC236}">
                <a16:creationId xmlns:a16="http://schemas.microsoft.com/office/drawing/2014/main" id="{C8550C0A-BC7A-EAA4-1996-D39278BFC760}"/>
              </a:ext>
            </a:extLst>
          </p:cNvPr>
          <p:cNvSpPr/>
          <p:nvPr/>
        </p:nvSpPr>
        <p:spPr>
          <a:xfrm>
            <a:off x="280471" y="119466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1. A Police Officer</a:t>
            </a:r>
            <a:endParaRPr lang="en-US" err="1"/>
          </a:p>
        </p:txBody>
      </p:sp>
      <p:sp>
        <p:nvSpPr>
          <p:cNvPr id="10" name="Rectangle: Rounded Corners 9">
            <a:extLst>
              <a:ext uri="{FF2B5EF4-FFF2-40B4-BE49-F238E27FC236}">
                <a16:creationId xmlns:a16="http://schemas.microsoft.com/office/drawing/2014/main" id="{0E1927B3-89DE-2A20-D731-BEB75E37057A}"/>
              </a:ext>
            </a:extLst>
          </p:cNvPr>
          <p:cNvSpPr/>
          <p:nvPr/>
        </p:nvSpPr>
        <p:spPr>
          <a:xfrm>
            <a:off x="276548" y="199467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2. Judge</a:t>
            </a:r>
            <a:endParaRPr lang="en-US" dirty="0"/>
          </a:p>
        </p:txBody>
      </p:sp>
      <p:sp>
        <p:nvSpPr>
          <p:cNvPr id="11" name="Rectangle: Rounded Corners 10">
            <a:extLst>
              <a:ext uri="{FF2B5EF4-FFF2-40B4-BE49-F238E27FC236}">
                <a16:creationId xmlns:a16="http://schemas.microsoft.com/office/drawing/2014/main" id="{217F1705-E5B2-1301-3935-DBB1AE1C07C0}"/>
              </a:ext>
            </a:extLst>
          </p:cNvPr>
          <p:cNvSpPr/>
          <p:nvPr/>
        </p:nvSpPr>
        <p:spPr>
          <a:xfrm>
            <a:off x="282405" y="284723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3. Lawyer</a:t>
            </a:r>
            <a:endParaRPr lang="en-US" dirty="0"/>
          </a:p>
        </p:txBody>
      </p:sp>
      <p:sp>
        <p:nvSpPr>
          <p:cNvPr id="15" name="Rectangle: Rounded Corners 14">
            <a:extLst>
              <a:ext uri="{FF2B5EF4-FFF2-40B4-BE49-F238E27FC236}">
                <a16:creationId xmlns:a16="http://schemas.microsoft.com/office/drawing/2014/main" id="{2B47B3A2-A3F0-4011-6CF4-7477CA3B43D2}"/>
              </a:ext>
            </a:extLst>
          </p:cNvPr>
          <p:cNvSpPr/>
          <p:nvPr/>
        </p:nvSpPr>
        <p:spPr>
          <a:xfrm>
            <a:off x="5500318" y="5334779"/>
            <a:ext cx="6551826" cy="473335"/>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F. I work in court and apply the law to the cases that are brought to me.</a:t>
            </a:r>
            <a:endParaRPr lang="en-US" sz="1200" dirty="0">
              <a:solidFill>
                <a:srgbClr val="000000"/>
              </a:solidFill>
              <a:latin typeface="Poppins SemiBold"/>
              <a:cs typeface="Poppins SemiBold"/>
            </a:endParaRPr>
          </a:p>
        </p:txBody>
      </p:sp>
      <p:sp>
        <p:nvSpPr>
          <p:cNvPr id="13" name="Rectangle: Rounded Corners 12">
            <a:extLst>
              <a:ext uri="{FF2B5EF4-FFF2-40B4-BE49-F238E27FC236}">
                <a16:creationId xmlns:a16="http://schemas.microsoft.com/office/drawing/2014/main" id="{CE428034-CA5C-F76F-E60E-9E486D3F0F60}"/>
              </a:ext>
            </a:extLst>
          </p:cNvPr>
          <p:cNvSpPr/>
          <p:nvPr/>
        </p:nvSpPr>
        <p:spPr>
          <a:xfrm>
            <a:off x="284340" y="367352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4. The King</a:t>
            </a:r>
            <a:endParaRPr lang="en-US" dirty="0"/>
          </a:p>
        </p:txBody>
      </p:sp>
      <p:sp>
        <p:nvSpPr>
          <p:cNvPr id="16" name="Rectangle: Rounded Corners 15">
            <a:extLst>
              <a:ext uri="{FF2B5EF4-FFF2-40B4-BE49-F238E27FC236}">
                <a16:creationId xmlns:a16="http://schemas.microsoft.com/office/drawing/2014/main" id="{C224639F-056C-A5C3-5AFC-6F2F588650D9}"/>
              </a:ext>
            </a:extLst>
          </p:cNvPr>
          <p:cNvSpPr/>
          <p:nvPr/>
        </p:nvSpPr>
        <p:spPr>
          <a:xfrm>
            <a:off x="5509077" y="4500444"/>
            <a:ext cx="6531356" cy="489737"/>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E. I sit at the House of Lords and share my expertise. </a:t>
            </a:r>
            <a:endParaRPr lang="en-US" sz="1200" dirty="0"/>
          </a:p>
        </p:txBody>
      </p:sp>
      <p:sp>
        <p:nvSpPr>
          <p:cNvPr id="17" name="Rectangle: Rounded Corners 16">
            <a:extLst>
              <a:ext uri="{FF2B5EF4-FFF2-40B4-BE49-F238E27FC236}">
                <a16:creationId xmlns:a16="http://schemas.microsoft.com/office/drawing/2014/main" id="{46CFC533-E0B9-A728-5D21-1404524C4973}"/>
              </a:ext>
            </a:extLst>
          </p:cNvPr>
          <p:cNvSpPr/>
          <p:nvPr/>
        </p:nvSpPr>
        <p:spPr>
          <a:xfrm>
            <a:off x="5517836" y="2068120"/>
            <a:ext cx="6535472" cy="49432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B. I am the monarch and the Head of State. </a:t>
            </a:r>
            <a:endParaRPr lang="en-US" sz="1200" dirty="0">
              <a:solidFill>
                <a:srgbClr val="000000"/>
              </a:solidFill>
              <a:latin typeface="Poppins SemiBold"/>
              <a:cs typeface="Poppins SemiBold"/>
            </a:endParaRPr>
          </a:p>
        </p:txBody>
      </p:sp>
      <p:sp>
        <p:nvSpPr>
          <p:cNvPr id="18" name="Rectangle: Rounded Corners 17">
            <a:extLst>
              <a:ext uri="{FF2B5EF4-FFF2-40B4-BE49-F238E27FC236}">
                <a16:creationId xmlns:a16="http://schemas.microsoft.com/office/drawing/2014/main" id="{42CBA089-D969-5D74-6050-792CDCC14626}"/>
              </a:ext>
            </a:extLst>
          </p:cNvPr>
          <p:cNvSpPr/>
          <p:nvPr/>
        </p:nvSpPr>
        <p:spPr>
          <a:xfrm>
            <a:off x="5509077" y="6151597"/>
            <a:ext cx="6540480" cy="498953"/>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G. I represent people in my area who voted for me. I work at the House of Commons.</a:t>
            </a:r>
            <a:endParaRPr lang="en-US" sz="2000"/>
          </a:p>
        </p:txBody>
      </p:sp>
      <p:sp>
        <p:nvSpPr>
          <p:cNvPr id="29" name="Rectangle: Rounded Corners 28">
            <a:extLst>
              <a:ext uri="{FF2B5EF4-FFF2-40B4-BE49-F238E27FC236}">
                <a16:creationId xmlns:a16="http://schemas.microsoft.com/office/drawing/2014/main" id="{6F8C8CFA-1082-5C68-E379-47E54707C1BE}"/>
              </a:ext>
            </a:extLst>
          </p:cNvPr>
          <p:cNvSpPr/>
          <p:nvPr/>
        </p:nvSpPr>
        <p:spPr>
          <a:xfrm>
            <a:off x="5561629" y="1268819"/>
            <a:ext cx="6540196" cy="50079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lgn="ctr">
              <a:buAutoNum type="alphaUcPeriod"/>
            </a:pPr>
            <a:r>
              <a:rPr lang="en-GB" sz="1200" dirty="0">
                <a:solidFill>
                  <a:srgbClr val="000000"/>
                </a:solidFill>
                <a:latin typeface="Poppins SemiBold"/>
                <a:cs typeface="Poppins SemiBold"/>
              </a:rPr>
              <a:t>I lead the government. I am in charge of the political party that won the most seats in the House of Commons at the last general election.</a:t>
            </a:r>
            <a:endParaRPr lang="en-US" sz="2000" dirty="0"/>
          </a:p>
        </p:txBody>
      </p:sp>
      <p:sp>
        <p:nvSpPr>
          <p:cNvPr id="19" name="Rectangle: Rounded Corners 18">
            <a:extLst>
              <a:ext uri="{FF2B5EF4-FFF2-40B4-BE49-F238E27FC236}">
                <a16:creationId xmlns:a16="http://schemas.microsoft.com/office/drawing/2014/main" id="{455D2B42-F26D-C5DB-A469-C44509DE11C0}"/>
              </a:ext>
            </a:extLst>
          </p:cNvPr>
          <p:cNvSpPr/>
          <p:nvPr/>
        </p:nvSpPr>
        <p:spPr>
          <a:xfrm>
            <a:off x="283373" y="532608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6. Member Of Parliament</a:t>
            </a:r>
            <a:endParaRPr lang="en-US"/>
          </a:p>
        </p:txBody>
      </p:sp>
      <p:sp>
        <p:nvSpPr>
          <p:cNvPr id="26" name="Rectangle: Rounded Corners 25">
            <a:extLst>
              <a:ext uri="{FF2B5EF4-FFF2-40B4-BE49-F238E27FC236}">
                <a16:creationId xmlns:a16="http://schemas.microsoft.com/office/drawing/2014/main" id="{A6B35F5E-DD88-C9EB-6FEA-CAD75FB4A152}"/>
              </a:ext>
            </a:extLst>
          </p:cNvPr>
          <p:cNvSpPr/>
          <p:nvPr/>
        </p:nvSpPr>
        <p:spPr>
          <a:xfrm>
            <a:off x="281438" y="4499804"/>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5. The Prime Minister</a:t>
            </a:r>
            <a:endParaRPr lang="en-US" dirty="0"/>
          </a:p>
        </p:txBody>
      </p:sp>
      <p:sp>
        <p:nvSpPr>
          <p:cNvPr id="2" name="Rectangle: Rounded Corners 1">
            <a:extLst>
              <a:ext uri="{FF2B5EF4-FFF2-40B4-BE49-F238E27FC236}">
                <a16:creationId xmlns:a16="http://schemas.microsoft.com/office/drawing/2014/main" id="{96E785E3-D578-639D-E2F5-F0452A9B8DC2}"/>
              </a:ext>
            </a:extLst>
          </p:cNvPr>
          <p:cNvSpPr/>
          <p:nvPr/>
        </p:nvSpPr>
        <p:spPr>
          <a:xfrm>
            <a:off x="283373" y="6152371"/>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7. Lord or Baroness</a:t>
            </a:r>
          </a:p>
        </p:txBody>
      </p:sp>
      <p:sp>
        <p:nvSpPr>
          <p:cNvPr id="30" name="Rectangle: Rounded Corners 29">
            <a:extLst>
              <a:ext uri="{FF2B5EF4-FFF2-40B4-BE49-F238E27FC236}">
                <a16:creationId xmlns:a16="http://schemas.microsoft.com/office/drawing/2014/main" id="{D9E777BC-1EDA-E30B-976D-95222CB28F6D}"/>
              </a:ext>
            </a:extLst>
          </p:cNvPr>
          <p:cNvSpPr/>
          <p:nvPr/>
        </p:nvSpPr>
        <p:spPr>
          <a:xfrm>
            <a:off x="5509077" y="3701450"/>
            <a:ext cx="6549887" cy="48954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D. I am an expert in the law. I give advice and represent people in court.</a:t>
            </a:r>
            <a:endParaRPr lang="en-US" sz="2000" dirty="0"/>
          </a:p>
        </p:txBody>
      </p:sp>
      <p:cxnSp>
        <p:nvCxnSpPr>
          <p:cNvPr id="5" name="Straight Arrow Connector 4">
            <a:extLst>
              <a:ext uri="{FF2B5EF4-FFF2-40B4-BE49-F238E27FC236}">
                <a16:creationId xmlns:a16="http://schemas.microsoft.com/office/drawing/2014/main" id="{CDF86706-8A10-0604-4B88-18278902A161}"/>
              </a:ext>
            </a:extLst>
          </p:cNvPr>
          <p:cNvCxnSpPr/>
          <p:nvPr/>
        </p:nvCxnSpPr>
        <p:spPr>
          <a:xfrm>
            <a:off x="2296454" y="1553875"/>
            <a:ext cx="3158214" cy="1601177"/>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sp>
        <p:nvSpPr>
          <p:cNvPr id="6" name="Rectangle: Rounded Corners 5">
            <a:extLst>
              <a:ext uri="{FF2B5EF4-FFF2-40B4-BE49-F238E27FC236}">
                <a16:creationId xmlns:a16="http://schemas.microsoft.com/office/drawing/2014/main" id="{6A4D7769-0A2A-AF87-03A2-CFB750427BB0}"/>
              </a:ext>
            </a:extLst>
          </p:cNvPr>
          <p:cNvSpPr/>
          <p:nvPr/>
        </p:nvSpPr>
        <p:spPr>
          <a:xfrm>
            <a:off x="5500317" y="2928731"/>
            <a:ext cx="6552441" cy="48491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C. I help keep people safe and prevent crimes.</a:t>
            </a:r>
            <a:endParaRPr lang="en-US" sz="1200" dirty="0">
              <a:solidFill>
                <a:srgbClr val="000000"/>
              </a:solidFill>
              <a:latin typeface="Poppins SemiBold"/>
              <a:cs typeface="Poppins SemiBold"/>
            </a:endParaRPr>
          </a:p>
        </p:txBody>
      </p:sp>
      <p:cxnSp>
        <p:nvCxnSpPr>
          <p:cNvPr id="8" name="Straight Arrow Connector 7">
            <a:extLst>
              <a:ext uri="{FF2B5EF4-FFF2-40B4-BE49-F238E27FC236}">
                <a16:creationId xmlns:a16="http://schemas.microsoft.com/office/drawing/2014/main" id="{B7E9C595-922F-013A-6D83-6A2CB997C8EA}"/>
              </a:ext>
            </a:extLst>
          </p:cNvPr>
          <p:cNvCxnSpPr>
            <a:cxnSpLocks/>
          </p:cNvCxnSpPr>
          <p:nvPr/>
        </p:nvCxnSpPr>
        <p:spPr>
          <a:xfrm>
            <a:off x="2313971" y="2333391"/>
            <a:ext cx="3123180" cy="3274074"/>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DB0A95B-34B3-EC24-BB6B-E611F0A5ADF9}"/>
              </a:ext>
            </a:extLst>
          </p:cNvPr>
          <p:cNvCxnSpPr>
            <a:cxnSpLocks/>
          </p:cNvCxnSpPr>
          <p:nvPr/>
        </p:nvCxnSpPr>
        <p:spPr>
          <a:xfrm>
            <a:off x="2313970" y="3200493"/>
            <a:ext cx="3158215" cy="769110"/>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83CA840-9A43-2A05-05CF-F75E5DA3E2D7}"/>
              </a:ext>
            </a:extLst>
          </p:cNvPr>
          <p:cNvCxnSpPr>
            <a:cxnSpLocks/>
          </p:cNvCxnSpPr>
          <p:nvPr/>
        </p:nvCxnSpPr>
        <p:spPr>
          <a:xfrm flipV="1">
            <a:off x="2296451" y="2366775"/>
            <a:ext cx="3184491" cy="1621994"/>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76DA610-C36F-54C9-454B-64313A480551}"/>
              </a:ext>
            </a:extLst>
          </p:cNvPr>
          <p:cNvCxnSpPr>
            <a:cxnSpLocks/>
          </p:cNvCxnSpPr>
          <p:nvPr/>
        </p:nvCxnSpPr>
        <p:spPr>
          <a:xfrm flipV="1">
            <a:off x="2287692" y="1499672"/>
            <a:ext cx="3254559" cy="3356200"/>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9334193-55E7-FEA3-77FD-1B2113A3D9AA}"/>
              </a:ext>
            </a:extLst>
          </p:cNvPr>
          <p:cNvCxnSpPr>
            <a:cxnSpLocks/>
          </p:cNvCxnSpPr>
          <p:nvPr/>
        </p:nvCxnSpPr>
        <p:spPr>
          <a:xfrm>
            <a:off x="2287691" y="5679181"/>
            <a:ext cx="3202008" cy="707800"/>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BE1B4EB-A903-B963-DDAF-1EB9DC8D0CB7}"/>
              </a:ext>
            </a:extLst>
          </p:cNvPr>
          <p:cNvCxnSpPr>
            <a:cxnSpLocks/>
          </p:cNvCxnSpPr>
          <p:nvPr/>
        </p:nvCxnSpPr>
        <p:spPr>
          <a:xfrm flipV="1">
            <a:off x="2305207" y="4740360"/>
            <a:ext cx="3175733" cy="1762130"/>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11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F885A-BDE0-AB53-61B7-983BE240252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591980-3F38-AD2D-D533-E16B7BECCCF2}"/>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3D07F095-7E5F-EE08-F56E-5F0783B3B0AC}"/>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3: </a:t>
            </a:r>
            <a:endParaRPr lang="en-US" sz="3600" dirty="0">
              <a:solidFill>
                <a:srgbClr val="000000"/>
              </a:solidFill>
              <a:latin typeface="Poppins SemiBold"/>
              <a:cs typeface="Poppins SemiBold"/>
            </a:endParaRPr>
          </a:p>
          <a:p>
            <a:r>
              <a:rPr lang="en-GB" sz="3600" dirty="0">
                <a:solidFill>
                  <a:srgbClr val="000000"/>
                </a:solidFill>
                <a:latin typeface="Poppins SemiBold"/>
                <a:cs typeface="Poppins SemiBold"/>
              </a:rPr>
              <a:t>Who makes the law?</a:t>
            </a:r>
            <a:endParaRPr lang="en-US" sz="3600" dirty="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898AE7DD-DB9C-6D09-5662-D89AC64091B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16" name="Graphic 15" descr="Scales of justice with solid fill">
            <a:extLst>
              <a:ext uri="{FF2B5EF4-FFF2-40B4-BE49-F238E27FC236}">
                <a16:creationId xmlns:a16="http://schemas.microsoft.com/office/drawing/2014/main" id="{E0C5A7B7-0A38-EE31-D1EA-12797A734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1" name="Rectangle: Rounded Corners 30">
            <a:extLst>
              <a:ext uri="{FF2B5EF4-FFF2-40B4-BE49-F238E27FC236}">
                <a16:creationId xmlns:a16="http://schemas.microsoft.com/office/drawing/2014/main" id="{CE274B42-8764-BE82-9845-12CC007E0297}"/>
              </a:ext>
            </a:extLst>
          </p:cNvPr>
          <p:cNvSpPr/>
          <p:nvPr/>
        </p:nvSpPr>
        <p:spPr>
          <a:xfrm>
            <a:off x="280471" y="119466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Police Officer</a:t>
            </a:r>
            <a:endParaRPr lang="en-US" dirty="0" err="1"/>
          </a:p>
        </p:txBody>
      </p:sp>
      <p:sp>
        <p:nvSpPr>
          <p:cNvPr id="33" name="Rectangle: Rounded Corners 32">
            <a:extLst>
              <a:ext uri="{FF2B5EF4-FFF2-40B4-BE49-F238E27FC236}">
                <a16:creationId xmlns:a16="http://schemas.microsoft.com/office/drawing/2014/main" id="{E80CF917-107B-92C9-2B0B-37D140D83EA5}"/>
              </a:ext>
            </a:extLst>
          </p:cNvPr>
          <p:cNvSpPr/>
          <p:nvPr/>
        </p:nvSpPr>
        <p:spPr>
          <a:xfrm>
            <a:off x="276548" y="199467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 Judge</a:t>
            </a:r>
            <a:endParaRPr lang="en-US" dirty="0"/>
          </a:p>
        </p:txBody>
      </p:sp>
      <p:sp>
        <p:nvSpPr>
          <p:cNvPr id="35" name="Rectangle: Rounded Corners 34">
            <a:extLst>
              <a:ext uri="{FF2B5EF4-FFF2-40B4-BE49-F238E27FC236}">
                <a16:creationId xmlns:a16="http://schemas.microsoft.com/office/drawing/2014/main" id="{8299C49A-8A53-E593-C39A-A7F9D3EF0216}"/>
              </a:ext>
            </a:extLst>
          </p:cNvPr>
          <p:cNvSpPr/>
          <p:nvPr/>
        </p:nvSpPr>
        <p:spPr>
          <a:xfrm>
            <a:off x="282405" y="284723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 Lawyer</a:t>
            </a:r>
            <a:endParaRPr lang="en-US" dirty="0"/>
          </a:p>
        </p:txBody>
      </p:sp>
      <p:sp>
        <p:nvSpPr>
          <p:cNvPr id="37" name="Rectangle: Rounded Corners 36">
            <a:extLst>
              <a:ext uri="{FF2B5EF4-FFF2-40B4-BE49-F238E27FC236}">
                <a16:creationId xmlns:a16="http://schemas.microsoft.com/office/drawing/2014/main" id="{1F07621F-2D47-C9C4-5D7E-8E466D60E012}"/>
              </a:ext>
            </a:extLst>
          </p:cNvPr>
          <p:cNvSpPr/>
          <p:nvPr/>
        </p:nvSpPr>
        <p:spPr>
          <a:xfrm>
            <a:off x="284340" y="367352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The King</a:t>
            </a:r>
            <a:endParaRPr lang="en-US" dirty="0"/>
          </a:p>
        </p:txBody>
      </p:sp>
      <p:sp>
        <p:nvSpPr>
          <p:cNvPr id="39" name="Rectangle: Rounded Corners 38">
            <a:extLst>
              <a:ext uri="{FF2B5EF4-FFF2-40B4-BE49-F238E27FC236}">
                <a16:creationId xmlns:a16="http://schemas.microsoft.com/office/drawing/2014/main" id="{7D8A6BB8-991A-8859-A113-5475D77DE85A}"/>
              </a:ext>
            </a:extLst>
          </p:cNvPr>
          <p:cNvSpPr/>
          <p:nvPr/>
        </p:nvSpPr>
        <p:spPr>
          <a:xfrm>
            <a:off x="283373" y="532608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Member Of Parliament</a:t>
            </a:r>
            <a:endParaRPr lang="en-US" dirty="0"/>
          </a:p>
        </p:txBody>
      </p:sp>
      <p:sp>
        <p:nvSpPr>
          <p:cNvPr id="41" name="Rectangle: Rounded Corners 40">
            <a:extLst>
              <a:ext uri="{FF2B5EF4-FFF2-40B4-BE49-F238E27FC236}">
                <a16:creationId xmlns:a16="http://schemas.microsoft.com/office/drawing/2014/main" id="{31FF76DE-81DB-116A-11A8-B8EA1D502795}"/>
              </a:ext>
            </a:extLst>
          </p:cNvPr>
          <p:cNvSpPr/>
          <p:nvPr/>
        </p:nvSpPr>
        <p:spPr>
          <a:xfrm>
            <a:off x="281438" y="4499804"/>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The Prime Minister</a:t>
            </a:r>
            <a:endParaRPr lang="en-US" dirty="0"/>
          </a:p>
        </p:txBody>
      </p:sp>
      <p:sp>
        <p:nvSpPr>
          <p:cNvPr id="43" name="Rectangle: Rounded Corners 42">
            <a:extLst>
              <a:ext uri="{FF2B5EF4-FFF2-40B4-BE49-F238E27FC236}">
                <a16:creationId xmlns:a16="http://schemas.microsoft.com/office/drawing/2014/main" id="{17C9EEC6-6156-40EF-174C-6354B32B2F8B}"/>
              </a:ext>
            </a:extLst>
          </p:cNvPr>
          <p:cNvSpPr/>
          <p:nvPr/>
        </p:nvSpPr>
        <p:spPr>
          <a:xfrm>
            <a:off x="283373" y="6152371"/>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Lord or Baroness</a:t>
            </a:r>
          </a:p>
        </p:txBody>
      </p:sp>
      <p:pic>
        <p:nvPicPr>
          <p:cNvPr id="44" name="Graphic 43" descr="Warning with solid fill">
            <a:extLst>
              <a:ext uri="{FF2B5EF4-FFF2-40B4-BE49-F238E27FC236}">
                <a16:creationId xmlns:a16="http://schemas.microsoft.com/office/drawing/2014/main" id="{CE88F5CD-B731-D9BD-AAC0-49CA0B6323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2107" y="5307766"/>
            <a:ext cx="652073" cy="664564"/>
          </a:xfrm>
          <a:prstGeom prst="rect">
            <a:avLst/>
          </a:prstGeom>
        </p:spPr>
      </p:pic>
      <p:pic>
        <p:nvPicPr>
          <p:cNvPr id="45" name="Graphic 44" descr="Thumbs up sign with solid fill">
            <a:extLst>
              <a:ext uri="{FF2B5EF4-FFF2-40B4-BE49-F238E27FC236}">
                <a16:creationId xmlns:a16="http://schemas.microsoft.com/office/drawing/2014/main" id="{C47191DC-AE79-0991-49E5-8A30C542E1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52590" y="3676806"/>
            <a:ext cx="677056" cy="664564"/>
          </a:xfrm>
          <a:prstGeom prst="rect">
            <a:avLst/>
          </a:prstGeom>
        </p:spPr>
      </p:pic>
      <p:pic>
        <p:nvPicPr>
          <p:cNvPr id="46" name="Graphic 45" descr="Thumbs Down with solid fill">
            <a:extLst>
              <a:ext uri="{FF2B5EF4-FFF2-40B4-BE49-F238E27FC236}">
                <a16:creationId xmlns:a16="http://schemas.microsoft.com/office/drawing/2014/main" id="{27BE781E-0690-700F-D0E9-FE0F197C77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58055" y="4494238"/>
            <a:ext cx="677056" cy="677056"/>
          </a:xfrm>
          <a:prstGeom prst="rect">
            <a:avLst/>
          </a:prstGeom>
        </p:spPr>
      </p:pic>
      <p:sp>
        <p:nvSpPr>
          <p:cNvPr id="48" name="Rectangle: Rounded Corners 47">
            <a:extLst>
              <a:ext uri="{FF2B5EF4-FFF2-40B4-BE49-F238E27FC236}">
                <a16:creationId xmlns:a16="http://schemas.microsoft.com/office/drawing/2014/main" id="{E1F98D63-3354-3116-15EE-28D72CB3E973}"/>
              </a:ext>
            </a:extLst>
          </p:cNvPr>
          <p:cNvSpPr/>
          <p:nvPr/>
        </p:nvSpPr>
        <p:spPr>
          <a:xfrm>
            <a:off x="7679715" y="1643653"/>
            <a:ext cx="4295641" cy="4705551"/>
          </a:xfrm>
          <a:prstGeom prst="roundRect">
            <a:avLst/>
          </a:prstGeom>
          <a:noFill/>
          <a:ln w="57150">
            <a:solidFill>
              <a:srgbClr val="E600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Now you know what everyone does, do you think they can make and change the law?</a:t>
            </a:r>
          </a:p>
          <a:p>
            <a:pPr algn="ctr"/>
            <a:endParaRPr lang="en-GB" sz="2000" dirty="0">
              <a:solidFill>
                <a:srgbClr val="000000"/>
              </a:solidFill>
              <a:latin typeface="Poppins SemiBold"/>
              <a:cs typeface="Poppins SemiBold"/>
            </a:endParaRPr>
          </a:p>
          <a:p>
            <a:pPr algn="ctr"/>
            <a:endParaRPr lang="en-GB" sz="2000" dirty="0">
              <a:solidFill>
                <a:srgbClr val="000000"/>
              </a:solidFill>
              <a:latin typeface="Poppins SemiBold"/>
              <a:cs typeface="Poppins SemiBold"/>
            </a:endParaRPr>
          </a:p>
          <a:p>
            <a:pPr algn="ctr"/>
            <a:r>
              <a:rPr lang="en-GB" sz="2000" dirty="0">
                <a:solidFill>
                  <a:srgbClr val="000000"/>
                </a:solidFill>
                <a:latin typeface="Poppins SemiBold"/>
                <a:cs typeface="Poppins SemiBold"/>
              </a:rPr>
              <a:t>Yes, they can.</a:t>
            </a:r>
            <a:br>
              <a:rPr lang="en-GB" sz="2000" dirty="0">
                <a:solidFill>
                  <a:srgbClr val="000000"/>
                </a:solidFill>
                <a:latin typeface="Poppins SemiBold"/>
                <a:cs typeface="Poppins SemiBold"/>
              </a:rPr>
            </a:br>
            <a:br>
              <a:rPr lang="en-GB" sz="2000" dirty="0">
                <a:solidFill>
                  <a:srgbClr val="000000"/>
                </a:solidFill>
                <a:latin typeface="Poppins SemiBold"/>
                <a:cs typeface="Poppins SemiBold"/>
              </a:rPr>
            </a:br>
            <a:endParaRPr lang="en-GB" sz="2000" dirty="0">
              <a:solidFill>
                <a:srgbClr val="000000"/>
              </a:solidFill>
              <a:latin typeface="Poppins SemiBold"/>
              <a:cs typeface="Poppins SemiBold"/>
            </a:endParaRPr>
          </a:p>
          <a:p>
            <a:pPr algn="ctr"/>
            <a:r>
              <a:rPr lang="en-GB" sz="2000" dirty="0">
                <a:solidFill>
                  <a:srgbClr val="000000"/>
                </a:solidFill>
                <a:latin typeface="Poppins SemiBold"/>
                <a:cs typeface="Poppins SemiBold"/>
              </a:rPr>
              <a:t>No, they can't. </a:t>
            </a:r>
            <a:endParaRPr lang="en-GB"/>
          </a:p>
          <a:p>
            <a:pPr algn="ctr"/>
            <a:endParaRPr lang="en-GB" sz="2000" dirty="0">
              <a:solidFill>
                <a:srgbClr val="000000"/>
              </a:solidFill>
              <a:latin typeface="Poppins SemiBold"/>
              <a:cs typeface="Poppins SemiBold"/>
            </a:endParaRPr>
          </a:p>
          <a:p>
            <a:pPr algn="ctr"/>
            <a:endParaRPr lang="en-GB" sz="2000" dirty="0">
              <a:solidFill>
                <a:srgbClr val="000000"/>
              </a:solidFill>
              <a:latin typeface="Poppins SemiBold"/>
              <a:cs typeface="Poppins SemiBold"/>
            </a:endParaRPr>
          </a:p>
          <a:p>
            <a:pPr algn="ctr"/>
            <a:r>
              <a:rPr lang="en-GB" sz="2000" dirty="0">
                <a:solidFill>
                  <a:srgbClr val="000000"/>
                </a:solidFill>
                <a:latin typeface="Poppins SemiBold"/>
                <a:cs typeface="Poppins SemiBold"/>
              </a:rPr>
              <a:t>      It's complicated!</a:t>
            </a:r>
            <a:endParaRPr lang="en-GB"/>
          </a:p>
        </p:txBody>
      </p:sp>
      <p:pic>
        <p:nvPicPr>
          <p:cNvPr id="53" name="Graphic 52" descr="Warning with solid fill">
            <a:extLst>
              <a:ext uri="{FF2B5EF4-FFF2-40B4-BE49-F238E27FC236}">
                <a16:creationId xmlns:a16="http://schemas.microsoft.com/office/drawing/2014/main" id="{E06567B9-6E45-48C2-2DB3-982E714737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8339" y="3671339"/>
            <a:ext cx="652073" cy="664564"/>
          </a:xfrm>
          <a:prstGeom prst="rect">
            <a:avLst/>
          </a:prstGeom>
        </p:spPr>
      </p:pic>
      <p:pic>
        <p:nvPicPr>
          <p:cNvPr id="54" name="Graphic 53" descr="Thumbs up sign with solid fill">
            <a:extLst>
              <a:ext uri="{FF2B5EF4-FFF2-40B4-BE49-F238E27FC236}">
                <a16:creationId xmlns:a16="http://schemas.microsoft.com/office/drawing/2014/main" id="{00AEFCD4-6278-ECAC-ED1C-4A45421574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3804" y="4476280"/>
            <a:ext cx="677056" cy="664564"/>
          </a:xfrm>
          <a:prstGeom prst="rect">
            <a:avLst/>
          </a:prstGeom>
        </p:spPr>
      </p:pic>
      <p:pic>
        <p:nvPicPr>
          <p:cNvPr id="55" name="Graphic 54" descr="Thumbs Down with solid fill">
            <a:extLst>
              <a:ext uri="{FF2B5EF4-FFF2-40B4-BE49-F238E27FC236}">
                <a16:creationId xmlns:a16="http://schemas.microsoft.com/office/drawing/2014/main" id="{F0534EB4-9559-59B7-B237-420722C930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9269" y="2820336"/>
            <a:ext cx="677056" cy="677056"/>
          </a:xfrm>
          <a:prstGeom prst="rect">
            <a:avLst/>
          </a:prstGeom>
        </p:spPr>
      </p:pic>
      <p:pic>
        <p:nvPicPr>
          <p:cNvPr id="56" name="Graphic 55" descr="Thumbs up sign with solid fill">
            <a:extLst>
              <a:ext uri="{FF2B5EF4-FFF2-40B4-BE49-F238E27FC236}">
                <a16:creationId xmlns:a16="http://schemas.microsoft.com/office/drawing/2014/main" id="{98FA0F02-ED1D-8281-BC29-CB62857102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3803" y="5325722"/>
            <a:ext cx="677056" cy="664564"/>
          </a:xfrm>
          <a:prstGeom prst="rect">
            <a:avLst/>
          </a:prstGeom>
        </p:spPr>
      </p:pic>
      <p:pic>
        <p:nvPicPr>
          <p:cNvPr id="57" name="Graphic 56" descr="Warning with solid fill">
            <a:extLst>
              <a:ext uri="{FF2B5EF4-FFF2-40B4-BE49-F238E27FC236}">
                <a16:creationId xmlns:a16="http://schemas.microsoft.com/office/drawing/2014/main" id="{8BFCB946-FD80-C9C3-B28C-C5EDD592C3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0830" y="6144715"/>
            <a:ext cx="652073" cy="664564"/>
          </a:xfrm>
          <a:prstGeom prst="rect">
            <a:avLst/>
          </a:prstGeom>
        </p:spPr>
      </p:pic>
      <p:pic>
        <p:nvPicPr>
          <p:cNvPr id="58" name="Graphic 57" descr="Thumbs Down with solid fill">
            <a:extLst>
              <a:ext uri="{FF2B5EF4-FFF2-40B4-BE49-F238E27FC236}">
                <a16:creationId xmlns:a16="http://schemas.microsoft.com/office/drawing/2014/main" id="{53D5A2F7-B4EB-F11C-A5D4-7B6DA395F8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9268" y="1196401"/>
            <a:ext cx="677056" cy="677056"/>
          </a:xfrm>
          <a:prstGeom prst="rect">
            <a:avLst/>
          </a:prstGeom>
        </p:spPr>
      </p:pic>
      <p:sp>
        <p:nvSpPr>
          <p:cNvPr id="61" name="Rectangle: Rounded Corners 60">
            <a:extLst>
              <a:ext uri="{FF2B5EF4-FFF2-40B4-BE49-F238E27FC236}">
                <a16:creationId xmlns:a16="http://schemas.microsoft.com/office/drawing/2014/main" id="{224D343D-1CE9-66FE-8EF1-E0E1921510AE}"/>
              </a:ext>
            </a:extLst>
          </p:cNvPr>
          <p:cNvSpPr/>
          <p:nvPr/>
        </p:nvSpPr>
        <p:spPr>
          <a:xfrm>
            <a:off x="3456689" y="1206186"/>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They make sure people follow the law. </a:t>
            </a:r>
          </a:p>
        </p:txBody>
      </p:sp>
      <p:sp>
        <p:nvSpPr>
          <p:cNvPr id="63" name="Rectangle: Rounded Corners 62">
            <a:extLst>
              <a:ext uri="{FF2B5EF4-FFF2-40B4-BE49-F238E27FC236}">
                <a16:creationId xmlns:a16="http://schemas.microsoft.com/office/drawing/2014/main" id="{195FC260-579B-AC98-CE50-7A66A6F564C4}"/>
              </a:ext>
            </a:extLst>
          </p:cNvPr>
          <p:cNvSpPr/>
          <p:nvPr/>
        </p:nvSpPr>
        <p:spPr>
          <a:xfrm>
            <a:off x="3456688" y="1993169"/>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They use laws to decide cases.</a:t>
            </a:r>
          </a:p>
        </p:txBody>
      </p:sp>
      <p:sp>
        <p:nvSpPr>
          <p:cNvPr id="65" name="Rectangle: Rounded Corners 64">
            <a:extLst>
              <a:ext uri="{FF2B5EF4-FFF2-40B4-BE49-F238E27FC236}">
                <a16:creationId xmlns:a16="http://schemas.microsoft.com/office/drawing/2014/main" id="{28878410-840A-B5CF-12BD-810608A61329}"/>
              </a:ext>
            </a:extLst>
          </p:cNvPr>
          <p:cNvSpPr/>
          <p:nvPr/>
        </p:nvSpPr>
        <p:spPr>
          <a:xfrm>
            <a:off x="3456687" y="2842611"/>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They advise people on the law.</a:t>
            </a:r>
          </a:p>
        </p:txBody>
      </p:sp>
      <p:sp>
        <p:nvSpPr>
          <p:cNvPr id="66" name="Rectangle: Rounded Corners 65">
            <a:extLst>
              <a:ext uri="{FF2B5EF4-FFF2-40B4-BE49-F238E27FC236}">
                <a16:creationId xmlns:a16="http://schemas.microsoft.com/office/drawing/2014/main" id="{58CD2B04-C4DB-2990-201A-6E0C21603FD1}"/>
              </a:ext>
            </a:extLst>
          </p:cNvPr>
          <p:cNvSpPr/>
          <p:nvPr/>
        </p:nvSpPr>
        <p:spPr>
          <a:xfrm>
            <a:off x="3456686" y="3692053"/>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Not really but all laws have to be given Royal Assent by the King.</a:t>
            </a:r>
            <a:endParaRPr lang="en-US" dirty="0"/>
          </a:p>
        </p:txBody>
      </p:sp>
      <p:sp>
        <p:nvSpPr>
          <p:cNvPr id="67" name="Rectangle: Rounded Corners 66">
            <a:extLst>
              <a:ext uri="{FF2B5EF4-FFF2-40B4-BE49-F238E27FC236}">
                <a16:creationId xmlns:a16="http://schemas.microsoft.com/office/drawing/2014/main" id="{BD447A5D-3D99-6EBF-873A-C1B1CAD59B19}"/>
              </a:ext>
            </a:extLst>
          </p:cNvPr>
          <p:cNvSpPr/>
          <p:nvPr/>
        </p:nvSpPr>
        <p:spPr>
          <a:xfrm>
            <a:off x="3456685" y="4479036"/>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Yes, but not on their own.</a:t>
            </a:r>
          </a:p>
        </p:txBody>
      </p:sp>
      <p:sp>
        <p:nvSpPr>
          <p:cNvPr id="68" name="Rectangle: Rounded Corners 67">
            <a:extLst>
              <a:ext uri="{FF2B5EF4-FFF2-40B4-BE49-F238E27FC236}">
                <a16:creationId xmlns:a16="http://schemas.microsoft.com/office/drawing/2014/main" id="{E3E0C525-4C3C-BBAF-EE86-EA7B04E0CB20}"/>
              </a:ext>
            </a:extLst>
          </p:cNvPr>
          <p:cNvSpPr/>
          <p:nvPr/>
        </p:nvSpPr>
        <p:spPr>
          <a:xfrm>
            <a:off x="3456684" y="5303494"/>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Yes, but not on their own.</a:t>
            </a:r>
          </a:p>
        </p:txBody>
      </p:sp>
      <p:sp>
        <p:nvSpPr>
          <p:cNvPr id="69" name="Rectangle: Rounded Corners 68">
            <a:extLst>
              <a:ext uri="{FF2B5EF4-FFF2-40B4-BE49-F238E27FC236}">
                <a16:creationId xmlns:a16="http://schemas.microsoft.com/office/drawing/2014/main" id="{77DC8285-95C0-A864-8AE1-D560DE32C52F}"/>
              </a:ext>
            </a:extLst>
          </p:cNvPr>
          <p:cNvSpPr/>
          <p:nvPr/>
        </p:nvSpPr>
        <p:spPr>
          <a:xfrm>
            <a:off x="3456683" y="6140444"/>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Their job is to debate and suggest amendments to new laws.</a:t>
            </a:r>
            <a:endParaRPr lang="en-US" dirty="0"/>
          </a:p>
        </p:txBody>
      </p:sp>
      <p:pic>
        <p:nvPicPr>
          <p:cNvPr id="71" name="Graphic 70" descr="Warning with solid fill">
            <a:extLst>
              <a:ext uri="{FF2B5EF4-FFF2-40B4-BE49-F238E27FC236}">
                <a16:creationId xmlns:a16="http://schemas.microsoft.com/office/drawing/2014/main" id="{F3CA092E-7CD4-12A9-3072-495A950047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51343" y="1997814"/>
            <a:ext cx="652073" cy="664564"/>
          </a:xfrm>
          <a:prstGeom prst="rect">
            <a:avLst/>
          </a:prstGeom>
        </p:spPr>
      </p:pic>
    </p:spTree>
    <p:extLst>
      <p:ext uri="{BB962C8B-B14F-4D97-AF65-F5344CB8AC3E}">
        <p14:creationId xmlns:p14="http://schemas.microsoft.com/office/powerpoint/2010/main" val="26725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97999-3DDD-302A-E4D8-66E8C39D13F6}"/>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644CF24-939C-1605-38A7-B7995A2F548A}"/>
              </a:ext>
            </a:extLst>
          </p:cNvPr>
          <p:cNvSpPr/>
          <p:nvPr/>
        </p:nvSpPr>
        <p:spPr>
          <a:xfrm>
            <a:off x="388344" y="5380903"/>
            <a:ext cx="3182550" cy="1173566"/>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a:cs typeface="Arial"/>
              </a:rPr>
              <a:t>650 elected MPs</a:t>
            </a:r>
          </a:p>
          <a:p>
            <a:pPr algn="ctr"/>
            <a:r>
              <a:rPr lang="en-GB" dirty="0">
                <a:solidFill>
                  <a:schemeClr val="tx1"/>
                </a:solidFill>
                <a:latin typeface="Arial"/>
                <a:cs typeface="Arial"/>
              </a:rPr>
              <a:t>debate and vote on</a:t>
            </a:r>
          </a:p>
          <a:p>
            <a:pPr algn="ctr"/>
            <a:r>
              <a:rPr lang="en-GB" dirty="0">
                <a:solidFill>
                  <a:schemeClr val="tx1"/>
                </a:solidFill>
                <a:latin typeface="Arial"/>
                <a:cs typeface="Arial"/>
              </a:rPr>
              <a:t>changes to the law.</a:t>
            </a:r>
          </a:p>
        </p:txBody>
      </p:sp>
      <p:pic>
        <p:nvPicPr>
          <p:cNvPr id="12" name="Picture 11">
            <a:extLst>
              <a:ext uri="{FF2B5EF4-FFF2-40B4-BE49-F238E27FC236}">
                <a16:creationId xmlns:a16="http://schemas.microsoft.com/office/drawing/2014/main" id="{51D41A8C-BF43-E759-4539-50490F6E3206}"/>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53507B3-E3ED-9DC3-668C-002A47E15FF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3: </a:t>
            </a:r>
            <a:endParaRPr lang="en-US" sz="3600" dirty="0">
              <a:solidFill>
                <a:srgbClr val="000000"/>
              </a:solidFill>
              <a:latin typeface="Poppins SemiBold"/>
              <a:cs typeface="Poppins SemiBold"/>
            </a:endParaRPr>
          </a:p>
          <a:p>
            <a:r>
              <a:rPr lang="en-GB" sz="3600" dirty="0">
                <a:solidFill>
                  <a:srgbClr val="000000"/>
                </a:solidFill>
                <a:latin typeface="Poppins SemiBold"/>
                <a:cs typeface="Poppins SemiBold"/>
              </a:rPr>
              <a:t>Who makes the law?</a:t>
            </a:r>
            <a:endParaRPr lang="en-US" sz="3600" dirty="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B6830480-B051-5BF1-F020-08EA498564D3}"/>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0" name="Rectangle: Rounded Corners 19">
            <a:extLst>
              <a:ext uri="{FF2B5EF4-FFF2-40B4-BE49-F238E27FC236}">
                <a16:creationId xmlns:a16="http://schemas.microsoft.com/office/drawing/2014/main" id="{50068E66-E212-CC1A-2D1F-12E68DB6BD67}"/>
              </a:ext>
            </a:extLst>
          </p:cNvPr>
          <p:cNvSpPr/>
          <p:nvPr/>
        </p:nvSpPr>
        <p:spPr>
          <a:xfrm>
            <a:off x="3942568" y="5380902"/>
            <a:ext cx="4350126" cy="1173566"/>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a:cs typeface="Arial"/>
              </a:rPr>
              <a:t>800 appointed Lords and Baronesses check and challenge the government, debate suggested changes to the law.</a:t>
            </a:r>
            <a:endParaRPr lang="en-US" dirty="0">
              <a:solidFill>
                <a:schemeClr val="tx1"/>
              </a:solidFill>
              <a:latin typeface="Aptos" panose="020B0004020202020204"/>
              <a:cs typeface="Arial"/>
            </a:endParaRPr>
          </a:p>
        </p:txBody>
      </p:sp>
      <p:sp>
        <p:nvSpPr>
          <p:cNvPr id="21" name="Rectangle: Rounded Corners 20">
            <a:extLst>
              <a:ext uri="{FF2B5EF4-FFF2-40B4-BE49-F238E27FC236}">
                <a16:creationId xmlns:a16="http://schemas.microsoft.com/office/drawing/2014/main" id="{49DE034C-EDF5-018E-1BA6-137308998292}"/>
              </a:ext>
            </a:extLst>
          </p:cNvPr>
          <p:cNvSpPr/>
          <p:nvPr/>
        </p:nvSpPr>
        <p:spPr>
          <a:xfrm>
            <a:off x="8699152" y="5380903"/>
            <a:ext cx="3145679" cy="1173566"/>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a:cs typeface="Arial"/>
              </a:rPr>
              <a:t>The King gives Royal Assent to new laws. (The last time they refused was 1708!)</a:t>
            </a:r>
          </a:p>
        </p:txBody>
      </p:sp>
      <p:pic>
        <p:nvPicPr>
          <p:cNvPr id="25" name="Graphic 24" descr="Scales of justice with solid fill">
            <a:extLst>
              <a:ext uri="{FF2B5EF4-FFF2-40B4-BE49-F238E27FC236}">
                <a16:creationId xmlns:a16="http://schemas.microsoft.com/office/drawing/2014/main" id="{E5E93221-898E-DB0A-87D0-85BEDF3CD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 name="Content Placeholder 2">
            <a:extLst>
              <a:ext uri="{FF2B5EF4-FFF2-40B4-BE49-F238E27FC236}">
                <a16:creationId xmlns:a16="http://schemas.microsoft.com/office/drawing/2014/main" id="{F44B74C9-29DF-A3FA-E686-E95EB0F8E2DB}"/>
              </a:ext>
            </a:extLst>
          </p:cNvPr>
          <p:cNvSpPr txBox="1">
            <a:spLocks/>
          </p:cNvSpPr>
          <p:nvPr/>
        </p:nvSpPr>
        <p:spPr>
          <a:xfrm>
            <a:off x="443676" y="1264422"/>
            <a:ext cx="11255393" cy="14107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dirty="0">
                <a:latin typeface="Arial"/>
                <a:cs typeface="Arial"/>
              </a:rPr>
              <a:t>It is the role of parliament to make and change the law. </a:t>
            </a:r>
          </a:p>
          <a:p>
            <a:pPr algn="ctr">
              <a:buNone/>
            </a:pPr>
            <a:endParaRPr lang="en-GB">
              <a:latin typeface="Arial"/>
              <a:cs typeface="Arial"/>
            </a:endParaRPr>
          </a:p>
          <a:p>
            <a:pPr algn="ctr">
              <a:buNone/>
            </a:pPr>
            <a:endParaRPr lang="en-GB">
              <a:latin typeface="Arial"/>
              <a:cs typeface="Arial"/>
            </a:endParaRPr>
          </a:p>
          <a:p>
            <a:pPr algn="ctr">
              <a:buNone/>
            </a:pPr>
            <a:endParaRPr lang="en-GB">
              <a:latin typeface="Arial"/>
              <a:cs typeface="Arial"/>
            </a:endParaRPr>
          </a:p>
          <a:p>
            <a:pPr algn="ctr">
              <a:buNone/>
            </a:pPr>
            <a:endParaRPr lang="en-GB">
              <a:latin typeface="Arial"/>
              <a:cs typeface="Arial"/>
            </a:endParaRPr>
          </a:p>
          <a:p>
            <a:pPr algn="ctr">
              <a:buNone/>
            </a:pPr>
            <a:endParaRPr lang="en-GB">
              <a:latin typeface="Arial"/>
              <a:cs typeface="Arial"/>
            </a:endParaRPr>
          </a:p>
          <a:p>
            <a:pPr algn="ctr">
              <a:buNone/>
            </a:pPr>
            <a:endParaRPr lang="en-GB">
              <a:latin typeface="Arial"/>
              <a:cs typeface="Arial"/>
            </a:endParaRPr>
          </a:p>
          <a:p>
            <a:pPr algn="ctr">
              <a:buNone/>
            </a:pPr>
            <a:endParaRPr lang="en-GB">
              <a:latin typeface="Arial"/>
              <a:cs typeface="Arial"/>
            </a:endParaRPr>
          </a:p>
        </p:txBody>
      </p:sp>
      <p:sp>
        <p:nvSpPr>
          <p:cNvPr id="6" name="Rectangle: Rounded Corners 5">
            <a:extLst>
              <a:ext uri="{FF2B5EF4-FFF2-40B4-BE49-F238E27FC236}">
                <a16:creationId xmlns:a16="http://schemas.microsoft.com/office/drawing/2014/main" id="{B39E730F-5CD0-0882-AC87-12959B99A3EB}"/>
              </a:ext>
            </a:extLst>
          </p:cNvPr>
          <p:cNvSpPr/>
          <p:nvPr/>
        </p:nvSpPr>
        <p:spPr>
          <a:xfrm>
            <a:off x="391125" y="1932654"/>
            <a:ext cx="355125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Arial"/>
              </a:rPr>
              <a:t>House of Commons</a:t>
            </a:r>
          </a:p>
        </p:txBody>
      </p:sp>
      <p:sp>
        <p:nvSpPr>
          <p:cNvPr id="8" name="Rectangle: Rounded Corners 7">
            <a:extLst>
              <a:ext uri="{FF2B5EF4-FFF2-40B4-BE49-F238E27FC236}">
                <a16:creationId xmlns:a16="http://schemas.microsoft.com/office/drawing/2014/main" id="{ADB2881E-CB62-3FF1-AE3A-48D66B81D53A}"/>
              </a:ext>
            </a:extLst>
          </p:cNvPr>
          <p:cNvSpPr/>
          <p:nvPr/>
        </p:nvSpPr>
        <p:spPr>
          <a:xfrm>
            <a:off x="4315449" y="1932653"/>
            <a:ext cx="355125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Arial"/>
              </a:rPr>
              <a:t>House of Lords</a:t>
            </a:r>
            <a:endParaRPr lang="en-US" dirty="0"/>
          </a:p>
        </p:txBody>
      </p:sp>
      <p:sp>
        <p:nvSpPr>
          <p:cNvPr id="10" name="Rectangle: Rounded Corners 9">
            <a:extLst>
              <a:ext uri="{FF2B5EF4-FFF2-40B4-BE49-F238E27FC236}">
                <a16:creationId xmlns:a16="http://schemas.microsoft.com/office/drawing/2014/main" id="{15183566-CA7F-998F-E46A-4649C67EBA68}"/>
              </a:ext>
            </a:extLst>
          </p:cNvPr>
          <p:cNvSpPr/>
          <p:nvPr/>
        </p:nvSpPr>
        <p:spPr>
          <a:xfrm>
            <a:off x="8296354" y="1938683"/>
            <a:ext cx="355125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Arial"/>
              </a:rPr>
              <a:t>The Monarchy</a:t>
            </a:r>
            <a:endParaRPr lang="en-US" dirty="0"/>
          </a:p>
        </p:txBody>
      </p:sp>
      <p:pic>
        <p:nvPicPr>
          <p:cNvPr id="4" name="Picture 3" descr="A group of people in a room&#10;&#10;AI-generated content may be incorrect.">
            <a:extLst>
              <a:ext uri="{FF2B5EF4-FFF2-40B4-BE49-F238E27FC236}">
                <a16:creationId xmlns:a16="http://schemas.microsoft.com/office/drawing/2014/main" id="{5E795E1F-33F1-34AE-8743-6EF0FF60E41D}"/>
              </a:ext>
            </a:extLst>
          </p:cNvPr>
          <p:cNvPicPr>
            <a:picLocks noChangeAspect="1"/>
          </p:cNvPicPr>
          <p:nvPr/>
        </p:nvPicPr>
        <p:blipFill>
          <a:blip r:embed="rId7"/>
          <a:stretch>
            <a:fillRect/>
          </a:stretch>
        </p:blipFill>
        <p:spPr>
          <a:xfrm>
            <a:off x="850446" y="2741839"/>
            <a:ext cx="2710542" cy="2457450"/>
          </a:xfrm>
          <a:prstGeom prst="rect">
            <a:avLst/>
          </a:prstGeom>
        </p:spPr>
      </p:pic>
      <p:pic>
        <p:nvPicPr>
          <p:cNvPr id="13" name="Picture 12" descr="A group of people sitting in a room&#10;&#10;AI-generated content may be incorrect.">
            <a:extLst>
              <a:ext uri="{FF2B5EF4-FFF2-40B4-BE49-F238E27FC236}">
                <a16:creationId xmlns:a16="http://schemas.microsoft.com/office/drawing/2014/main" id="{9FA738F3-7419-4AEF-D5AB-3F849BCD6C5B}"/>
              </a:ext>
            </a:extLst>
          </p:cNvPr>
          <p:cNvPicPr>
            <a:picLocks noChangeAspect="1"/>
          </p:cNvPicPr>
          <p:nvPr/>
        </p:nvPicPr>
        <p:blipFill>
          <a:blip r:embed="rId8"/>
          <a:stretch>
            <a:fillRect/>
          </a:stretch>
        </p:blipFill>
        <p:spPr>
          <a:xfrm>
            <a:off x="4789714" y="2735036"/>
            <a:ext cx="2658835" cy="2457450"/>
          </a:xfrm>
          <a:prstGeom prst="rect">
            <a:avLst/>
          </a:prstGeom>
        </p:spPr>
      </p:pic>
      <p:pic>
        <p:nvPicPr>
          <p:cNvPr id="14" name="Picture 13" descr="A person in a suit&#10;&#10;AI-generated content may be incorrect.">
            <a:extLst>
              <a:ext uri="{FF2B5EF4-FFF2-40B4-BE49-F238E27FC236}">
                <a16:creationId xmlns:a16="http://schemas.microsoft.com/office/drawing/2014/main" id="{7B1A6211-3C2F-4383-5557-7D06FE407FC0}"/>
              </a:ext>
            </a:extLst>
          </p:cNvPr>
          <p:cNvPicPr>
            <a:picLocks noChangeAspect="1"/>
          </p:cNvPicPr>
          <p:nvPr/>
        </p:nvPicPr>
        <p:blipFill>
          <a:blip r:embed="rId9"/>
          <a:stretch>
            <a:fillRect/>
          </a:stretch>
        </p:blipFill>
        <p:spPr>
          <a:xfrm>
            <a:off x="8715375" y="2741839"/>
            <a:ext cx="2701017" cy="2457450"/>
          </a:xfrm>
          <a:prstGeom prst="rect">
            <a:avLst/>
          </a:prstGeom>
        </p:spPr>
      </p:pic>
    </p:spTree>
    <p:extLst>
      <p:ext uri="{BB962C8B-B14F-4D97-AF65-F5344CB8AC3E}">
        <p14:creationId xmlns:p14="http://schemas.microsoft.com/office/powerpoint/2010/main" val="119657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9B40-4366-92A5-4A99-DC394B094D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6F5080-7A66-7004-8509-858A6CD6905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8C4BCFEA-1CE7-A21B-3502-2860FC471A91}"/>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The Big Challenge 2: </a:t>
            </a:r>
            <a:br>
              <a:rPr lang="en-GB" sz="3600" dirty="0">
                <a:solidFill>
                  <a:srgbClr val="000000"/>
                </a:solidFill>
                <a:latin typeface="Poppins SemiBold"/>
                <a:cs typeface="Poppins SemiBold"/>
              </a:rPr>
            </a:br>
            <a:r>
              <a:rPr lang="en-GB" sz="3600" dirty="0">
                <a:solidFill>
                  <a:srgbClr val="000000"/>
                </a:solidFill>
                <a:latin typeface="Poppins SemiBold"/>
                <a:cs typeface="Poppins SemiBold"/>
              </a:rPr>
              <a:t>My New Law</a:t>
            </a:r>
          </a:p>
        </p:txBody>
      </p:sp>
      <p:pic>
        <p:nvPicPr>
          <p:cNvPr id="9" name="Picture 8" descr="A colorful star with a black background&#10;&#10;AI-generated content may be incorrect.">
            <a:extLst>
              <a:ext uri="{FF2B5EF4-FFF2-40B4-BE49-F238E27FC236}">
                <a16:creationId xmlns:a16="http://schemas.microsoft.com/office/drawing/2014/main" id="{98073179-7DE1-AE5A-37EF-ED85F63F4952}"/>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4" name="Picture 3" descr="A set of black arrows with numbers&#10;&#10;AI-generated content may be incorrect.">
            <a:extLst>
              <a:ext uri="{FF2B5EF4-FFF2-40B4-BE49-F238E27FC236}">
                <a16:creationId xmlns:a16="http://schemas.microsoft.com/office/drawing/2014/main" id="{E456FEF7-B02E-2267-0650-6D4CDC61EAEF}"/>
              </a:ext>
            </a:extLst>
          </p:cNvPr>
          <p:cNvPicPr>
            <a:picLocks noChangeAspect="1"/>
          </p:cNvPicPr>
          <p:nvPr/>
        </p:nvPicPr>
        <p:blipFill>
          <a:blip r:embed="rId5"/>
          <a:srcRect l="25454" t="485" r="50130" b="50000"/>
          <a:stretch>
            <a:fillRect/>
          </a:stretch>
        </p:blipFill>
        <p:spPr>
          <a:xfrm>
            <a:off x="11102459" y="1106251"/>
            <a:ext cx="995137" cy="1076310"/>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C97DF601-0C4A-2EE9-3560-B9F9EC36685E}"/>
              </a:ext>
            </a:extLst>
          </p:cNvPr>
          <p:cNvPicPr>
            <a:picLocks noChangeAspect="1"/>
          </p:cNvPicPr>
          <p:nvPr/>
        </p:nvPicPr>
        <p:blipFill>
          <a:blip r:embed="rId5"/>
          <a:srcRect l="25454" t="485" r="50130" b="50000"/>
          <a:stretch>
            <a:fillRect/>
          </a:stretch>
        </p:blipFill>
        <p:spPr>
          <a:xfrm>
            <a:off x="11098748" y="1102540"/>
            <a:ext cx="995137" cy="1076310"/>
          </a:xfrm>
          <a:prstGeom prst="rect">
            <a:avLst/>
          </a:prstGeom>
        </p:spPr>
      </p:pic>
      <p:pic>
        <p:nvPicPr>
          <p:cNvPr id="26" name="Graphic 25" descr="Scales of justice with solid fill">
            <a:extLst>
              <a:ext uri="{FF2B5EF4-FFF2-40B4-BE49-F238E27FC236}">
                <a16:creationId xmlns:a16="http://schemas.microsoft.com/office/drawing/2014/main" id="{CF147151-DAF0-3EA7-F49E-1B16793E19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11" name="Graphic 10" descr="Girl holding a sign">
            <a:extLst>
              <a:ext uri="{FF2B5EF4-FFF2-40B4-BE49-F238E27FC236}">
                <a16:creationId xmlns:a16="http://schemas.microsoft.com/office/drawing/2014/main" id="{E76327A3-B743-0EDC-3BE4-517A588566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8703" y="1812816"/>
            <a:ext cx="3296696" cy="5009941"/>
          </a:xfrm>
          <a:prstGeom prst="rect">
            <a:avLst/>
          </a:prstGeom>
        </p:spPr>
      </p:pic>
      <p:pic>
        <p:nvPicPr>
          <p:cNvPr id="12" name="Graphic 11" descr="A female with short hair">
            <a:extLst>
              <a:ext uri="{FF2B5EF4-FFF2-40B4-BE49-F238E27FC236}">
                <a16:creationId xmlns:a16="http://schemas.microsoft.com/office/drawing/2014/main" id="{98A3DBF7-CE0B-ECAD-7558-7EDAC405F8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79454" y="1233400"/>
            <a:ext cx="1089374" cy="969561"/>
          </a:xfrm>
          <a:prstGeom prst="rect">
            <a:avLst/>
          </a:prstGeom>
        </p:spPr>
      </p:pic>
      <p:pic>
        <p:nvPicPr>
          <p:cNvPr id="13" name="Graphic 12" descr="A woman's face">
            <a:extLst>
              <a:ext uri="{FF2B5EF4-FFF2-40B4-BE49-F238E27FC236}">
                <a16:creationId xmlns:a16="http://schemas.microsoft.com/office/drawing/2014/main" id="{C31B465E-B611-E110-4DB8-0E00E009EDB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22101" y="1611971"/>
            <a:ext cx="381139" cy="400189"/>
          </a:xfrm>
          <a:prstGeom prst="rect">
            <a:avLst/>
          </a:prstGeom>
        </p:spPr>
      </p:pic>
      <p:sp>
        <p:nvSpPr>
          <p:cNvPr id="14" name="TextBox 13">
            <a:extLst>
              <a:ext uri="{FF2B5EF4-FFF2-40B4-BE49-F238E27FC236}">
                <a16:creationId xmlns:a16="http://schemas.microsoft.com/office/drawing/2014/main" id="{C21DABB1-6A2F-A4FB-2CE6-94DA23ABC362}"/>
              </a:ext>
            </a:extLst>
          </p:cNvPr>
          <p:cNvSpPr txBox="1"/>
          <p:nvPr/>
        </p:nvSpPr>
        <p:spPr>
          <a:xfrm>
            <a:off x="751914" y="2424110"/>
            <a:ext cx="274319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dirty="0">
                <a:latin typeface="Poppins SemiBold"/>
                <a:cs typeface="Arial"/>
              </a:rPr>
              <a:t>My new law is...</a:t>
            </a:r>
          </a:p>
          <a:p>
            <a:r>
              <a:rPr lang="en-GB" sz="1600" i="1" dirty="0">
                <a:latin typeface="Poppins SemiBold"/>
                <a:cs typeface="Arial"/>
              </a:rPr>
              <a:t>We need it because...</a:t>
            </a:r>
            <a:br>
              <a:rPr lang="en-GB" sz="1600" i="1" dirty="0">
                <a:latin typeface="Poppins SemiBold"/>
                <a:cs typeface="Arial"/>
              </a:rPr>
            </a:br>
            <a:r>
              <a:rPr lang="en-GB" sz="1600" i="1" dirty="0">
                <a:latin typeface="Poppins SemiBold"/>
                <a:cs typeface="Arial"/>
              </a:rPr>
              <a:t>It would help because...</a:t>
            </a:r>
          </a:p>
          <a:p>
            <a:r>
              <a:rPr lang="en-GB" sz="1600" i="1" dirty="0">
                <a:latin typeface="Poppins SemiBold"/>
                <a:cs typeface="Arial"/>
              </a:rPr>
              <a:t>Another reason to consider this is...</a:t>
            </a:r>
          </a:p>
        </p:txBody>
      </p:sp>
      <p:sp>
        <p:nvSpPr>
          <p:cNvPr id="10" name="TextBox 9">
            <a:extLst>
              <a:ext uri="{FF2B5EF4-FFF2-40B4-BE49-F238E27FC236}">
                <a16:creationId xmlns:a16="http://schemas.microsoft.com/office/drawing/2014/main" id="{D88B254F-D08A-7CE9-E6AA-9AA15E7020D1}"/>
              </a:ext>
            </a:extLst>
          </p:cNvPr>
          <p:cNvSpPr txBox="1"/>
          <p:nvPr/>
        </p:nvSpPr>
        <p:spPr>
          <a:xfrm>
            <a:off x="3811915" y="1572404"/>
            <a:ext cx="738708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latin typeface="Arial"/>
                <a:cs typeface="Arial"/>
              </a:rPr>
              <a:t>Think about what power we have as citizens. </a:t>
            </a:r>
            <a:endParaRPr lang="en-US" sz="2800"/>
          </a:p>
          <a:p>
            <a:pPr algn="ctr"/>
            <a:endParaRPr lang="en-GB" sz="2800" dirty="0">
              <a:latin typeface="Arial"/>
              <a:cs typeface="Arial"/>
            </a:endParaRPr>
          </a:p>
          <a:p>
            <a:pPr algn="ctr"/>
            <a:r>
              <a:rPr lang="en-GB" sz="2800" dirty="0">
                <a:latin typeface="Arial"/>
                <a:cs typeface="Arial"/>
              </a:rPr>
              <a:t>Citizens can’t make laws themselves, but you can influence them by: </a:t>
            </a:r>
            <a:endParaRPr lang="en-GB" sz="2800"/>
          </a:p>
          <a:p>
            <a:pPr algn="ctr"/>
            <a:endParaRPr lang="en-GB" sz="2800" dirty="0">
              <a:latin typeface="Arial"/>
              <a:cs typeface="Arial"/>
            </a:endParaRPr>
          </a:p>
          <a:p>
            <a:pPr marL="514350" indent="-514350" algn="ctr">
              <a:buAutoNum type="arabicPeriod"/>
            </a:pPr>
            <a:endParaRPr lang="en-GB" sz="2800" dirty="0">
              <a:latin typeface="Arial"/>
              <a:cs typeface="Arial"/>
            </a:endParaRPr>
          </a:p>
          <a:p>
            <a:pPr algn="ctr"/>
            <a:endParaRPr lang="en-GB" sz="2800" dirty="0">
              <a:latin typeface="Arial"/>
              <a:cs typeface="Arial"/>
            </a:endParaRPr>
          </a:p>
          <a:p>
            <a:pPr algn="ctr"/>
            <a:endParaRPr lang="en-GB" sz="2800" dirty="0">
              <a:latin typeface="Arial"/>
              <a:cs typeface="Arial"/>
            </a:endParaRPr>
          </a:p>
          <a:p>
            <a:pPr algn="ctr"/>
            <a:endParaRPr lang="en-GB" sz="2800" dirty="0">
              <a:latin typeface="Arial"/>
              <a:cs typeface="Arial"/>
            </a:endParaRPr>
          </a:p>
          <a:p>
            <a:pPr algn="ctr"/>
            <a:br>
              <a:rPr lang="en-GB" sz="2800" dirty="0">
                <a:latin typeface="Arial"/>
                <a:cs typeface="Arial"/>
              </a:rPr>
            </a:br>
            <a:r>
              <a:rPr lang="en-GB" sz="2800" err="1">
                <a:latin typeface="Arial"/>
                <a:cs typeface="Arial"/>
              </a:rPr>
              <a:t>So.</a:t>
            </a:r>
            <a:r>
              <a:rPr lang="en-GB" sz="2800" dirty="0">
                <a:latin typeface="Arial"/>
                <a:cs typeface="Arial"/>
              </a:rPr>
              <a:t>.. what laws would YOU make?</a:t>
            </a:r>
          </a:p>
          <a:p>
            <a:pPr algn="ctr"/>
            <a:endParaRPr lang="en-GB" sz="2800" dirty="0">
              <a:latin typeface="Arial"/>
              <a:cs typeface="Segoe UI"/>
            </a:endParaRPr>
          </a:p>
        </p:txBody>
      </p:sp>
      <p:sp>
        <p:nvSpPr>
          <p:cNvPr id="17" name="Rectangle: Rounded Corners 16">
            <a:extLst>
              <a:ext uri="{FF2B5EF4-FFF2-40B4-BE49-F238E27FC236}">
                <a16:creationId xmlns:a16="http://schemas.microsoft.com/office/drawing/2014/main" id="{AD26941D-8FDB-DBA5-6E02-A3DEEB5B54B0}"/>
              </a:ext>
            </a:extLst>
          </p:cNvPr>
          <p:cNvSpPr/>
          <p:nvPr/>
        </p:nvSpPr>
        <p:spPr>
          <a:xfrm>
            <a:off x="4861753" y="3699614"/>
            <a:ext cx="5273301" cy="1887589"/>
          </a:xfrm>
          <a:prstGeom prst="roundRect">
            <a:avLst/>
          </a:prstGeom>
          <a:solidFill>
            <a:srgbClr val="E60073"/>
          </a:solidFill>
          <a:ln w="57150">
            <a:solidFill>
              <a:srgbClr val="E600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gn="ctr">
              <a:buAutoNum type="arabicPeriod"/>
            </a:pPr>
            <a:r>
              <a:rPr lang="en-GB" sz="2800" dirty="0">
                <a:solidFill>
                  <a:srgbClr val="000000"/>
                </a:solidFill>
                <a:latin typeface="Poppins SemiBold"/>
                <a:cs typeface="Poppins SemiBold"/>
              </a:rPr>
              <a:t>Writing to your MP</a:t>
            </a:r>
          </a:p>
          <a:p>
            <a:pPr marL="457200" indent="-457200" algn="ctr">
              <a:buAutoNum type="arabicPeriod"/>
            </a:pPr>
            <a:r>
              <a:rPr lang="en-GB" sz="2800">
                <a:solidFill>
                  <a:srgbClr val="000000"/>
                </a:solidFill>
                <a:latin typeface="Poppins SemiBold"/>
                <a:cs typeface="Poppins SemiBold"/>
              </a:rPr>
              <a:t>Starting a petition</a:t>
            </a:r>
            <a:endParaRPr lang="en-GB">
              <a:solidFill>
                <a:srgbClr val="FFFFFF"/>
              </a:solidFill>
              <a:latin typeface="Aptos"/>
              <a:cs typeface="Poppins SemiBold"/>
            </a:endParaRPr>
          </a:p>
          <a:p>
            <a:pPr marL="457200" indent="-457200" algn="ctr">
              <a:buAutoNum type="arabicPeriod"/>
            </a:pPr>
            <a:r>
              <a:rPr lang="en-GB" sz="2800">
                <a:solidFill>
                  <a:srgbClr val="000000"/>
                </a:solidFill>
                <a:latin typeface="Poppins SemiBold"/>
                <a:cs typeface="Poppins SemiBold"/>
              </a:rPr>
              <a:t>oining a campaign</a:t>
            </a:r>
            <a:endParaRPr lang="en-GB"/>
          </a:p>
        </p:txBody>
      </p:sp>
    </p:spTree>
    <p:extLst>
      <p:ext uri="{BB962C8B-B14F-4D97-AF65-F5344CB8AC3E}">
        <p14:creationId xmlns:p14="http://schemas.microsoft.com/office/powerpoint/2010/main" val="405971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4804-B107-FD3C-21A3-0F3237C7F107}"/>
            </a:ext>
          </a:extLst>
        </p:cNvPr>
        <p:cNvGrpSpPr/>
        <p:nvPr/>
      </p:nvGrpSpPr>
      <p:grpSpPr>
        <a:xfrm>
          <a:off x="0" y="0"/>
          <a:ext cx="0" cy="0"/>
          <a:chOff x="0" y="0"/>
          <a:chExt cx="0" cy="0"/>
        </a:xfrm>
      </p:grpSpPr>
      <p:sp>
        <p:nvSpPr>
          <p:cNvPr id="51" name="TextBox 50">
            <a:extLst>
              <a:ext uri="{FF2B5EF4-FFF2-40B4-BE49-F238E27FC236}">
                <a16:creationId xmlns:a16="http://schemas.microsoft.com/office/drawing/2014/main" id="{8989326F-BD6A-B1E5-DE91-0441B65CA770}"/>
              </a:ext>
            </a:extLst>
          </p:cNvPr>
          <p:cNvSpPr txBox="1"/>
          <p:nvPr/>
        </p:nvSpPr>
        <p:spPr>
          <a:xfrm>
            <a:off x="368264" y="1922118"/>
            <a:ext cx="336633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GB" sz="1400" dirty="0">
                <a:latin typeface="Arial"/>
                <a:cs typeface="Arial"/>
              </a:rPr>
              <a:t>Allow a minimum of 45 </a:t>
            </a:r>
            <a:endParaRPr lang="en-US" sz="1400" dirty="0">
              <a:latin typeface="Arial"/>
              <a:cs typeface="Arial"/>
            </a:endParaRPr>
          </a:p>
          <a:p>
            <a:r>
              <a:rPr lang="en-GB" sz="1400" dirty="0">
                <a:latin typeface="Arial"/>
                <a:cs typeface="Arial"/>
              </a:rPr>
              <a:t>      minutes to deliver the </a:t>
            </a:r>
            <a:endParaRPr lang="en-US" sz="1400" dirty="0">
              <a:latin typeface="Arial"/>
              <a:cs typeface="Arial"/>
            </a:endParaRPr>
          </a:p>
          <a:p>
            <a:r>
              <a:rPr lang="en-GB" sz="1400" dirty="0">
                <a:latin typeface="Arial"/>
                <a:cs typeface="Arial"/>
              </a:rPr>
              <a:t>      lesson.</a:t>
            </a:r>
            <a:endParaRPr lang="en-US" sz="1400" dirty="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dirty="0">
                <a:latin typeface="Arial"/>
                <a:cs typeface="Arial"/>
              </a:rPr>
              <a:t>Familiarise yourself with</a:t>
            </a:r>
            <a:r>
              <a:rPr lang="en-GB" sz="1400" b="1" dirty="0">
                <a:latin typeface="Arial"/>
                <a:cs typeface="Arial"/>
              </a:rPr>
              <a:t> Lesson Overview (Slide 3)</a:t>
            </a:r>
            <a:r>
              <a:rPr lang="en-GB" sz="1400" dirty="0">
                <a:latin typeface="Arial"/>
                <a:cs typeface="Arial"/>
              </a:rPr>
              <a:t> and slides.</a:t>
            </a:r>
            <a:endParaRPr lang="en-US" sz="1400" dirty="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dirty="0">
                <a:latin typeface="Arial"/>
                <a:cs typeface="Arial"/>
              </a:rPr>
              <a:t>Read the </a:t>
            </a:r>
            <a:r>
              <a:rPr lang="en-GB" sz="1400" b="1" dirty="0">
                <a:latin typeface="Arial"/>
                <a:cs typeface="Arial"/>
              </a:rPr>
              <a:t>Top Tips &amp; Rule of Law 101 (Slide 4 and 5).</a:t>
            </a:r>
          </a:p>
          <a:p>
            <a:pPr marL="285750" indent="-285750">
              <a:buFont typeface="Wingdings"/>
              <a:buChar char="q"/>
            </a:pPr>
            <a:endParaRPr lang="en-GB" sz="1400">
              <a:latin typeface="Arial"/>
              <a:cs typeface="Arial"/>
            </a:endParaRPr>
          </a:p>
          <a:p>
            <a:pPr marL="285750" indent="-285750">
              <a:buFont typeface="Wingdings"/>
              <a:buChar char="q"/>
            </a:pPr>
            <a:r>
              <a:rPr lang="en-GB" sz="1400" dirty="0">
                <a:latin typeface="Arial"/>
                <a:cs typeface="Arial"/>
              </a:rPr>
              <a:t>Read the </a:t>
            </a:r>
            <a:r>
              <a:rPr lang="en-GB" sz="1400" b="1" dirty="0">
                <a:latin typeface="Arial"/>
                <a:cs typeface="Arial"/>
              </a:rPr>
              <a:t>'Notes'</a:t>
            </a:r>
            <a:r>
              <a:rPr lang="en-GB" sz="1400" dirty="0">
                <a:latin typeface="Arial"/>
                <a:cs typeface="Arial"/>
              </a:rPr>
              <a:t> in each slide which have more information on how to run the activities as well as any additional context you may need.</a:t>
            </a:r>
          </a:p>
          <a:p>
            <a:pPr marL="285750" indent="-285750">
              <a:buFont typeface="Wingdings"/>
              <a:buChar char="q"/>
            </a:pPr>
            <a:endParaRPr lang="en-GB" sz="1400" dirty="0">
              <a:latin typeface="Arial"/>
              <a:cs typeface="Arial"/>
            </a:endParaRPr>
          </a:p>
          <a:p>
            <a:pPr marL="285750" indent="-285750">
              <a:buFont typeface="Wingdings"/>
              <a:buChar char="q"/>
            </a:pPr>
            <a:r>
              <a:rPr lang="en-GB" sz="1400" dirty="0">
                <a:latin typeface="Arial"/>
                <a:cs typeface="Arial"/>
              </a:rPr>
              <a:t>You can choose to deliver all the suggested activities or select those that best suit the needs of your pupils and your time-frame. </a:t>
            </a:r>
          </a:p>
          <a:p>
            <a:endParaRPr lang="en-GB" sz="1400" i="1">
              <a:latin typeface="Arial"/>
              <a:cs typeface="Arial"/>
            </a:endParaRPr>
          </a:p>
        </p:txBody>
      </p:sp>
      <p:pic>
        <p:nvPicPr>
          <p:cNvPr id="20" name="Picture 19" descr="A close up of a red square&#10;&#10;AI-generated content may be incorrect.">
            <a:extLst>
              <a:ext uri="{FF2B5EF4-FFF2-40B4-BE49-F238E27FC236}">
                <a16:creationId xmlns:a16="http://schemas.microsoft.com/office/drawing/2014/main" id="{BE238818-D0F8-F682-6F04-53FB46CA736A}"/>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E9862F51-0DFF-F105-6698-9EDC2B9A785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Lesson preparation</a:t>
            </a:r>
            <a:endParaRPr lang="en-GB" sz="3600"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BFE5A8B-E7BC-81C5-0957-1DB087BDE9AB}"/>
              </a:ext>
            </a:extLst>
          </p:cNvPr>
          <p:cNvPicPr>
            <a:picLocks noChangeAspect="1"/>
          </p:cNvPicPr>
          <p:nvPr/>
        </p:nvPicPr>
        <p:blipFill>
          <a:blip r:embed="rId4"/>
          <a:stretch>
            <a:fillRect/>
          </a:stretch>
        </p:blipFill>
        <p:spPr>
          <a:xfrm>
            <a:off x="11166921" y="87814"/>
            <a:ext cx="935567" cy="1019175"/>
          </a:xfrm>
          <a:prstGeom prst="rect">
            <a:avLst/>
          </a:prstGeom>
        </p:spPr>
      </p:pic>
      <p:sp>
        <p:nvSpPr>
          <p:cNvPr id="40" name="Rectangle 39">
            <a:extLst>
              <a:ext uri="{FF2B5EF4-FFF2-40B4-BE49-F238E27FC236}">
                <a16:creationId xmlns:a16="http://schemas.microsoft.com/office/drawing/2014/main" id="{2DF7E063-7862-F6AF-20BF-D3A772175BA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F5B4F4E-06D9-3198-F7CD-15D7CECC697D}"/>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Poppins SemiBold"/>
                <a:cs typeface="Arial"/>
              </a:rPr>
              <a:t>Keyword definitions</a:t>
            </a:r>
            <a:endParaRPr lang="en-US" b="1" dirty="0">
              <a:solidFill>
                <a:schemeClr val="tx1"/>
              </a:solidFill>
              <a:latin typeface="Poppins SemiBold"/>
              <a:cs typeface="Arial"/>
            </a:endParaRPr>
          </a:p>
        </p:txBody>
      </p:sp>
      <p:sp>
        <p:nvSpPr>
          <p:cNvPr id="48" name="TextBox 47">
            <a:extLst>
              <a:ext uri="{FF2B5EF4-FFF2-40B4-BE49-F238E27FC236}">
                <a16:creationId xmlns:a16="http://schemas.microsoft.com/office/drawing/2014/main" id="{AED2A62F-B330-3910-4321-0000B65BC674}"/>
              </a:ext>
            </a:extLst>
          </p:cNvPr>
          <p:cNvSpPr txBox="1"/>
          <p:nvPr/>
        </p:nvSpPr>
        <p:spPr>
          <a:xfrm>
            <a:off x="4356279" y="1917755"/>
            <a:ext cx="3556835"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dirty="0">
                <a:latin typeface="Arial"/>
                <a:cs typeface="Arial"/>
              </a:rPr>
              <a:t>Rule of Law - </a:t>
            </a:r>
            <a:r>
              <a:rPr lang="en-GB" sz="1300" dirty="0">
                <a:latin typeface="Arial"/>
                <a:cs typeface="Arial"/>
              </a:rPr>
              <a:t>a set of principles for a fair and effective society where everyone is accountable to the law.</a:t>
            </a:r>
            <a:endParaRPr lang="en-US" dirty="0"/>
          </a:p>
          <a:p>
            <a:endParaRPr lang="en-GB" sz="1300" dirty="0">
              <a:latin typeface="Arial"/>
              <a:cs typeface="Arial"/>
            </a:endParaRPr>
          </a:p>
          <a:p>
            <a:r>
              <a:rPr lang="en-GB" sz="1300" b="1" dirty="0">
                <a:latin typeface="Arial"/>
                <a:cs typeface="Arial"/>
              </a:rPr>
              <a:t>Parliament -</a:t>
            </a:r>
            <a:r>
              <a:rPr lang="en-GB" sz="1300" dirty="0">
                <a:latin typeface="Arial"/>
                <a:cs typeface="Arial"/>
              </a:rPr>
              <a:t> made up of elected MPs in the House of Commons and appointed Lords in the House of Lords. Responsible for creating and amending laws.</a:t>
            </a:r>
            <a:endParaRPr lang="en-US" dirty="0"/>
          </a:p>
          <a:p>
            <a:endParaRPr lang="en-GB" sz="1300" b="1" dirty="0">
              <a:latin typeface="Arial"/>
              <a:cs typeface="Arial"/>
            </a:endParaRPr>
          </a:p>
          <a:p>
            <a:r>
              <a:rPr lang="en-GB" sz="1300" b="1" dirty="0">
                <a:latin typeface="Arial"/>
                <a:cs typeface="Arial"/>
              </a:rPr>
              <a:t>The Government </a:t>
            </a:r>
            <a:r>
              <a:rPr lang="en-GB" sz="1300" b="1" dirty="0">
                <a:latin typeface="Arial"/>
                <a:ea typeface="+mn-lt"/>
                <a:cs typeface="Arial"/>
              </a:rPr>
              <a:t>- </a:t>
            </a:r>
            <a:r>
              <a:rPr lang="en-GB" sz="1300" dirty="0">
                <a:latin typeface="Arial"/>
                <a:ea typeface="+mn-lt"/>
                <a:cs typeface="Arial"/>
              </a:rPr>
              <a:t>sets the agenda for new laws, drafting them with lawyers and </a:t>
            </a:r>
            <a:r>
              <a:rPr lang="en-GB" sz="1300" dirty="0">
                <a:latin typeface="Arial"/>
                <a:cs typeface="Arial"/>
              </a:rPr>
              <a:t>implementing </a:t>
            </a:r>
            <a:r>
              <a:rPr lang="en-GB" sz="1300" dirty="0">
                <a:latin typeface="Arial"/>
                <a:ea typeface="+mn-lt"/>
                <a:cs typeface="Arial"/>
              </a:rPr>
              <a:t>them once passed.</a:t>
            </a:r>
            <a:endParaRPr lang="en-GB" sz="1300" dirty="0">
              <a:latin typeface="Arial"/>
              <a:cs typeface="Arial"/>
            </a:endParaRPr>
          </a:p>
          <a:p>
            <a:endParaRPr lang="en-GB" sz="1300" dirty="0">
              <a:latin typeface="Arial"/>
              <a:cs typeface="Arial"/>
            </a:endParaRPr>
          </a:p>
          <a:p>
            <a:r>
              <a:rPr lang="en-GB" sz="1300" b="1" dirty="0">
                <a:latin typeface="Arial"/>
                <a:cs typeface="Arial"/>
              </a:rPr>
              <a:t>The Judiciary - </a:t>
            </a:r>
            <a:r>
              <a:rPr lang="en-GB" sz="1300" dirty="0">
                <a:latin typeface="Arial"/>
                <a:cs typeface="Arial"/>
              </a:rPr>
              <a:t>system of courts </a:t>
            </a:r>
            <a:r>
              <a:rPr lang="en-GB" sz="1300" dirty="0">
                <a:latin typeface="Arial"/>
                <a:ea typeface="+mn-lt"/>
                <a:cs typeface="Arial"/>
              </a:rPr>
              <a:t>and judges</a:t>
            </a:r>
            <a:r>
              <a:rPr lang="en-GB" sz="1300" dirty="0">
                <a:latin typeface="Arial"/>
                <a:cs typeface="Arial"/>
              </a:rPr>
              <a:t>,</a:t>
            </a:r>
            <a:r>
              <a:rPr lang="en-GB" sz="1300" dirty="0">
                <a:latin typeface="Arial"/>
                <a:ea typeface="+mn-lt"/>
                <a:cs typeface="Arial"/>
              </a:rPr>
              <a:t> responsible for interpreting and applying existing laws.</a:t>
            </a:r>
            <a:endParaRPr lang="en-GB" sz="1300" dirty="0">
              <a:latin typeface="Arial"/>
              <a:cs typeface="Arial"/>
            </a:endParaRPr>
          </a:p>
          <a:p>
            <a:endParaRPr lang="en-GB" sz="1300" dirty="0">
              <a:latin typeface="Arial"/>
              <a:cs typeface="Arial"/>
            </a:endParaRPr>
          </a:p>
          <a:p>
            <a:r>
              <a:rPr lang="en-GB" sz="1300" b="1" dirty="0">
                <a:latin typeface="Arial"/>
                <a:cs typeface="Arial"/>
              </a:rPr>
              <a:t>Bill - </a:t>
            </a:r>
            <a:r>
              <a:rPr lang="en-GB" sz="1300" dirty="0">
                <a:latin typeface="Arial"/>
                <a:ea typeface="+mn-lt"/>
                <a:cs typeface="Arial"/>
              </a:rPr>
              <a:t>a proposal for a new law, or to </a:t>
            </a:r>
            <a:r>
              <a:rPr lang="en-GB" sz="1300" dirty="0">
                <a:latin typeface="Arial"/>
                <a:cs typeface="Arial"/>
              </a:rPr>
              <a:t>change an </a:t>
            </a:r>
            <a:r>
              <a:rPr lang="en-GB" sz="1300" dirty="0">
                <a:latin typeface="Arial"/>
                <a:ea typeface="+mn-lt"/>
                <a:cs typeface="Arial"/>
              </a:rPr>
              <a:t>existing law.</a:t>
            </a:r>
            <a:endParaRPr lang="en-GB" sz="1300" dirty="0">
              <a:latin typeface="Arial"/>
              <a:cs typeface="Arial"/>
            </a:endParaRPr>
          </a:p>
          <a:p>
            <a:endParaRPr lang="en-GB" sz="1300" dirty="0">
              <a:latin typeface="Arial"/>
              <a:cs typeface="Arial"/>
            </a:endParaRPr>
          </a:p>
          <a:p>
            <a:r>
              <a:rPr lang="en-GB" sz="1300" b="1" dirty="0">
                <a:latin typeface="Arial"/>
                <a:cs typeface="Arial"/>
              </a:rPr>
              <a:t>Act - </a:t>
            </a:r>
            <a:r>
              <a:rPr lang="en-GB" sz="1300" dirty="0">
                <a:latin typeface="Arial"/>
                <a:cs typeface="Arial"/>
              </a:rPr>
              <a:t>a bill which has been passed by Parliament and given royal approval, making it official law.</a:t>
            </a:r>
            <a:endParaRPr lang="en-US" dirty="0"/>
          </a:p>
        </p:txBody>
      </p:sp>
      <p:sp>
        <p:nvSpPr>
          <p:cNvPr id="49" name="Rectangle 48">
            <a:extLst>
              <a:ext uri="{FF2B5EF4-FFF2-40B4-BE49-F238E27FC236}">
                <a16:creationId xmlns:a16="http://schemas.microsoft.com/office/drawing/2014/main" id="{6D86531E-FE40-3C4B-AE96-A88E825725B7}"/>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747082AA-7EDD-DC7F-4C11-1B52B1299587}"/>
              </a:ext>
            </a:extLst>
          </p:cNvPr>
          <p:cNvSpPr/>
          <p:nvPr/>
        </p:nvSpPr>
        <p:spPr>
          <a:xfrm>
            <a:off x="551862" y="1311371"/>
            <a:ext cx="2992396" cy="557242"/>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0000"/>
                </a:solidFill>
                <a:latin typeface="Poppins SemiBold"/>
                <a:cs typeface="Arial"/>
              </a:rPr>
              <a:t>Teacher checklist</a:t>
            </a:r>
            <a:endParaRPr lang="en-US" dirty="0">
              <a:latin typeface="Poppins SemiBold"/>
              <a:cs typeface="Poppins SemiBold"/>
            </a:endParaRPr>
          </a:p>
        </p:txBody>
      </p:sp>
      <p:pic>
        <p:nvPicPr>
          <p:cNvPr id="21" name="Picture 20" descr="A set of black arrows with numbers&#10;&#10;AI-generated content may be incorrect.">
            <a:extLst>
              <a:ext uri="{FF2B5EF4-FFF2-40B4-BE49-F238E27FC236}">
                <a16:creationId xmlns:a16="http://schemas.microsoft.com/office/drawing/2014/main" id="{47A224FF-E888-B26F-13A8-CD35D6795E5A}"/>
              </a:ext>
            </a:extLst>
          </p:cNvPr>
          <p:cNvPicPr>
            <a:picLocks noChangeAspect="1"/>
          </p:cNvPicPr>
          <p:nvPr/>
        </p:nvPicPr>
        <p:blipFill>
          <a:blip r:embed="rId5"/>
          <a:srcRect l="49827" t="47333" r="24221"/>
          <a:stretch>
            <a:fillRect/>
          </a:stretch>
        </p:blipFill>
        <p:spPr>
          <a:xfrm>
            <a:off x="3111837" y="1911184"/>
            <a:ext cx="601448" cy="633523"/>
          </a:xfrm>
          <a:prstGeom prst="rect">
            <a:avLst/>
          </a:prstGeom>
        </p:spPr>
      </p:pic>
      <p:pic>
        <p:nvPicPr>
          <p:cNvPr id="15" name="Graphic 5" descr="Scales of justice with solid fill">
            <a:extLst>
              <a:ext uri="{FF2B5EF4-FFF2-40B4-BE49-F238E27FC236}">
                <a16:creationId xmlns:a16="http://schemas.microsoft.com/office/drawing/2014/main" id="{4A36D82A-3BCE-3ABC-21C5-B4099983CD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4" name="Rectangle 3">
            <a:extLst>
              <a:ext uri="{FF2B5EF4-FFF2-40B4-BE49-F238E27FC236}">
                <a16:creationId xmlns:a16="http://schemas.microsoft.com/office/drawing/2014/main" id="{8AF269B5-F6CC-2966-4DE8-E1A0602E0066}"/>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pic>
        <p:nvPicPr>
          <p:cNvPr id="5" name="Graphic 2" descr="Ribbon with solid fill">
            <a:extLst>
              <a:ext uri="{FF2B5EF4-FFF2-40B4-BE49-F238E27FC236}">
                <a16:creationId xmlns:a16="http://schemas.microsoft.com/office/drawing/2014/main" id="{70EBF03D-0570-DBC6-D600-BD74069ABF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91425" y="2098104"/>
            <a:ext cx="833091" cy="836385"/>
          </a:xfrm>
          <a:prstGeom prst="rect">
            <a:avLst/>
          </a:prstGeom>
        </p:spPr>
      </p:pic>
      <p:pic>
        <p:nvPicPr>
          <p:cNvPr id="13" name="Graphic 7" descr="Books with solid fill">
            <a:extLst>
              <a:ext uri="{FF2B5EF4-FFF2-40B4-BE49-F238E27FC236}">
                <a16:creationId xmlns:a16="http://schemas.microsoft.com/office/drawing/2014/main" id="{301C1B48-8BD4-6B8B-F2C4-81BA72BD5F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3423" y="3223740"/>
            <a:ext cx="914400" cy="914400"/>
          </a:xfrm>
          <a:prstGeom prst="rect">
            <a:avLst/>
          </a:prstGeom>
        </p:spPr>
      </p:pic>
      <p:pic>
        <p:nvPicPr>
          <p:cNvPr id="16" name="Graphic 11" descr="Lightbulb and gear with solid fill">
            <a:extLst>
              <a:ext uri="{FF2B5EF4-FFF2-40B4-BE49-F238E27FC236}">
                <a16:creationId xmlns:a16="http://schemas.microsoft.com/office/drawing/2014/main" id="{A9E0AB8A-F043-2832-8E3B-474E37CCC2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06293" y="4400027"/>
            <a:ext cx="938928" cy="949785"/>
          </a:xfrm>
          <a:prstGeom prst="rect">
            <a:avLst/>
          </a:prstGeom>
        </p:spPr>
      </p:pic>
      <p:pic>
        <p:nvPicPr>
          <p:cNvPr id="19" name="Graphic 13" descr="Puzzle with solid fill">
            <a:extLst>
              <a:ext uri="{FF2B5EF4-FFF2-40B4-BE49-F238E27FC236}">
                <a16:creationId xmlns:a16="http://schemas.microsoft.com/office/drawing/2014/main" id="{87B4867C-A7CB-A36F-DBE6-B6C4AC4024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18603" y="5605646"/>
            <a:ext cx="914400" cy="914400"/>
          </a:xfrm>
          <a:prstGeom prst="rect">
            <a:avLst/>
          </a:prstGeom>
        </p:spPr>
      </p:pic>
      <p:sp>
        <p:nvSpPr>
          <p:cNvPr id="22" name="Rectangle: Rounded Corners 21">
            <a:extLst>
              <a:ext uri="{FF2B5EF4-FFF2-40B4-BE49-F238E27FC236}">
                <a16:creationId xmlns:a16="http://schemas.microsoft.com/office/drawing/2014/main" id="{9C5B0E3C-92AF-1BB9-17CD-5C56CF930913}"/>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tx1"/>
                </a:solidFill>
                <a:latin typeface="Poppins SemiBold"/>
                <a:cs typeface="Arial"/>
              </a:rPr>
              <a:t>Why teach </a:t>
            </a:r>
            <a:endParaRPr lang="en-US" sz="1400" dirty="0">
              <a:solidFill>
                <a:schemeClr val="tx1"/>
              </a:solidFill>
              <a:latin typeface="Aptos" panose="020B0004020202020204"/>
              <a:cs typeface="Arial"/>
            </a:endParaRPr>
          </a:p>
          <a:p>
            <a:pPr algn="ctr"/>
            <a:r>
              <a:rPr lang="en-GB" sz="1400" b="1" dirty="0">
                <a:solidFill>
                  <a:schemeClr val="tx1"/>
                </a:solidFill>
                <a:latin typeface="Poppins SemiBold"/>
                <a:cs typeface="Arial"/>
              </a:rPr>
              <a:t>The Big Legal Lesson?</a:t>
            </a:r>
            <a:endParaRPr lang="en-US" sz="1400" dirty="0">
              <a:solidFill>
                <a:schemeClr val="tx1"/>
              </a:solidFill>
            </a:endParaRPr>
          </a:p>
        </p:txBody>
      </p:sp>
      <p:sp>
        <p:nvSpPr>
          <p:cNvPr id="23" name="TextBox 10">
            <a:extLst>
              <a:ext uri="{FF2B5EF4-FFF2-40B4-BE49-F238E27FC236}">
                <a16:creationId xmlns:a16="http://schemas.microsoft.com/office/drawing/2014/main" id="{2A045170-A4D7-ED8E-7E8F-D066456E1A7B}"/>
              </a:ext>
            </a:extLst>
          </p:cNvPr>
          <p:cNvSpPr txBox="1"/>
          <p:nvPr/>
        </p:nvSpPr>
        <p:spPr>
          <a:xfrm>
            <a:off x="9318423" y="2102132"/>
            <a:ext cx="246052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Ofsted</a:t>
            </a:r>
            <a:br>
              <a:rPr lang="en-GB" sz="1400" b="1">
                <a:latin typeface="Arial"/>
                <a:cs typeface="Arial"/>
              </a:rPr>
            </a:br>
            <a:r>
              <a:rPr lang="en-GB" sz="1400">
                <a:latin typeface="Arial"/>
                <a:cs typeface="Arial"/>
              </a:rPr>
              <a:t>Personal Development &amp; Wellbeing</a:t>
            </a:r>
            <a:endParaRPr lang="en-GB" sz="1400" b="1">
              <a:latin typeface="Arial"/>
              <a:cs typeface="Arial"/>
            </a:endParaRPr>
          </a:p>
        </p:txBody>
      </p:sp>
      <p:sp>
        <p:nvSpPr>
          <p:cNvPr id="24" name="TextBox 16">
            <a:extLst>
              <a:ext uri="{FF2B5EF4-FFF2-40B4-BE49-F238E27FC236}">
                <a16:creationId xmlns:a16="http://schemas.microsoft.com/office/drawing/2014/main" id="{1A9E442D-4119-EED4-3EA5-443F43C167BE}"/>
              </a:ext>
            </a:extLst>
          </p:cNvPr>
          <p:cNvSpPr txBox="1"/>
          <p:nvPr/>
        </p:nvSpPr>
        <p:spPr>
          <a:xfrm>
            <a:off x="9345159" y="4401823"/>
            <a:ext cx="243378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Skills</a:t>
            </a:r>
            <a:endParaRPr lang="en-US" sz="1400">
              <a:latin typeface="Arial"/>
              <a:cs typeface="Arial"/>
            </a:endParaRPr>
          </a:p>
          <a:p>
            <a:r>
              <a:rPr lang="en-GB" sz="1400">
                <a:latin typeface="Arial"/>
                <a:cs typeface="Arial"/>
              </a:rPr>
              <a:t>Critical thinking</a:t>
            </a:r>
            <a:endParaRPr lang="en-US" sz="1400">
              <a:latin typeface="Arial"/>
              <a:cs typeface="Arial"/>
            </a:endParaRPr>
          </a:p>
          <a:p>
            <a:r>
              <a:rPr lang="en-GB" sz="1400">
                <a:latin typeface="Arial"/>
                <a:cs typeface="Arial"/>
              </a:rPr>
              <a:t>Communication</a:t>
            </a:r>
            <a:endParaRPr lang="en-US" sz="1400">
              <a:latin typeface="Arial"/>
              <a:cs typeface="Arial"/>
            </a:endParaRPr>
          </a:p>
          <a:p>
            <a:r>
              <a:rPr lang="en-GB" sz="1400">
                <a:latin typeface="Arial"/>
                <a:cs typeface="Arial"/>
              </a:rPr>
              <a:t>Oracy</a:t>
            </a:r>
            <a:endParaRPr lang="en-US" sz="1400">
              <a:latin typeface="Arial"/>
              <a:cs typeface="Arial"/>
            </a:endParaRPr>
          </a:p>
        </p:txBody>
      </p:sp>
      <p:sp>
        <p:nvSpPr>
          <p:cNvPr id="25" name="TextBox 17">
            <a:extLst>
              <a:ext uri="{FF2B5EF4-FFF2-40B4-BE49-F238E27FC236}">
                <a16:creationId xmlns:a16="http://schemas.microsoft.com/office/drawing/2014/main" id="{5458031C-144F-DB9B-0C47-5C09189D1001}"/>
              </a:ext>
            </a:extLst>
          </p:cNvPr>
          <p:cNvSpPr txBox="1"/>
          <p:nvPr/>
        </p:nvSpPr>
        <p:spPr>
          <a:xfrm>
            <a:off x="9345158" y="5495515"/>
            <a:ext cx="243378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Arial"/>
                <a:cs typeface="Arial"/>
              </a:rPr>
              <a:t>Pedagogical principles</a:t>
            </a:r>
            <a:endParaRPr lang="en-US" sz="1400" dirty="0">
              <a:latin typeface="Arial"/>
              <a:cs typeface="Arial"/>
            </a:endParaRPr>
          </a:p>
          <a:p>
            <a:r>
              <a:rPr lang="en-GB" sz="1400" dirty="0">
                <a:latin typeface="Arial"/>
                <a:cs typeface="Arial"/>
              </a:rPr>
              <a:t>Support on making learning locally relevant and impartiality</a:t>
            </a:r>
          </a:p>
        </p:txBody>
      </p:sp>
      <p:sp>
        <p:nvSpPr>
          <p:cNvPr id="26" name="TextBox 1">
            <a:extLst>
              <a:ext uri="{FF2B5EF4-FFF2-40B4-BE49-F238E27FC236}">
                <a16:creationId xmlns:a16="http://schemas.microsoft.com/office/drawing/2014/main" id="{1F261953-B3CB-2DB5-C044-48D941A8F3B5}"/>
              </a:ext>
            </a:extLst>
          </p:cNvPr>
          <p:cNvSpPr txBox="1"/>
          <p:nvPr/>
        </p:nvSpPr>
        <p:spPr>
          <a:xfrm>
            <a:off x="9306868" y="3200818"/>
            <a:ext cx="2428105"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Curriculum</a:t>
            </a:r>
          </a:p>
          <a:p>
            <a:r>
              <a:rPr lang="en-GB" sz="1400">
                <a:latin typeface="Arial"/>
                <a:cs typeface="Arial"/>
              </a:rPr>
              <a:t>Citizenship</a:t>
            </a:r>
            <a:br>
              <a:rPr lang="en-GB" sz="1400">
                <a:latin typeface="Arial"/>
                <a:cs typeface="Arial"/>
              </a:rPr>
            </a:br>
            <a:r>
              <a:rPr lang="en-GB" sz="1400">
                <a:latin typeface="Arial"/>
                <a:cs typeface="Arial"/>
              </a:rPr>
              <a:t>SMSC</a:t>
            </a:r>
          </a:p>
          <a:p>
            <a:r>
              <a:rPr lang="en-GB" sz="1400">
                <a:latin typeface="Arial"/>
                <a:cs typeface="Arial"/>
              </a:rPr>
              <a:t>English</a:t>
            </a:r>
            <a:br>
              <a:rPr lang="en-GB" sz="1400">
                <a:latin typeface="Arial"/>
                <a:cs typeface="Arial"/>
              </a:rPr>
            </a:br>
            <a:endParaRPr lang="en-GB" sz="1400">
              <a:latin typeface="Arial"/>
              <a:cs typeface="Arial"/>
            </a:endParaRPr>
          </a:p>
        </p:txBody>
      </p:sp>
    </p:spTree>
    <p:extLst>
      <p:ext uri="{BB962C8B-B14F-4D97-AF65-F5344CB8AC3E}">
        <p14:creationId xmlns:p14="http://schemas.microsoft.com/office/powerpoint/2010/main" val="121834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FEEC2-4C13-3B46-FBA6-FC638066EF53}"/>
            </a:ext>
          </a:extLst>
        </p:cNvPr>
        <p:cNvGrpSpPr/>
        <p:nvPr/>
      </p:nvGrpSpPr>
      <p:grpSpPr>
        <a:xfrm>
          <a:off x="0" y="0"/>
          <a:ext cx="0" cy="0"/>
          <a:chOff x="0" y="0"/>
          <a:chExt cx="0" cy="0"/>
        </a:xfrm>
      </p:grpSpPr>
      <p:pic>
        <p:nvPicPr>
          <p:cNvPr id="5" name="Picture 4" descr="A statue of a person holding scales and a sword&#10;&#10;AI-generated content may be incorrect.">
            <a:extLst>
              <a:ext uri="{FF2B5EF4-FFF2-40B4-BE49-F238E27FC236}">
                <a16:creationId xmlns:a16="http://schemas.microsoft.com/office/drawing/2014/main" id="{EDE7B591-03E6-AE55-6725-3DE4452686B0}"/>
              </a:ext>
            </a:extLst>
          </p:cNvPr>
          <p:cNvPicPr>
            <a:picLocks noChangeAspect="1"/>
          </p:cNvPicPr>
          <p:nvPr/>
        </p:nvPicPr>
        <p:blipFill>
          <a:blip r:embed="rId3"/>
          <a:stretch>
            <a:fillRect/>
          </a:stretch>
        </p:blipFill>
        <p:spPr>
          <a:xfrm>
            <a:off x="8015735" y="0"/>
            <a:ext cx="4183095" cy="6858000"/>
          </a:xfrm>
          <a:prstGeom prst="rect">
            <a:avLst/>
          </a:prstGeom>
        </p:spPr>
      </p:pic>
      <p:pic>
        <p:nvPicPr>
          <p:cNvPr id="9" name="Picture 8" descr="A colorful star with a black background&#10;&#10;AI-generated content may be incorrect.">
            <a:extLst>
              <a:ext uri="{FF2B5EF4-FFF2-40B4-BE49-F238E27FC236}">
                <a16:creationId xmlns:a16="http://schemas.microsoft.com/office/drawing/2014/main" id="{327397C9-7138-0EC6-B99F-3B2E6811239F}"/>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C9325F-9A27-2B18-E166-8DEA41C5EBC9}"/>
              </a:ext>
            </a:extLst>
          </p:cNvPr>
          <p:cNvSpPr>
            <a:spLocks noGrp="1"/>
          </p:cNvSpPr>
          <p:nvPr>
            <p:ph idx="1"/>
          </p:nvPr>
        </p:nvSpPr>
        <p:spPr>
          <a:xfrm>
            <a:off x="481781" y="2194335"/>
            <a:ext cx="7160344" cy="4093241"/>
          </a:xfrm>
        </p:spPr>
        <p:txBody>
          <a:bodyPr vert="horz" lIns="91440" tIns="45720" rIns="91440" bIns="45720" rtlCol="0" anchor="t">
            <a:normAutofit/>
          </a:bodyPr>
          <a:lstStyle/>
          <a:p>
            <a:pPr marL="0" indent="0">
              <a:buNone/>
            </a:pPr>
            <a:r>
              <a:rPr lang="en-GB" sz="3600" dirty="0">
                <a:solidFill>
                  <a:srgbClr val="000000"/>
                </a:solidFill>
                <a:latin typeface="Arial"/>
                <a:ea typeface="+mn-lt"/>
                <a:cs typeface="Arial"/>
              </a:rPr>
              <a:t>Take our class quiz together to reflect on what you've learned:</a:t>
            </a:r>
            <a:endParaRPr lang="en-US" sz="3600" dirty="0">
              <a:latin typeface="Arial"/>
              <a:cs typeface="Arial"/>
            </a:endParaRPr>
          </a:p>
          <a:p>
            <a:pPr marL="0" indent="0">
              <a:buNone/>
            </a:pPr>
            <a:r>
              <a:rPr lang="en-GB" dirty="0">
                <a:solidFill>
                  <a:srgbClr val="E60073"/>
                </a:solidFill>
                <a:latin typeface="Arial"/>
                <a:ea typeface="+mn-lt"/>
                <a:cs typeface="+mn-lt"/>
                <a:hlinkClick r:id="rId5">
                  <a:extLst>
                    <a:ext uri="{A12FA001-AC4F-418D-AE19-62706E023703}">
                      <ahyp:hlinkClr xmlns:ahyp="http://schemas.microsoft.com/office/drawing/2018/hyperlinkcolor" val="tx"/>
                    </a:ext>
                  </a:extLst>
                </a:hlinkClick>
              </a:rPr>
              <a:t>https://www.surveymonkey.com/r/Z2QPJV9</a:t>
            </a:r>
            <a:endParaRPr lang="en-US">
              <a:solidFill>
                <a:srgbClr val="E60073"/>
              </a:solidFill>
              <a:latin typeface="Arial"/>
              <a:cs typeface="Arial"/>
            </a:endParaRPr>
          </a:p>
          <a:p>
            <a:endParaRPr lang="en-GB" sz="3600" dirty="0">
              <a:solidFill>
                <a:srgbClr val="FF0000"/>
              </a:solidFill>
              <a:latin typeface="Arial"/>
              <a:cs typeface="Arial"/>
            </a:endParaRPr>
          </a:p>
        </p:txBody>
      </p:sp>
      <p:cxnSp>
        <p:nvCxnSpPr>
          <p:cNvPr id="12" name="Straight Arrow Connector 11">
            <a:extLst>
              <a:ext uri="{FF2B5EF4-FFF2-40B4-BE49-F238E27FC236}">
                <a16:creationId xmlns:a16="http://schemas.microsoft.com/office/drawing/2014/main" id="{A22464CF-9110-0F96-5589-B407A3B4D2A8}"/>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FED0153E-0AD1-CE4C-B71B-D119760040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1671" y="624349"/>
            <a:ext cx="914400" cy="914400"/>
          </a:xfrm>
          <a:prstGeom prst="rect">
            <a:avLst/>
          </a:prstGeom>
        </p:spPr>
      </p:pic>
      <p:pic>
        <p:nvPicPr>
          <p:cNvPr id="2" name="Picture 1" descr="Key Stage 2 Primary Class Survey.png">
            <a:extLst>
              <a:ext uri="{FF2B5EF4-FFF2-40B4-BE49-F238E27FC236}">
                <a16:creationId xmlns:a16="http://schemas.microsoft.com/office/drawing/2014/main" id="{5365BFDD-CE7B-94A8-0A38-FFE6A99E7CC5}"/>
              </a:ext>
            </a:extLst>
          </p:cNvPr>
          <p:cNvPicPr>
            <a:picLocks noChangeAspect="1"/>
          </p:cNvPicPr>
          <p:nvPr/>
        </p:nvPicPr>
        <p:blipFill>
          <a:blip r:embed="rId8"/>
          <a:stretch>
            <a:fillRect/>
          </a:stretch>
        </p:blipFill>
        <p:spPr>
          <a:xfrm>
            <a:off x="2953681" y="4236386"/>
            <a:ext cx="2167326" cy="2193758"/>
          </a:xfrm>
          <a:prstGeom prst="rect">
            <a:avLst/>
          </a:prstGeom>
        </p:spPr>
      </p:pic>
      <p:sp>
        <p:nvSpPr>
          <p:cNvPr id="10" name="Title 3">
            <a:extLst>
              <a:ext uri="{FF2B5EF4-FFF2-40B4-BE49-F238E27FC236}">
                <a16:creationId xmlns:a16="http://schemas.microsoft.com/office/drawing/2014/main" id="{49805D86-D767-8FBD-1412-DB67AC75DC9A}"/>
              </a:ext>
            </a:extLst>
          </p:cNvPr>
          <p:cNvSpPr>
            <a:spLocks noGrp="1"/>
          </p:cNvSpPr>
          <p:nvPr/>
        </p:nvSpPr>
        <p:spPr>
          <a:xfrm>
            <a:off x="1322575" y="552407"/>
            <a:ext cx="5413675" cy="1117881"/>
          </a:xfrm>
          <a:prstGeom prst="rect">
            <a:avLst/>
          </a:prstGeom>
        </p:spPr>
        <p:txBody>
          <a:bodyPr vert="horz" lIns="91440" tIns="45720" rIns="91440" bIns="45720" rtlCol="0" anchor="ctr">
            <a:norm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a:solidFill>
                  <a:srgbClr val="000000"/>
                </a:solidFill>
                <a:latin typeface="Poppins SemiBold"/>
                <a:cs typeface="Poppins SemiBold"/>
              </a:rPr>
              <a:t>Reflections</a:t>
            </a:r>
            <a:endParaRPr lang="en-US"/>
          </a:p>
        </p:txBody>
      </p:sp>
    </p:spTree>
    <p:extLst>
      <p:ext uri="{BB962C8B-B14F-4D97-AF65-F5344CB8AC3E}">
        <p14:creationId xmlns:p14="http://schemas.microsoft.com/office/powerpoint/2010/main" val="184016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F5E-D779-3AEE-8BFB-47C824783239}"/>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CC839F7F-B29D-4728-E32C-242CEE0418C8}"/>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D8ADC615-B704-9D01-00AC-56D17E7E66ED}"/>
              </a:ext>
            </a:extLst>
          </p:cNvPr>
          <p:cNvSpPr>
            <a:spLocks noGrp="1"/>
          </p:cNvSpPr>
          <p:nvPr/>
        </p:nvSpPr>
        <p:spPr>
          <a:xfrm>
            <a:off x="1289332" y="-10851"/>
            <a:ext cx="10833707"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After the session</a:t>
            </a:r>
            <a:endParaRPr lang="en-US" sz="3600" dirty="0"/>
          </a:p>
        </p:txBody>
      </p:sp>
      <p:sp>
        <p:nvSpPr>
          <p:cNvPr id="30" name="Title 3">
            <a:extLst>
              <a:ext uri="{FF2B5EF4-FFF2-40B4-BE49-F238E27FC236}">
                <a16:creationId xmlns:a16="http://schemas.microsoft.com/office/drawing/2014/main" id="{68E2126E-CA85-F417-877B-C4F6F2FDD79A}"/>
              </a:ext>
            </a:extLst>
          </p:cNvPr>
          <p:cNvSpPr>
            <a:spLocks noGrp="1"/>
          </p:cNvSpPr>
          <p:nvPr/>
        </p:nvSpPr>
        <p:spPr>
          <a:xfrm>
            <a:off x="573527" y="5947006"/>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dirty="0">
                <a:latin typeface="Poppins SemiBold"/>
                <a:cs typeface="Poppins SemiBold"/>
              </a:rPr>
              <a:t>Citizenship</a:t>
            </a:r>
            <a:endParaRPr lang="en-US" dirty="0"/>
          </a:p>
        </p:txBody>
      </p:sp>
      <p:sp>
        <p:nvSpPr>
          <p:cNvPr id="31" name="Title 3">
            <a:extLst>
              <a:ext uri="{FF2B5EF4-FFF2-40B4-BE49-F238E27FC236}">
                <a16:creationId xmlns:a16="http://schemas.microsoft.com/office/drawing/2014/main" id="{3E91FA39-CF41-D143-CC84-8BE9094E4B82}"/>
              </a:ext>
            </a:extLst>
          </p:cNvPr>
          <p:cNvSpPr>
            <a:spLocks noGrp="1"/>
          </p:cNvSpPr>
          <p:nvPr/>
        </p:nvSpPr>
        <p:spPr>
          <a:xfrm>
            <a:off x="2027676" y="5885622"/>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dirty="0">
                <a:latin typeface="Poppins SemiBold"/>
                <a:cs typeface="Poppins SemiBold"/>
              </a:rPr>
              <a:t>PSHE</a:t>
            </a:r>
            <a:endParaRPr lang="en-US" dirty="0"/>
          </a:p>
        </p:txBody>
      </p:sp>
      <p:sp>
        <p:nvSpPr>
          <p:cNvPr id="32" name="Title 3">
            <a:extLst>
              <a:ext uri="{FF2B5EF4-FFF2-40B4-BE49-F238E27FC236}">
                <a16:creationId xmlns:a16="http://schemas.microsoft.com/office/drawing/2014/main" id="{8A54B0D1-7444-B576-9B4C-A32CB348AB25}"/>
              </a:ext>
            </a:extLst>
          </p:cNvPr>
          <p:cNvSpPr>
            <a:spLocks noGrp="1"/>
          </p:cNvSpPr>
          <p:nvPr/>
        </p:nvSpPr>
        <p:spPr>
          <a:xfrm>
            <a:off x="1477342" y="4520371"/>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dirty="0">
                <a:latin typeface="Poppins SemiBold"/>
                <a:cs typeface="Poppins SemiBold"/>
              </a:rPr>
              <a:t>RE</a:t>
            </a:r>
            <a:endParaRPr lang="en-GB" sz="1100" dirty="0"/>
          </a:p>
        </p:txBody>
      </p:sp>
      <p:sp>
        <p:nvSpPr>
          <p:cNvPr id="35" name="Title 3">
            <a:extLst>
              <a:ext uri="{FF2B5EF4-FFF2-40B4-BE49-F238E27FC236}">
                <a16:creationId xmlns:a16="http://schemas.microsoft.com/office/drawing/2014/main" id="{53618B2B-D69B-0EC6-0FF1-3934F689322F}"/>
              </a:ext>
            </a:extLst>
          </p:cNvPr>
          <p:cNvSpPr>
            <a:spLocks noGrp="1"/>
          </p:cNvSpPr>
          <p:nvPr/>
        </p:nvSpPr>
        <p:spPr>
          <a:xfrm>
            <a:off x="460555" y="2029891"/>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dirty="0">
                <a:solidFill>
                  <a:srgbClr val="000000"/>
                </a:solidFill>
                <a:latin typeface="Arial"/>
                <a:cs typeface="Poppins SemiBold"/>
              </a:rPr>
              <a:t>We have heard what your students think during the lesson, now tell us how you found it as a teacher.</a:t>
            </a:r>
            <a:endParaRPr lang="en-US" sz="1600" dirty="0">
              <a:latin typeface="Arial"/>
            </a:endParaRPr>
          </a:p>
        </p:txBody>
      </p:sp>
      <p:pic>
        <p:nvPicPr>
          <p:cNvPr id="9" name="Picture 8" descr="A colorful star with a black background&#10;&#10;AI-generated content may be incorrect.">
            <a:extLst>
              <a:ext uri="{FF2B5EF4-FFF2-40B4-BE49-F238E27FC236}">
                <a16:creationId xmlns:a16="http://schemas.microsoft.com/office/drawing/2014/main" id="{E98D2EA3-E3A4-3286-6402-018B49520838}"/>
              </a:ext>
            </a:extLst>
          </p:cNvPr>
          <p:cNvPicPr>
            <a:picLocks noChangeAspect="1"/>
          </p:cNvPicPr>
          <p:nvPr/>
        </p:nvPicPr>
        <p:blipFill>
          <a:blip r:embed="rId4"/>
          <a:stretch>
            <a:fillRect/>
          </a:stretch>
        </p:blipFill>
        <p:spPr>
          <a:xfrm>
            <a:off x="11166921" y="87814"/>
            <a:ext cx="935567" cy="1019175"/>
          </a:xfrm>
          <a:prstGeom prst="rect">
            <a:avLst/>
          </a:prstGeom>
        </p:spPr>
      </p:pic>
      <p:sp>
        <p:nvSpPr>
          <p:cNvPr id="19" name="Arrow: Chevron 18">
            <a:extLst>
              <a:ext uri="{FF2B5EF4-FFF2-40B4-BE49-F238E27FC236}">
                <a16:creationId xmlns:a16="http://schemas.microsoft.com/office/drawing/2014/main" id="{638AE9E1-04E9-65D3-FF66-EF27CD31E104}"/>
              </a:ext>
            </a:extLst>
          </p:cNvPr>
          <p:cNvSpPr/>
          <p:nvPr/>
        </p:nvSpPr>
        <p:spPr>
          <a:xfrm rot="5400000">
            <a:off x="1835789" y="3158194"/>
            <a:ext cx="417881" cy="6053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8B4D00BC-B43F-A200-3C1A-A579773D79E9}"/>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FE95AA-0347-6D6B-D2A2-1B9D282ED7EA}"/>
              </a:ext>
            </a:extLst>
          </p:cNvPr>
          <p:cNvSpPr/>
          <p:nvPr/>
        </p:nvSpPr>
        <p:spPr>
          <a:xfrm>
            <a:off x="4299497" y="1576487"/>
            <a:ext cx="7486222" cy="50327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45A30B3-45C9-14F5-46F2-F1851CBC2A4F}"/>
              </a:ext>
            </a:extLst>
          </p:cNvPr>
          <p:cNvSpPr/>
          <p:nvPr/>
        </p:nvSpPr>
        <p:spPr>
          <a:xfrm>
            <a:off x="4571361" y="1312040"/>
            <a:ext cx="5756259"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Poppins SemiBold"/>
                <a:cs typeface="Arial"/>
              </a:rPr>
              <a:t>Take Citizenship Beyond the Classroom</a:t>
            </a:r>
          </a:p>
        </p:txBody>
      </p:sp>
      <p:sp>
        <p:nvSpPr>
          <p:cNvPr id="18" name="Rectangle: Rounded Corners 17">
            <a:extLst>
              <a:ext uri="{FF2B5EF4-FFF2-40B4-BE49-F238E27FC236}">
                <a16:creationId xmlns:a16="http://schemas.microsoft.com/office/drawing/2014/main" id="{1C5035D0-1EE2-A30F-B0EE-A02080376A66}"/>
              </a:ext>
            </a:extLst>
          </p:cNvPr>
          <p:cNvSpPr/>
          <p:nvPr/>
        </p:nvSpPr>
        <p:spPr>
          <a:xfrm>
            <a:off x="564777" y="1311371"/>
            <a:ext cx="2979481"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0000"/>
                </a:solidFill>
                <a:latin typeface="Poppins SemiBold"/>
                <a:cs typeface="Arial"/>
              </a:rPr>
              <a:t>Your thoughts</a:t>
            </a:r>
            <a:endParaRPr lang="en-US" dirty="0"/>
          </a:p>
        </p:txBody>
      </p:sp>
      <p:sp>
        <p:nvSpPr>
          <p:cNvPr id="6" name="TextBox 5">
            <a:extLst>
              <a:ext uri="{FF2B5EF4-FFF2-40B4-BE49-F238E27FC236}">
                <a16:creationId xmlns:a16="http://schemas.microsoft.com/office/drawing/2014/main" id="{3A0D1779-6C65-6DE3-CC70-925FC34745E0}"/>
              </a:ext>
            </a:extLst>
          </p:cNvPr>
          <p:cNvSpPr txBox="1"/>
          <p:nvPr/>
        </p:nvSpPr>
        <p:spPr>
          <a:xfrm>
            <a:off x="586897" y="5846063"/>
            <a:ext cx="29394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rgbClr val="F1613F"/>
                </a:solidFill>
                <a:ea typeface="+mn-lt"/>
                <a:cs typeface="+mn-lt"/>
                <a:hlinkClick r:id="rId5">
                  <a:extLst>
                    <a:ext uri="{A12FA001-AC4F-418D-AE19-62706E023703}">
                      <ahyp:hlinkClr xmlns:ahyp="http://schemas.microsoft.com/office/drawing/2018/hyperlinkcolor" val="tx"/>
                    </a:ext>
                  </a:extLst>
                </a:hlinkClick>
              </a:rPr>
              <a:t>www.surveymonkey.com/r/Z2352VM</a:t>
            </a:r>
            <a:endParaRPr lang="en-US" b="1" dirty="0">
              <a:hlinkClick r:id="rId5">
                <a:extLst>
                  <a:ext uri="{A12FA001-AC4F-418D-AE19-62706E023703}">
                    <ahyp:hlinkClr xmlns:ahyp="http://schemas.microsoft.com/office/drawing/2018/hyperlinkcolor" val="tx"/>
                  </a:ext>
                </a:extLst>
              </a:hlinkClick>
            </a:endParaRPr>
          </a:p>
        </p:txBody>
      </p:sp>
      <p:sp>
        <p:nvSpPr>
          <p:cNvPr id="8" name="TextBox 7">
            <a:extLst>
              <a:ext uri="{FF2B5EF4-FFF2-40B4-BE49-F238E27FC236}">
                <a16:creationId xmlns:a16="http://schemas.microsoft.com/office/drawing/2014/main" id="{24863CA8-75E2-2F25-F235-30D3E8AE2433}"/>
              </a:ext>
            </a:extLst>
          </p:cNvPr>
          <p:cNvSpPr txBox="1"/>
          <p:nvPr/>
        </p:nvSpPr>
        <p:spPr>
          <a:xfrm>
            <a:off x="4442010" y="5891440"/>
            <a:ext cx="4195233" cy="599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u="sng" strike="noStrike" baseline="0" dirty="0">
                <a:solidFill>
                  <a:srgbClr val="E60073"/>
                </a:solidFill>
                <a:latin typeface="Poppins SemiBold"/>
                <a:ea typeface="Segoe UI"/>
                <a:cs typeface="Segoe UI"/>
                <a:hlinkClick r:id="rId6">
                  <a:extLst>
                    <a:ext uri="{A12FA001-AC4F-418D-AE19-62706E023703}">
                      <ahyp:hlinkClr xmlns:ahyp="http://schemas.microsoft.com/office/drawing/2018/hyperlinkcolor" val="tx"/>
                    </a:ext>
                  </a:extLst>
                </a:hlinkClick>
              </a:rPr>
              <a:t>www.youngcitizens.org/</a:t>
            </a:r>
            <a:r>
              <a:rPr lang="en-GB" sz="1600" b="1" u="sng" dirty="0">
                <a:solidFill>
                  <a:srgbClr val="E60073"/>
                </a:solidFill>
                <a:latin typeface="Poppins SemiBold"/>
                <a:ea typeface="Segoe UI"/>
                <a:cs typeface="Segoe UI"/>
                <a:hlinkClick r:id="rId6">
                  <a:extLst>
                    <a:ext uri="{A12FA001-AC4F-418D-AE19-62706E023703}">
                      <ahyp:hlinkClr xmlns:ahyp="http://schemas.microsoft.com/office/drawing/2018/hyperlinkcolor" val="tx"/>
                    </a:ext>
                  </a:extLst>
                </a:hlinkClick>
              </a:rPr>
              <a:t>programmes/make-a-difference-challenge/</a:t>
            </a:r>
            <a:endParaRPr lang="en-GB" sz="1600" b="1" u="sng" dirty="0">
              <a:solidFill>
                <a:srgbClr val="E60073"/>
              </a:solidFill>
              <a:latin typeface="Poppins SemiBold"/>
              <a:cs typeface="Segoe UI"/>
              <a:hlinkClick r:id="rId6">
                <a:extLst>
                  <a:ext uri="{A12FA001-AC4F-418D-AE19-62706E023703}">
                    <ahyp:hlinkClr xmlns:ahyp="http://schemas.microsoft.com/office/drawing/2018/hyperlinkcolor" val="tx"/>
                  </a:ext>
                </a:extLst>
              </a:hlinkClick>
            </a:endParaRPr>
          </a:p>
        </p:txBody>
      </p:sp>
      <p:pic>
        <p:nvPicPr>
          <p:cNvPr id="24" name="Graphic 23" descr="Scales of justice with solid fill">
            <a:extLst>
              <a:ext uri="{FF2B5EF4-FFF2-40B4-BE49-F238E27FC236}">
                <a16:creationId xmlns:a16="http://schemas.microsoft.com/office/drawing/2014/main" id="{98B8538E-F091-6681-DED3-6799819943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027" y="83576"/>
            <a:ext cx="963562" cy="926691"/>
          </a:xfrm>
          <a:prstGeom prst="rect">
            <a:avLst/>
          </a:prstGeom>
        </p:spPr>
      </p:pic>
      <p:sp>
        <p:nvSpPr>
          <p:cNvPr id="23" name="Title 3">
            <a:extLst>
              <a:ext uri="{FF2B5EF4-FFF2-40B4-BE49-F238E27FC236}">
                <a16:creationId xmlns:a16="http://schemas.microsoft.com/office/drawing/2014/main" id="{8D34B85B-78E7-9FA4-7D8D-F066EB29FD67}"/>
              </a:ext>
            </a:extLst>
          </p:cNvPr>
          <p:cNvSpPr>
            <a:spLocks noGrp="1"/>
          </p:cNvSpPr>
          <p:nvPr/>
        </p:nvSpPr>
        <p:spPr>
          <a:xfrm>
            <a:off x="4567605" y="1952399"/>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endParaRPr lang="en-GB" sz="1600">
              <a:solidFill>
                <a:srgbClr val="000000"/>
              </a:solidFill>
              <a:latin typeface="Arial"/>
            </a:endParaRPr>
          </a:p>
        </p:txBody>
      </p:sp>
      <p:sp>
        <p:nvSpPr>
          <p:cNvPr id="26" name="Title 3">
            <a:extLst>
              <a:ext uri="{FF2B5EF4-FFF2-40B4-BE49-F238E27FC236}">
                <a16:creationId xmlns:a16="http://schemas.microsoft.com/office/drawing/2014/main" id="{E2B26A1C-BA83-1D40-5C7E-D611C43D0AD6}"/>
              </a:ext>
            </a:extLst>
          </p:cNvPr>
          <p:cNvSpPr>
            <a:spLocks noGrp="1"/>
          </p:cNvSpPr>
          <p:nvPr/>
        </p:nvSpPr>
        <p:spPr>
          <a:xfrm>
            <a:off x="4322216" y="2404433"/>
            <a:ext cx="4225427" cy="36504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dirty="0">
                <a:solidFill>
                  <a:schemeClr val="tx1"/>
                </a:solidFill>
                <a:latin typeface="Arial"/>
                <a:cs typeface="Segoe UI"/>
              </a:rPr>
              <a:t>Give your pupils the chance to lead real change with our </a:t>
            </a:r>
            <a:r>
              <a:rPr lang="en-GB" sz="1600" b="1" dirty="0">
                <a:solidFill>
                  <a:schemeClr val="tx1"/>
                </a:solidFill>
                <a:latin typeface="Arial"/>
                <a:cs typeface="Segoe UI"/>
              </a:rPr>
              <a:t>Make a Difference Challenge 2026. </a:t>
            </a:r>
            <a:endParaRPr lang="en-US" dirty="0">
              <a:solidFill>
                <a:schemeClr val="tx1"/>
              </a:solidFill>
            </a:endParaRPr>
          </a:p>
          <a:p>
            <a:pPr algn="ctr"/>
            <a:r>
              <a:rPr lang="en-GB" sz="1600" dirty="0">
                <a:solidFill>
                  <a:schemeClr val="tx1"/>
                </a:solidFill>
                <a:latin typeface="Arial"/>
                <a:cs typeface="Segoe UI"/>
              </a:rPr>
              <a:t>Join the Summer of Social Action.</a:t>
            </a:r>
            <a:br>
              <a:rPr lang="en-GB" sz="1600" dirty="0">
                <a:solidFill>
                  <a:schemeClr val="tx1"/>
                </a:solidFill>
                <a:latin typeface="Arial"/>
                <a:cs typeface="Segoe UI"/>
              </a:rPr>
            </a:br>
            <a:br>
              <a:rPr lang="en-GB" sz="1600" dirty="0">
                <a:solidFill>
                  <a:schemeClr val="tx1"/>
                </a:solidFill>
                <a:latin typeface="Arial"/>
                <a:cs typeface="Segoe UI"/>
              </a:rPr>
            </a:br>
            <a:r>
              <a:rPr lang="en-GB" sz="1600" dirty="0">
                <a:solidFill>
                  <a:schemeClr val="tx1"/>
                </a:solidFill>
                <a:latin typeface="Arial"/>
                <a:cs typeface="Segoe UI"/>
              </a:rPr>
              <a:t>This immersive programme is designed for primary schools to turn learning into action. </a:t>
            </a:r>
            <a:br>
              <a:rPr lang="en-GB" sz="1600" dirty="0">
                <a:solidFill>
                  <a:schemeClr val="tx1"/>
                </a:solidFill>
                <a:latin typeface="Arial"/>
                <a:cs typeface="Segoe UI"/>
              </a:rPr>
            </a:br>
            <a:br>
              <a:rPr lang="en-GB" sz="1600" dirty="0">
                <a:latin typeface="Arial"/>
                <a:cs typeface="Segoe UI"/>
              </a:rPr>
            </a:br>
            <a:r>
              <a:rPr lang="en-GB" sz="1600" dirty="0">
                <a:solidFill>
                  <a:schemeClr val="tx1"/>
                </a:solidFill>
                <a:latin typeface="Arial"/>
                <a:cs typeface="Segoe UI"/>
              </a:rPr>
              <a:t>Here’s what happens:</a:t>
            </a:r>
            <a:endParaRPr lang="en-US">
              <a:solidFill>
                <a:schemeClr val="tx1"/>
              </a:solidFill>
            </a:endParaRPr>
          </a:p>
          <a:p>
            <a:pPr algn="ctr"/>
            <a:r>
              <a:rPr lang="en-GB" sz="1600" b="1" dirty="0">
                <a:solidFill>
                  <a:schemeClr val="tx1"/>
                </a:solidFill>
                <a:latin typeface="Arial"/>
                <a:cs typeface="Arial"/>
              </a:rPr>
              <a:t>Spark Change:</a:t>
            </a:r>
            <a:r>
              <a:rPr lang="en-GB" sz="1600" dirty="0">
                <a:solidFill>
                  <a:schemeClr val="tx1"/>
                </a:solidFill>
                <a:latin typeface="Arial"/>
                <a:cs typeface="Arial"/>
              </a:rPr>
              <a:t> Pupils choose an issue they care about.</a:t>
            </a:r>
            <a:br>
              <a:rPr lang="en-GB" sz="1600" dirty="0">
                <a:solidFill>
                  <a:schemeClr val="tx1"/>
                </a:solidFill>
                <a:latin typeface="Arial"/>
                <a:cs typeface="Arial"/>
              </a:rPr>
            </a:br>
            <a:r>
              <a:rPr lang="en-GB" sz="1600" b="1" dirty="0">
                <a:solidFill>
                  <a:schemeClr val="tx1"/>
                </a:solidFill>
                <a:latin typeface="Arial"/>
                <a:cs typeface="Arial"/>
              </a:rPr>
              <a:t>Plan It, Do It:</a:t>
            </a:r>
            <a:r>
              <a:rPr lang="en-GB" sz="1600" dirty="0">
                <a:solidFill>
                  <a:schemeClr val="tx1"/>
                </a:solidFill>
                <a:latin typeface="Arial"/>
                <a:cs typeface="Arial"/>
              </a:rPr>
              <a:t> They design and deliver their own social action project.</a:t>
            </a:r>
            <a:endParaRPr lang="en-GB" dirty="0">
              <a:solidFill>
                <a:schemeClr val="tx1"/>
              </a:solidFill>
            </a:endParaRPr>
          </a:p>
          <a:p>
            <a:pPr algn="ctr"/>
            <a:r>
              <a:rPr lang="en-GB" sz="1600" b="1" dirty="0">
                <a:solidFill>
                  <a:schemeClr val="tx1"/>
                </a:solidFill>
                <a:latin typeface="Arial"/>
                <a:cs typeface="Arial"/>
              </a:rPr>
              <a:t>Shout About It: </a:t>
            </a:r>
            <a:r>
              <a:rPr lang="en-GB" sz="1600" dirty="0">
                <a:solidFill>
                  <a:schemeClr val="tx1"/>
                </a:solidFill>
                <a:latin typeface="Arial"/>
                <a:cs typeface="Arial"/>
              </a:rPr>
              <a:t>Celebrate their impact at a regional showcase this July.</a:t>
            </a:r>
            <a:br>
              <a:rPr lang="en-GB" sz="1600" dirty="0">
                <a:solidFill>
                  <a:schemeClr val="tx1"/>
                </a:solidFill>
                <a:latin typeface="Arial"/>
                <a:cs typeface="Arial"/>
              </a:rPr>
            </a:br>
            <a:br>
              <a:rPr lang="en-GB" sz="1600" dirty="0">
                <a:solidFill>
                  <a:schemeClr val="tx1"/>
                </a:solidFill>
                <a:latin typeface="Arial"/>
                <a:cs typeface="Arial"/>
              </a:rPr>
            </a:br>
            <a:r>
              <a:rPr lang="en-GB" sz="1600" b="1" dirty="0">
                <a:solidFill>
                  <a:schemeClr val="tx1"/>
                </a:solidFill>
                <a:latin typeface="Arial"/>
                <a:cs typeface="Arial"/>
              </a:rPr>
              <a:t>Secure your place:</a:t>
            </a:r>
          </a:p>
          <a:p>
            <a:pPr algn="ctr"/>
            <a:endParaRPr lang="en-GB" sz="1600" dirty="0">
              <a:solidFill>
                <a:schemeClr val="tx1"/>
              </a:solidFill>
              <a:latin typeface="Arial"/>
              <a:cs typeface="Segoe UI"/>
            </a:endParaRPr>
          </a:p>
          <a:p>
            <a:pPr algn="ctr"/>
            <a:endParaRPr lang="en-GB" sz="1600" dirty="0">
              <a:solidFill>
                <a:schemeClr val="tx1"/>
              </a:solidFill>
              <a:latin typeface="Arial"/>
            </a:endParaRPr>
          </a:p>
        </p:txBody>
      </p:sp>
      <p:pic>
        <p:nvPicPr>
          <p:cNvPr id="27" name="Picture 26" descr="A group of children holding signs&#10;&#10;AI-generated content may be incorrect.">
            <a:extLst>
              <a:ext uri="{FF2B5EF4-FFF2-40B4-BE49-F238E27FC236}">
                <a16:creationId xmlns:a16="http://schemas.microsoft.com/office/drawing/2014/main" id="{E6B0835A-AFE7-0E9A-5049-29ECC9678392}"/>
              </a:ext>
            </a:extLst>
          </p:cNvPr>
          <p:cNvPicPr>
            <a:picLocks noChangeAspect="1"/>
          </p:cNvPicPr>
          <p:nvPr/>
        </p:nvPicPr>
        <p:blipFill>
          <a:blip r:embed="rId9"/>
          <a:stretch>
            <a:fillRect/>
          </a:stretch>
        </p:blipFill>
        <p:spPr>
          <a:xfrm>
            <a:off x="8756785" y="2040612"/>
            <a:ext cx="2879621" cy="4378270"/>
          </a:xfrm>
          <a:prstGeom prst="rect">
            <a:avLst/>
          </a:prstGeom>
        </p:spPr>
      </p:pic>
      <p:pic>
        <p:nvPicPr>
          <p:cNvPr id="4" name="Picture 3" descr="Primary Teacher Survey.png">
            <a:extLst>
              <a:ext uri="{FF2B5EF4-FFF2-40B4-BE49-F238E27FC236}">
                <a16:creationId xmlns:a16="http://schemas.microsoft.com/office/drawing/2014/main" id="{A3BD96F1-D013-95BE-31C2-40F535B95B63}"/>
              </a:ext>
            </a:extLst>
          </p:cNvPr>
          <p:cNvPicPr>
            <a:picLocks noChangeAspect="1"/>
          </p:cNvPicPr>
          <p:nvPr/>
        </p:nvPicPr>
        <p:blipFill>
          <a:blip r:embed="rId10"/>
          <a:stretch>
            <a:fillRect/>
          </a:stretch>
        </p:blipFill>
        <p:spPr>
          <a:xfrm>
            <a:off x="1258421" y="3869391"/>
            <a:ext cx="1562100" cy="1562100"/>
          </a:xfrm>
          <a:prstGeom prst="rect">
            <a:avLst/>
          </a:prstGeom>
        </p:spPr>
      </p:pic>
    </p:spTree>
    <p:extLst>
      <p:ext uri="{BB962C8B-B14F-4D97-AF65-F5344CB8AC3E}">
        <p14:creationId xmlns:p14="http://schemas.microsoft.com/office/powerpoint/2010/main" val="226960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9347-929C-E3DF-C254-AC38DB656D08}"/>
            </a:ext>
          </a:extLst>
        </p:cNvPr>
        <p:cNvGrpSpPr/>
        <p:nvPr/>
      </p:nvGrpSpPr>
      <p:grpSpPr>
        <a:xfrm>
          <a:off x="0" y="0"/>
          <a:ext cx="0" cy="0"/>
          <a:chOff x="0" y="0"/>
          <a:chExt cx="0" cy="0"/>
        </a:xfrm>
      </p:grpSpPr>
      <p:pic>
        <p:nvPicPr>
          <p:cNvPr id="12" name="Picture 11" descr="A set of black arrows with numbers&#10;&#10;AI-generated content may be incorrect.">
            <a:extLst>
              <a:ext uri="{FF2B5EF4-FFF2-40B4-BE49-F238E27FC236}">
                <a16:creationId xmlns:a16="http://schemas.microsoft.com/office/drawing/2014/main" id="{0469DB3D-9933-65CE-5DA6-B46B89966BB9}"/>
              </a:ext>
            </a:extLst>
          </p:cNvPr>
          <p:cNvPicPr>
            <a:picLocks noChangeAspect="1"/>
          </p:cNvPicPr>
          <p:nvPr/>
        </p:nvPicPr>
        <p:blipFill>
          <a:blip r:embed="rId3"/>
          <a:srcRect l="50482" t="588" r="24759" b="50000"/>
          <a:stretch>
            <a:fillRect/>
          </a:stretch>
        </p:blipFill>
        <p:spPr>
          <a:xfrm>
            <a:off x="10923309" y="1877624"/>
            <a:ext cx="744601" cy="809577"/>
          </a:xfrm>
          <a:prstGeom prst="rect">
            <a:avLst/>
          </a:prstGeom>
        </p:spPr>
      </p:pic>
      <p:pic>
        <p:nvPicPr>
          <p:cNvPr id="4" name="Picture 3" descr="A set of black arrows with numbers&#10;&#10;AI-generated content may be incorrect.">
            <a:extLst>
              <a:ext uri="{FF2B5EF4-FFF2-40B4-BE49-F238E27FC236}">
                <a16:creationId xmlns:a16="http://schemas.microsoft.com/office/drawing/2014/main" id="{C2DBFEA2-B313-617A-48CA-6F6012725526}"/>
              </a:ext>
            </a:extLst>
          </p:cNvPr>
          <p:cNvPicPr>
            <a:picLocks noChangeAspect="1"/>
          </p:cNvPicPr>
          <p:nvPr/>
        </p:nvPicPr>
        <p:blipFill>
          <a:blip r:embed="rId3"/>
          <a:srcRect l="50482" t="588" r="24759" b="50000"/>
          <a:stretch>
            <a:fillRect/>
          </a:stretch>
        </p:blipFill>
        <p:spPr>
          <a:xfrm>
            <a:off x="7055436" y="1877625"/>
            <a:ext cx="744601" cy="809577"/>
          </a:xfrm>
          <a:prstGeom prst="rect">
            <a:avLst/>
          </a:prstGeom>
        </p:spPr>
      </p:pic>
      <p:pic>
        <p:nvPicPr>
          <p:cNvPr id="17" name="Picture 16" descr="A set of black arrows with numbers&#10;&#10;AI-generated content may be incorrect.">
            <a:extLst>
              <a:ext uri="{FF2B5EF4-FFF2-40B4-BE49-F238E27FC236}">
                <a16:creationId xmlns:a16="http://schemas.microsoft.com/office/drawing/2014/main" id="{6546B5D8-E3D4-3827-1B08-0E2DE8F3D5D3}"/>
              </a:ext>
            </a:extLst>
          </p:cNvPr>
          <p:cNvPicPr>
            <a:picLocks noChangeAspect="1"/>
          </p:cNvPicPr>
          <p:nvPr/>
        </p:nvPicPr>
        <p:blipFill>
          <a:blip r:embed="rId3"/>
          <a:srcRect l="25454" t="485" r="50130" b="50000"/>
          <a:stretch>
            <a:fillRect/>
          </a:stretch>
        </p:blipFill>
        <p:spPr>
          <a:xfrm>
            <a:off x="7065082" y="5031727"/>
            <a:ext cx="734289" cy="811267"/>
          </a:xfrm>
          <a:prstGeom prst="rect">
            <a:avLst/>
          </a:prstGeom>
        </p:spPr>
      </p:pic>
      <p:pic>
        <p:nvPicPr>
          <p:cNvPr id="19" name="Picture 18" descr="A set of black arrows with numbers&#10;&#10;AI-generated content may be incorrect.">
            <a:extLst>
              <a:ext uri="{FF2B5EF4-FFF2-40B4-BE49-F238E27FC236}">
                <a16:creationId xmlns:a16="http://schemas.microsoft.com/office/drawing/2014/main" id="{2DF5C4D0-14A0-5AFC-C67B-BDC633BE3E74}"/>
              </a:ext>
            </a:extLst>
          </p:cNvPr>
          <p:cNvPicPr>
            <a:picLocks noChangeAspect="1"/>
          </p:cNvPicPr>
          <p:nvPr/>
        </p:nvPicPr>
        <p:blipFill>
          <a:blip r:embed="rId3"/>
          <a:srcRect l="25454" t="485" r="50130" b="50000"/>
          <a:stretch>
            <a:fillRect/>
          </a:stretch>
        </p:blipFill>
        <p:spPr>
          <a:xfrm>
            <a:off x="10942741" y="5031727"/>
            <a:ext cx="724643" cy="811267"/>
          </a:xfrm>
          <a:prstGeom prst="rect">
            <a:avLst/>
          </a:prstGeom>
        </p:spPr>
      </p:pic>
      <p:sp>
        <p:nvSpPr>
          <p:cNvPr id="18" name="TextBox 17">
            <a:extLst>
              <a:ext uri="{FF2B5EF4-FFF2-40B4-BE49-F238E27FC236}">
                <a16:creationId xmlns:a16="http://schemas.microsoft.com/office/drawing/2014/main" id="{B29AB36D-0FDA-2B68-55BF-FA11B94079CB}"/>
              </a:ext>
            </a:extLst>
          </p:cNvPr>
          <p:cNvSpPr txBox="1"/>
          <p:nvPr/>
        </p:nvSpPr>
        <p:spPr>
          <a:xfrm>
            <a:off x="8334341" y="1928950"/>
            <a:ext cx="3521494"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dirty="0">
                <a:latin typeface="Arial"/>
                <a:cs typeface="Arial"/>
              </a:rPr>
              <a:t>Who makes the Law?</a:t>
            </a:r>
            <a:endParaRPr lang="en-US" i="1" dirty="0">
              <a:latin typeface="Arial"/>
              <a:cs typeface="Arial"/>
            </a:endParaRPr>
          </a:p>
          <a:p>
            <a:endParaRPr lang="en-GB" sz="1400" b="1">
              <a:latin typeface="Arial"/>
              <a:cs typeface="Arial"/>
            </a:endParaRPr>
          </a:p>
          <a:p>
            <a:r>
              <a:rPr lang="en-GB" sz="1400" b="1" dirty="0">
                <a:latin typeface="Arial"/>
                <a:cs typeface="Arial"/>
              </a:rPr>
              <a:t>Slide 15 - 16 </a:t>
            </a:r>
            <a:endParaRPr lang="en-US" sz="1400" dirty="0">
              <a:latin typeface="Arial"/>
              <a:cs typeface="Arial"/>
            </a:endParaRPr>
          </a:p>
          <a:p>
            <a:r>
              <a:rPr lang="en-US" sz="1400" dirty="0">
                <a:latin typeface="Arial"/>
                <a:cs typeface="Arial"/>
              </a:rPr>
              <a:t>Pupils are introduced to roles within the legal system through a matching activity. </a:t>
            </a:r>
          </a:p>
          <a:p>
            <a:endParaRPr lang="en-US" sz="1400" dirty="0">
              <a:latin typeface="Arial"/>
              <a:cs typeface="Arial"/>
            </a:endParaRPr>
          </a:p>
          <a:p>
            <a:r>
              <a:rPr lang="en-GB" sz="1400" b="1" dirty="0">
                <a:latin typeface="Arial"/>
                <a:cs typeface="Arial"/>
              </a:rPr>
              <a:t>Slide 17 - 18</a:t>
            </a:r>
            <a:endParaRPr lang="en-US" sz="1400" dirty="0">
              <a:latin typeface="Arial"/>
              <a:cs typeface="Arial"/>
            </a:endParaRPr>
          </a:p>
          <a:p>
            <a:r>
              <a:rPr lang="en-GB" sz="1400" dirty="0">
                <a:latin typeface="Arial"/>
                <a:cs typeface="Arial"/>
              </a:rPr>
              <a:t>They then decide whether each of these people has a role in making or changing the law. Roles in Parliament are consolidated in Slide 18.</a:t>
            </a:r>
          </a:p>
        </p:txBody>
      </p:sp>
      <p:sp>
        <p:nvSpPr>
          <p:cNvPr id="55" name="Rectangle 54">
            <a:extLst>
              <a:ext uri="{FF2B5EF4-FFF2-40B4-BE49-F238E27FC236}">
                <a16:creationId xmlns:a16="http://schemas.microsoft.com/office/drawing/2014/main" id="{4F33096C-E09D-EB66-EDD0-A9A92546B314}"/>
              </a:ext>
            </a:extLst>
          </p:cNvPr>
          <p:cNvSpPr/>
          <p:nvPr/>
        </p:nvSpPr>
        <p:spPr>
          <a:xfrm>
            <a:off x="8341326" y="1575294"/>
            <a:ext cx="3443774" cy="27590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F0F28F3-9AE7-B8CA-A659-4895CA9DC575}"/>
              </a:ext>
            </a:extLst>
          </p:cNvPr>
          <p:cNvSpPr/>
          <p:nvPr/>
        </p:nvSpPr>
        <p:spPr>
          <a:xfrm>
            <a:off x="8584732"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3</a:t>
            </a:r>
            <a:endParaRPr lang="en-US">
              <a:solidFill>
                <a:schemeClr val="tx1"/>
              </a:solidFill>
              <a:latin typeface="Aptos"/>
              <a:cs typeface="Arial"/>
            </a:endParaRPr>
          </a:p>
        </p:txBody>
      </p:sp>
      <p:sp>
        <p:nvSpPr>
          <p:cNvPr id="49" name="Rectangle 48">
            <a:extLst>
              <a:ext uri="{FF2B5EF4-FFF2-40B4-BE49-F238E27FC236}">
                <a16:creationId xmlns:a16="http://schemas.microsoft.com/office/drawing/2014/main" id="{EF15608A-0491-D65A-9AFC-EC67F054F98E}"/>
              </a:ext>
            </a:extLst>
          </p:cNvPr>
          <p:cNvSpPr/>
          <p:nvPr/>
        </p:nvSpPr>
        <p:spPr>
          <a:xfrm>
            <a:off x="4299497" y="1563572"/>
            <a:ext cx="3609774" cy="277067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9F46B2B0-AF57-3537-CA47-96A8E374581E}"/>
              </a:ext>
            </a:extLst>
          </p:cNvPr>
          <p:cNvSpPr/>
          <p:nvPr/>
        </p:nvSpPr>
        <p:spPr>
          <a:xfrm>
            <a:off x="4597191"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2</a:t>
            </a:r>
            <a:endParaRPr lang="en-US">
              <a:solidFill>
                <a:schemeClr val="tx1"/>
              </a:solidFill>
              <a:latin typeface="Aptos"/>
              <a:cs typeface="Arial"/>
            </a:endParaRPr>
          </a:p>
        </p:txBody>
      </p:sp>
      <p:sp>
        <p:nvSpPr>
          <p:cNvPr id="53" name="TextBox 52">
            <a:extLst>
              <a:ext uri="{FF2B5EF4-FFF2-40B4-BE49-F238E27FC236}">
                <a16:creationId xmlns:a16="http://schemas.microsoft.com/office/drawing/2014/main" id="{5C2D9BF5-8883-4715-3918-AD91715E35E9}"/>
              </a:ext>
            </a:extLst>
          </p:cNvPr>
          <p:cNvSpPr txBox="1"/>
          <p:nvPr/>
        </p:nvSpPr>
        <p:spPr>
          <a:xfrm>
            <a:off x="4309713" y="1917755"/>
            <a:ext cx="3493428"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dirty="0">
                <a:latin typeface="Arial"/>
                <a:ea typeface="+mn-lt"/>
                <a:cs typeface="Arial"/>
              </a:rPr>
              <a:t>Charlie's Day</a:t>
            </a:r>
            <a:endParaRPr lang="en-US" dirty="0">
              <a:latin typeface="Arial"/>
              <a:cs typeface="Arial"/>
            </a:endParaRPr>
          </a:p>
          <a:p>
            <a:endParaRPr lang="en-GB" sz="1400">
              <a:latin typeface="Arial"/>
              <a:ea typeface="+mn-lt"/>
              <a:cs typeface="Arial"/>
            </a:endParaRPr>
          </a:p>
          <a:p>
            <a:r>
              <a:rPr lang="en-GB" sz="1400" b="1" dirty="0">
                <a:latin typeface="Arial"/>
                <a:ea typeface="+mn-lt"/>
                <a:cs typeface="Arial"/>
              </a:rPr>
              <a:t>Slide 10</a:t>
            </a:r>
            <a:endParaRPr lang="en-US" sz="1400" dirty="0">
              <a:latin typeface="Arial"/>
              <a:ea typeface="+mn-lt"/>
              <a:cs typeface="Arial"/>
            </a:endParaRPr>
          </a:p>
          <a:p>
            <a:r>
              <a:rPr lang="en-GB" sz="1400" dirty="0">
                <a:latin typeface="Arial"/>
                <a:ea typeface="+mn-lt"/>
                <a:cs typeface="Arial"/>
              </a:rPr>
              <a:t>Introduce the character of Charlie.</a:t>
            </a:r>
            <a:endParaRPr lang="en-US" sz="1400" dirty="0">
              <a:latin typeface="Arial"/>
              <a:cs typeface="Arial"/>
            </a:endParaRPr>
          </a:p>
          <a:p>
            <a:endParaRPr lang="en-GB" sz="1400">
              <a:latin typeface="Arial"/>
              <a:cs typeface="Arial"/>
            </a:endParaRPr>
          </a:p>
          <a:p>
            <a:r>
              <a:rPr lang="en-GB" sz="1400" b="1" dirty="0">
                <a:latin typeface="Arial"/>
                <a:cs typeface="Arial"/>
              </a:rPr>
              <a:t>Slide 11 - Slide 13</a:t>
            </a:r>
            <a:endParaRPr lang="en-US" sz="1400" dirty="0">
              <a:latin typeface="Arial"/>
              <a:ea typeface="+mn-lt"/>
              <a:cs typeface="Arial"/>
            </a:endParaRPr>
          </a:p>
          <a:p>
            <a:r>
              <a:rPr lang="en-GB" sz="1400" dirty="0">
                <a:latin typeface="Arial"/>
                <a:ea typeface="+mn-lt"/>
                <a:cs typeface="Arial"/>
              </a:rPr>
              <a:t>Follow Charlie through their day, using the prompts on the slides to help students explore how the law is relevant in each situation. Consolidate learning on Slide 13.</a:t>
            </a:r>
            <a:endParaRPr lang="en-GB" sz="1400" dirty="0">
              <a:latin typeface="Arial"/>
              <a:cs typeface="Arial"/>
            </a:endParaRPr>
          </a:p>
        </p:txBody>
      </p:sp>
      <p:sp>
        <p:nvSpPr>
          <p:cNvPr id="42" name="TextBox 41">
            <a:extLst>
              <a:ext uri="{FF2B5EF4-FFF2-40B4-BE49-F238E27FC236}">
                <a16:creationId xmlns:a16="http://schemas.microsoft.com/office/drawing/2014/main" id="{61DF9776-7DEF-EE6A-A7FC-CCDC817BA77D}"/>
              </a:ext>
            </a:extLst>
          </p:cNvPr>
          <p:cNvSpPr txBox="1"/>
          <p:nvPr/>
        </p:nvSpPr>
        <p:spPr>
          <a:xfrm>
            <a:off x="344074" y="1922118"/>
            <a:ext cx="337843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dirty="0">
                <a:latin typeface="Arial"/>
                <a:cs typeface="Arial"/>
              </a:rPr>
              <a:t>What is 'The Law'?</a:t>
            </a:r>
            <a:endParaRPr lang="en-US" sz="1400" dirty="0">
              <a:latin typeface="Arial"/>
              <a:cs typeface="Arial"/>
            </a:endParaRPr>
          </a:p>
          <a:p>
            <a:endParaRPr lang="en-GB" sz="1400">
              <a:latin typeface="Arial"/>
              <a:cs typeface="Arial"/>
            </a:endParaRPr>
          </a:p>
          <a:p>
            <a:r>
              <a:rPr lang="en-GB" sz="1400" b="1" dirty="0">
                <a:latin typeface="Arial"/>
                <a:cs typeface="Arial"/>
              </a:rPr>
              <a:t>Slide 6</a:t>
            </a:r>
            <a:endParaRPr lang="en-GB" sz="1400" dirty="0">
              <a:latin typeface="Arial"/>
              <a:cs typeface="Arial"/>
            </a:endParaRPr>
          </a:p>
          <a:p>
            <a:r>
              <a:rPr lang="en-GB" sz="1400" dirty="0">
                <a:latin typeface="Arial"/>
                <a:cs typeface="Arial"/>
              </a:rPr>
              <a:t>Introduce the lesson using the starter prompt on the slide and invite pupils to share thoughts.</a:t>
            </a:r>
            <a:endParaRPr lang="en-US" sz="1400" dirty="0">
              <a:latin typeface="Arial"/>
              <a:cs typeface="Arial"/>
            </a:endParaRPr>
          </a:p>
          <a:p>
            <a:endParaRPr lang="en-GB" sz="1400">
              <a:latin typeface="Arial"/>
              <a:cs typeface="Arial"/>
            </a:endParaRPr>
          </a:p>
          <a:p>
            <a:r>
              <a:rPr lang="en-GB" sz="1400" b="1" dirty="0">
                <a:latin typeface="Arial"/>
                <a:cs typeface="Arial"/>
              </a:rPr>
              <a:t>Slide 7</a:t>
            </a:r>
            <a:endParaRPr lang="en-US" sz="1400" dirty="0">
              <a:latin typeface="Arial"/>
              <a:cs typeface="Arial"/>
            </a:endParaRPr>
          </a:p>
          <a:p>
            <a:r>
              <a:rPr lang="en-GB" sz="1400" dirty="0">
                <a:latin typeface="Arial"/>
                <a:cs typeface="Arial"/>
              </a:rPr>
              <a:t>Introduce the learning objectives of the session.</a:t>
            </a:r>
            <a:endParaRPr lang="en-US" sz="1400" dirty="0">
              <a:latin typeface="Arial"/>
              <a:cs typeface="Arial"/>
            </a:endParaRPr>
          </a:p>
          <a:p>
            <a:endParaRPr lang="en-GB" sz="1400">
              <a:latin typeface="Arial"/>
              <a:cs typeface="Arial"/>
            </a:endParaRPr>
          </a:p>
          <a:p>
            <a:r>
              <a:rPr lang="en-GB" sz="1400" b="1" dirty="0">
                <a:latin typeface="Arial"/>
                <a:cs typeface="Arial"/>
              </a:rPr>
              <a:t>Slide 8</a:t>
            </a:r>
            <a:endParaRPr lang="en-GB" sz="1400" dirty="0">
              <a:latin typeface="Arial"/>
              <a:cs typeface="Arial"/>
            </a:endParaRPr>
          </a:p>
          <a:p>
            <a:r>
              <a:rPr lang="en-GB" sz="1400" dirty="0">
                <a:latin typeface="Arial"/>
                <a:cs typeface="Arial"/>
              </a:rPr>
              <a:t>Ask pupils whether these statements are against the law. If they think it is against the law, they stand up. Reveal answers and accept student feedback.</a:t>
            </a:r>
          </a:p>
          <a:p>
            <a:endParaRPr lang="en-GB" sz="1400" dirty="0">
              <a:latin typeface="Arial"/>
              <a:cs typeface="Arial"/>
            </a:endParaRPr>
          </a:p>
          <a:p>
            <a:r>
              <a:rPr lang="en-GB" sz="1400" b="1" dirty="0">
                <a:latin typeface="Arial"/>
                <a:cs typeface="Arial"/>
              </a:rPr>
              <a:t>Slide 9</a:t>
            </a:r>
          </a:p>
          <a:p>
            <a:r>
              <a:rPr lang="en-GB" sz="1400" dirty="0">
                <a:latin typeface="Arial"/>
                <a:cs typeface="Arial"/>
              </a:rPr>
              <a:t>Consolidate their understanding of what a law is and why we have them.</a:t>
            </a:r>
          </a:p>
        </p:txBody>
      </p:sp>
      <p:sp>
        <p:nvSpPr>
          <p:cNvPr id="44" name="Rectangle 43">
            <a:extLst>
              <a:ext uri="{FF2B5EF4-FFF2-40B4-BE49-F238E27FC236}">
                <a16:creationId xmlns:a16="http://schemas.microsoft.com/office/drawing/2014/main" id="{9B3FAED9-676D-0BE5-A1FC-A35CB5E282D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850026A3-86DD-53DD-750C-3E8A05A9044C}"/>
              </a:ext>
            </a:extLst>
          </p:cNvPr>
          <p:cNvSpPr/>
          <p:nvPr/>
        </p:nvSpPr>
        <p:spPr>
          <a:xfrm>
            <a:off x="551862" y="1311371"/>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Activity 1</a:t>
            </a:r>
          </a:p>
        </p:txBody>
      </p:sp>
      <p:pic>
        <p:nvPicPr>
          <p:cNvPr id="20" name="Picture 19" descr="A close up of a red square&#10;&#10;AI-generated content may be incorrect.">
            <a:extLst>
              <a:ext uri="{FF2B5EF4-FFF2-40B4-BE49-F238E27FC236}">
                <a16:creationId xmlns:a16="http://schemas.microsoft.com/office/drawing/2014/main" id="{5E5D6162-68EF-1D8D-6CCA-E29FF309D407}"/>
              </a:ext>
            </a:extLst>
          </p:cNvPr>
          <p:cNvPicPr>
            <a:picLocks noChangeAspect="1"/>
          </p:cNvPicPr>
          <p:nvPr/>
        </p:nvPicPr>
        <p:blipFill>
          <a:blip r:embed="rId4"/>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8B279C3A-EDEC-A656-AF6F-CD02EA243D8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Lesson overview</a:t>
            </a:r>
            <a:endParaRPr lang="en-GB" sz="3600"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8A0A6798-B0BA-93A4-3439-BFCC5B568A7E}"/>
              </a:ext>
            </a:extLst>
          </p:cNvPr>
          <p:cNvPicPr>
            <a:picLocks noChangeAspect="1"/>
          </p:cNvPicPr>
          <p:nvPr/>
        </p:nvPicPr>
        <p:blipFill>
          <a:blip r:embed="rId5"/>
          <a:stretch>
            <a:fillRect/>
          </a:stretch>
        </p:blipFill>
        <p:spPr>
          <a:xfrm>
            <a:off x="11166921" y="87814"/>
            <a:ext cx="935567" cy="1019175"/>
          </a:xfrm>
          <a:prstGeom prst="rect">
            <a:avLst/>
          </a:prstGeom>
        </p:spPr>
      </p:pic>
      <p:sp>
        <p:nvSpPr>
          <p:cNvPr id="73" name="Arrow: Chevron 72">
            <a:extLst>
              <a:ext uri="{FF2B5EF4-FFF2-40B4-BE49-F238E27FC236}">
                <a16:creationId xmlns:a16="http://schemas.microsoft.com/office/drawing/2014/main" id="{D666050A-DEC1-2E1E-07EC-94DB7192A22C}"/>
              </a:ext>
            </a:extLst>
          </p:cNvPr>
          <p:cNvSpPr/>
          <p:nvPr/>
        </p:nvSpPr>
        <p:spPr>
          <a:xfrm>
            <a:off x="3718978" y="2633904"/>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08A0B713-6452-E0BD-CC9B-ADC5871CC184}"/>
              </a:ext>
            </a:extLst>
          </p:cNvPr>
          <p:cNvSpPr/>
          <p:nvPr/>
        </p:nvSpPr>
        <p:spPr>
          <a:xfrm>
            <a:off x="7807566" y="2632652"/>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4" name="Content Placeholder 5" descr="A set of black arrows with numbers&#10;&#10;AI-generated content may be incorrect.">
            <a:extLst>
              <a:ext uri="{FF2B5EF4-FFF2-40B4-BE49-F238E27FC236}">
                <a16:creationId xmlns:a16="http://schemas.microsoft.com/office/drawing/2014/main" id="{326C6351-2780-67E0-5768-7CFCFFBB2832}"/>
              </a:ext>
            </a:extLst>
          </p:cNvPr>
          <p:cNvPicPr>
            <a:picLocks noChangeAspect="1"/>
          </p:cNvPicPr>
          <p:nvPr/>
        </p:nvPicPr>
        <p:blipFill>
          <a:blip r:embed="rId3"/>
          <a:srcRect l="-349" t="3797" r="74913" b="50633"/>
          <a:stretch>
            <a:fillRect/>
          </a:stretch>
        </p:blipFill>
        <p:spPr>
          <a:xfrm>
            <a:off x="2946429" y="1929917"/>
            <a:ext cx="773224" cy="764347"/>
          </a:xfrm>
          <a:prstGeom prst="rect">
            <a:avLst/>
          </a:prstGeom>
        </p:spPr>
      </p:pic>
      <p:pic>
        <p:nvPicPr>
          <p:cNvPr id="3" name="Graphic 5" descr="Scales of justice with solid fill">
            <a:extLst>
              <a:ext uri="{FF2B5EF4-FFF2-40B4-BE49-F238E27FC236}">
                <a16:creationId xmlns:a16="http://schemas.microsoft.com/office/drawing/2014/main" id="{D9BD1D6B-BFFB-CBD4-B516-3650891367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2" name="Rectangle 1">
            <a:extLst>
              <a:ext uri="{FF2B5EF4-FFF2-40B4-BE49-F238E27FC236}">
                <a16:creationId xmlns:a16="http://schemas.microsoft.com/office/drawing/2014/main" id="{92425A4F-BD8B-DCEA-0CDE-1C0540A4BA07}"/>
              </a:ext>
            </a:extLst>
          </p:cNvPr>
          <p:cNvSpPr/>
          <p:nvPr/>
        </p:nvSpPr>
        <p:spPr>
          <a:xfrm>
            <a:off x="4310540" y="4752845"/>
            <a:ext cx="3598731" cy="189824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8826F6BB-5ABC-B512-7263-865EC3D903C2}"/>
              </a:ext>
            </a:extLst>
          </p:cNvPr>
          <p:cNvSpPr/>
          <p:nvPr/>
        </p:nvSpPr>
        <p:spPr>
          <a:xfrm>
            <a:off x="4619278" y="4479226"/>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Poppins SemiBold"/>
                <a:cs typeface="Arial"/>
              </a:rPr>
              <a:t>The Big Challenge 1</a:t>
            </a:r>
          </a:p>
        </p:txBody>
      </p:sp>
      <p:sp>
        <p:nvSpPr>
          <p:cNvPr id="6" name="TextBox 5">
            <a:extLst>
              <a:ext uri="{FF2B5EF4-FFF2-40B4-BE49-F238E27FC236}">
                <a16:creationId xmlns:a16="http://schemas.microsoft.com/office/drawing/2014/main" id="{DDA43A29-AA92-2B1B-A44E-995B989F243B}"/>
              </a:ext>
            </a:extLst>
          </p:cNvPr>
          <p:cNvSpPr txBox="1"/>
          <p:nvPr/>
        </p:nvSpPr>
        <p:spPr>
          <a:xfrm>
            <a:off x="4309713" y="5151202"/>
            <a:ext cx="349342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dirty="0">
                <a:latin typeface="Arial"/>
                <a:cs typeface="Arial"/>
              </a:rPr>
              <a:t>The Law and Me</a:t>
            </a:r>
          </a:p>
          <a:p>
            <a:endParaRPr lang="en-GB" sz="1400">
              <a:latin typeface="Arial"/>
              <a:ea typeface="+mn-lt"/>
              <a:cs typeface="Arial"/>
            </a:endParaRPr>
          </a:p>
          <a:p>
            <a:r>
              <a:rPr lang="en-GB" sz="1400" b="1" dirty="0">
                <a:latin typeface="Arial"/>
                <a:ea typeface="+mn-lt"/>
                <a:cs typeface="Arial"/>
              </a:rPr>
              <a:t>Slide 14</a:t>
            </a:r>
          </a:p>
          <a:p>
            <a:r>
              <a:rPr lang="en-GB" sz="1400" dirty="0">
                <a:latin typeface="Arial"/>
                <a:ea typeface="+mn-lt"/>
                <a:cs typeface="Arial"/>
              </a:rPr>
              <a:t>Pupils draw a timeline of their day and identify moments where the law helped or impacted them.</a:t>
            </a:r>
          </a:p>
        </p:txBody>
      </p:sp>
      <p:sp>
        <p:nvSpPr>
          <p:cNvPr id="8" name="Rectangle 7">
            <a:extLst>
              <a:ext uri="{FF2B5EF4-FFF2-40B4-BE49-F238E27FC236}">
                <a16:creationId xmlns:a16="http://schemas.microsoft.com/office/drawing/2014/main" id="{E056FE18-6F98-2397-932E-BDC52537D11A}"/>
              </a:ext>
            </a:extLst>
          </p:cNvPr>
          <p:cNvSpPr/>
          <p:nvPr/>
        </p:nvSpPr>
        <p:spPr>
          <a:xfrm>
            <a:off x="8253062" y="4752845"/>
            <a:ext cx="3598731" cy="189824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37E05E5-17A0-6E76-E7FD-B60791902685}"/>
              </a:ext>
            </a:extLst>
          </p:cNvPr>
          <p:cNvSpPr/>
          <p:nvPr/>
        </p:nvSpPr>
        <p:spPr>
          <a:xfrm>
            <a:off x="8561800" y="4479226"/>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Poppins SemiBold"/>
                <a:cs typeface="Arial"/>
              </a:rPr>
              <a:t>The Big Challenge 2</a:t>
            </a:r>
          </a:p>
        </p:txBody>
      </p:sp>
      <p:sp>
        <p:nvSpPr>
          <p:cNvPr id="11" name="TextBox 10">
            <a:extLst>
              <a:ext uri="{FF2B5EF4-FFF2-40B4-BE49-F238E27FC236}">
                <a16:creationId xmlns:a16="http://schemas.microsoft.com/office/drawing/2014/main" id="{50F55208-FA30-2B53-E4F7-54B630644DE7}"/>
              </a:ext>
            </a:extLst>
          </p:cNvPr>
          <p:cNvSpPr txBox="1"/>
          <p:nvPr/>
        </p:nvSpPr>
        <p:spPr>
          <a:xfrm>
            <a:off x="8307452" y="5151202"/>
            <a:ext cx="349342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dirty="0">
                <a:latin typeface="Arial"/>
                <a:cs typeface="Arial"/>
              </a:rPr>
              <a:t>My New Law</a:t>
            </a:r>
          </a:p>
          <a:p>
            <a:endParaRPr lang="en-GB" sz="1400">
              <a:latin typeface="Arial"/>
              <a:ea typeface="+mn-lt"/>
              <a:cs typeface="Arial"/>
            </a:endParaRPr>
          </a:p>
          <a:p>
            <a:r>
              <a:rPr lang="en-GB" sz="1400" b="1" dirty="0">
                <a:latin typeface="Arial"/>
                <a:ea typeface="+mn-lt"/>
                <a:cs typeface="Arial"/>
              </a:rPr>
              <a:t>Slide 19</a:t>
            </a:r>
          </a:p>
          <a:p>
            <a:r>
              <a:rPr lang="en-GB" sz="1400" dirty="0">
                <a:latin typeface="Arial"/>
                <a:ea typeface="+mn-lt"/>
                <a:cs typeface="Arial"/>
              </a:rPr>
              <a:t>Pupils think about what power citizens have and think about what new laws they would introduce. </a:t>
            </a:r>
          </a:p>
        </p:txBody>
      </p:sp>
    </p:spTree>
    <p:extLst>
      <p:ext uri="{BB962C8B-B14F-4D97-AF65-F5344CB8AC3E}">
        <p14:creationId xmlns:p14="http://schemas.microsoft.com/office/powerpoint/2010/main" val="24567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58D4-1D06-E413-83E7-9F9BE11FF20D}"/>
            </a:ext>
          </a:extLst>
        </p:cNvPr>
        <p:cNvGrpSpPr/>
        <p:nvPr/>
      </p:nvGrpSpPr>
      <p:grpSpPr>
        <a:xfrm>
          <a:off x="0" y="0"/>
          <a:ext cx="0" cy="0"/>
          <a:chOff x="0" y="0"/>
          <a:chExt cx="0" cy="0"/>
        </a:xfrm>
      </p:grpSpPr>
      <p:sp>
        <p:nvSpPr>
          <p:cNvPr id="44" name="TextBox 43">
            <a:extLst>
              <a:ext uri="{FF2B5EF4-FFF2-40B4-BE49-F238E27FC236}">
                <a16:creationId xmlns:a16="http://schemas.microsoft.com/office/drawing/2014/main" id="{C60D527C-54BB-3D13-4927-D02B1C75D5D8}"/>
              </a:ext>
            </a:extLst>
          </p:cNvPr>
          <p:cNvSpPr txBox="1"/>
          <p:nvPr/>
        </p:nvSpPr>
        <p:spPr>
          <a:xfrm>
            <a:off x="4292039" y="1920493"/>
            <a:ext cx="359966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ea typeface="+mn-lt"/>
                <a:cs typeface="Arial"/>
              </a:rPr>
              <a:t>Consider differentiating so EAL and SEND pupils can access the learning and express their ideas.</a:t>
            </a:r>
            <a:endParaRPr lang="en-US" sz="1200">
              <a:latin typeface="Arial"/>
              <a:cs typeface="Arial"/>
            </a:endParaRPr>
          </a:p>
          <a:p>
            <a:endParaRPr lang="en-GB" sz="1200" dirty="0">
              <a:latin typeface="Arial"/>
              <a:ea typeface="+mn-lt"/>
              <a:cs typeface="Arial"/>
            </a:endParaRPr>
          </a:p>
          <a:p>
            <a:r>
              <a:rPr lang="en-GB" sz="1200" dirty="0">
                <a:latin typeface="Arial"/>
                <a:cs typeface="Arial"/>
              </a:rPr>
              <a:t>Think about your pupils’ experiences of rules and fairness. How might these shape their understanding of the law? Could any examples feel sensitive or upsetting? Plan ahead to adapt activities if needed.</a:t>
            </a:r>
          </a:p>
          <a:p>
            <a:endParaRPr lang="en-GB" sz="1200" dirty="0">
              <a:latin typeface="Arial"/>
              <a:cs typeface="Arial"/>
            </a:endParaRPr>
          </a:p>
          <a:p>
            <a:r>
              <a:rPr lang="en-GB" sz="1200" dirty="0">
                <a:latin typeface="Arial"/>
                <a:cs typeface="Segoe UI"/>
              </a:rPr>
              <a:t>Use familiar classroom routines to support discussion, such as your class agreement or strategies like “right to pass” and “respectful listening.” Encourage pupils to share ideas using simple sentence starters, for example:</a:t>
            </a:r>
            <a:endParaRPr lang="en-GB" sz="1200" dirty="0">
              <a:latin typeface="Arial"/>
              <a:cs typeface="Arial"/>
            </a:endParaRPr>
          </a:p>
          <a:p>
            <a:pPr marL="285750" indent="-285750">
              <a:buFont typeface="Arial"/>
              <a:buChar char="•"/>
            </a:pPr>
            <a:r>
              <a:rPr lang="en-GB" sz="1200" i="1" dirty="0">
                <a:latin typeface="Arial"/>
                <a:cs typeface="Segoe UI"/>
              </a:rPr>
              <a:t>I think…</a:t>
            </a:r>
            <a:endParaRPr lang="en-GB" sz="1200" dirty="0">
              <a:latin typeface="Arial"/>
              <a:cs typeface="Arial"/>
            </a:endParaRPr>
          </a:p>
          <a:p>
            <a:pPr marL="285750" indent="-285750">
              <a:buFont typeface="Arial"/>
              <a:buChar char="•"/>
            </a:pPr>
            <a:r>
              <a:rPr lang="en-GB" sz="1200" i="1" dirty="0">
                <a:latin typeface="Arial"/>
                <a:cs typeface="Segoe UI"/>
              </a:rPr>
              <a:t>I agree…</a:t>
            </a:r>
            <a:endParaRPr lang="en-GB" sz="1200" dirty="0">
              <a:latin typeface="Arial"/>
              <a:cs typeface="Arial"/>
            </a:endParaRPr>
          </a:p>
          <a:p>
            <a:pPr marL="285750" indent="-285750">
              <a:buFont typeface="Arial"/>
              <a:buChar char="•"/>
            </a:pPr>
            <a:r>
              <a:rPr lang="en-GB" sz="1200" i="1" dirty="0">
                <a:latin typeface="Arial"/>
                <a:cs typeface="Segoe UI"/>
              </a:rPr>
              <a:t>I don’t agree…</a:t>
            </a:r>
            <a:endParaRPr lang="en-GB" sz="1200" dirty="0">
              <a:latin typeface="Arial"/>
              <a:cs typeface="Arial"/>
            </a:endParaRPr>
          </a:p>
          <a:p>
            <a:pPr marL="285750" indent="-285750">
              <a:buFont typeface="Arial"/>
              <a:buChar char="•"/>
            </a:pPr>
            <a:r>
              <a:rPr lang="en-GB" sz="1200" i="1" dirty="0">
                <a:latin typeface="Arial"/>
                <a:cs typeface="Segoe UI"/>
              </a:rPr>
              <a:t>I like that idea…</a:t>
            </a:r>
            <a:endParaRPr lang="en-GB" sz="1200" dirty="0">
              <a:latin typeface="Arial"/>
              <a:cs typeface="Arial"/>
            </a:endParaRPr>
          </a:p>
          <a:p>
            <a:pPr marL="285750" indent="-285750">
              <a:buFont typeface="Arial"/>
              <a:buChar char="•"/>
            </a:pPr>
            <a:r>
              <a:rPr lang="en-GB" sz="1200" i="1" dirty="0">
                <a:latin typeface="Arial"/>
                <a:cs typeface="Segoe UI"/>
              </a:rPr>
              <a:t>My idea is…</a:t>
            </a:r>
            <a:br>
              <a:rPr lang="en-GB" sz="1200" i="1" dirty="0">
                <a:latin typeface="Arial"/>
                <a:cs typeface="Segoe UI"/>
              </a:rPr>
            </a:br>
            <a:endParaRPr lang="en-GB" sz="1200" dirty="0">
              <a:latin typeface="Arial"/>
              <a:cs typeface="Arial"/>
            </a:endParaRPr>
          </a:p>
          <a:p>
            <a:r>
              <a:rPr lang="en-GB" sz="1200" dirty="0">
                <a:latin typeface="Arial"/>
                <a:cs typeface="Segoe UI"/>
              </a:rPr>
              <a:t>These prompts help pupils practise speaking and listening while exploring what the law means in their everyday lives.</a:t>
            </a:r>
            <a:endParaRPr lang="en-GB" sz="1200" dirty="0">
              <a:latin typeface="Arial"/>
              <a:cs typeface="Arial"/>
            </a:endParaRPr>
          </a:p>
          <a:p>
            <a:endParaRPr lang="en-GB" sz="1200" dirty="0">
              <a:latin typeface="Arial"/>
              <a:cs typeface="Arial"/>
            </a:endParaRPr>
          </a:p>
        </p:txBody>
      </p:sp>
      <p:sp>
        <p:nvSpPr>
          <p:cNvPr id="28" name="TextBox 27">
            <a:extLst>
              <a:ext uri="{FF2B5EF4-FFF2-40B4-BE49-F238E27FC236}">
                <a16:creationId xmlns:a16="http://schemas.microsoft.com/office/drawing/2014/main" id="{02B875BC-3598-3235-8124-1F4C60D93BE7}"/>
              </a:ext>
            </a:extLst>
          </p:cNvPr>
          <p:cNvSpPr txBox="1"/>
          <p:nvPr/>
        </p:nvSpPr>
        <p:spPr>
          <a:xfrm>
            <a:off x="335490" y="1921614"/>
            <a:ext cx="3444651"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ea typeface="+mn-lt"/>
                <a:cs typeface="Arial"/>
              </a:rPr>
              <a:t>This resource is designed to create a space where pupils can practice respectful discussion and begin to see the relevance of the law to their everyday lives.</a:t>
            </a:r>
          </a:p>
          <a:p>
            <a:endParaRPr lang="en-GB" sz="1400" dirty="0">
              <a:latin typeface="Arial"/>
              <a:ea typeface="+mn-lt"/>
              <a:cs typeface="Arial"/>
            </a:endParaRPr>
          </a:p>
          <a:p>
            <a:r>
              <a:rPr lang="en-GB" sz="1400" dirty="0">
                <a:latin typeface="Arial"/>
                <a:ea typeface="+mn-lt"/>
                <a:cs typeface="Arial"/>
              </a:rPr>
              <a:t>To ensure this topic feels relevant to your pupils, consider:</a:t>
            </a:r>
          </a:p>
          <a:p>
            <a:pPr marL="285750" indent="-285750">
              <a:buFont typeface="Arial,Sans-Serif"/>
              <a:buChar char="•"/>
            </a:pPr>
            <a:r>
              <a:rPr lang="en-GB" sz="1400" dirty="0">
                <a:latin typeface="Arial"/>
                <a:ea typeface="+mn-lt"/>
                <a:cs typeface="Arial"/>
              </a:rPr>
              <a:t>Swapping the image in the opening slide for one which will resonate with your pupils</a:t>
            </a:r>
          </a:p>
          <a:p>
            <a:pPr marL="285750" indent="-285750">
              <a:buFont typeface="Arial,Sans-Serif"/>
              <a:buChar char="•"/>
            </a:pPr>
            <a:endParaRPr lang="en-GB" sz="1400" dirty="0">
              <a:latin typeface="Arial"/>
              <a:ea typeface="+mn-lt"/>
              <a:cs typeface="Arial"/>
            </a:endParaRPr>
          </a:p>
          <a:p>
            <a:pPr marL="285750" indent="-285750">
              <a:buFont typeface="Arial,Sans-Serif"/>
              <a:buChar char="•"/>
            </a:pPr>
            <a:r>
              <a:rPr lang="en-GB" sz="1400" dirty="0">
                <a:latin typeface="Arial"/>
                <a:ea typeface="+mn-lt"/>
                <a:cs typeface="Arial"/>
              </a:rPr>
              <a:t>Amending Charlie's name, or any elements of Charlie's day in Activity 2 to make them closer to your pupils' experience</a:t>
            </a:r>
          </a:p>
          <a:p>
            <a:pPr marL="285750" indent="-285750">
              <a:buFont typeface="Arial,Sans-Serif"/>
              <a:buChar char="•"/>
            </a:pPr>
            <a:endParaRPr lang="en-GB" sz="1400" dirty="0">
              <a:latin typeface="Arial"/>
              <a:ea typeface="+mn-lt"/>
              <a:cs typeface="Arial"/>
            </a:endParaRPr>
          </a:p>
          <a:p>
            <a:pPr marL="285750" indent="-285750">
              <a:buFont typeface="Arial,Sans-Serif"/>
              <a:buChar char="•"/>
            </a:pPr>
            <a:r>
              <a:rPr lang="en-GB" sz="1400" dirty="0">
                <a:latin typeface="Arial"/>
                <a:ea typeface="+mn-lt"/>
                <a:cs typeface="Arial"/>
              </a:rPr>
              <a:t>Changing the icons that guide your pupils as they map out a timeline of their own day in Activity 3</a:t>
            </a:r>
            <a:endParaRPr lang="en-GB" sz="1400">
              <a:latin typeface="Arial"/>
              <a:cs typeface="Arial"/>
            </a:endParaRPr>
          </a:p>
          <a:p>
            <a:pPr marL="285750" indent="-285750">
              <a:buFont typeface="Arial"/>
              <a:buChar char="•"/>
            </a:pPr>
            <a:endParaRPr lang="en-GB" sz="1400" b="1" dirty="0">
              <a:latin typeface="Arial"/>
              <a:ea typeface="+mn-lt"/>
              <a:cs typeface="Arial"/>
            </a:endParaRPr>
          </a:p>
        </p:txBody>
      </p:sp>
      <p:sp>
        <p:nvSpPr>
          <p:cNvPr id="6" name="Rectangle 5">
            <a:extLst>
              <a:ext uri="{FF2B5EF4-FFF2-40B4-BE49-F238E27FC236}">
                <a16:creationId xmlns:a16="http://schemas.microsoft.com/office/drawing/2014/main" id="{8D982298-93A6-4AC2-580E-565E5307648F}"/>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635B724-18DC-CEFC-7474-4C0827A877CC}"/>
              </a:ext>
            </a:extLst>
          </p:cNvPr>
          <p:cNvSpPr/>
          <p:nvPr/>
        </p:nvSpPr>
        <p:spPr>
          <a:xfrm>
            <a:off x="8584732"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a:t>
            </a:r>
            <a:endParaRPr lang="en-GB">
              <a:solidFill>
                <a:schemeClr val="tx1"/>
              </a:solidFill>
              <a:latin typeface="Poppins SemiBold"/>
              <a:cs typeface="Poppins SemiBold"/>
            </a:endParaRPr>
          </a:p>
        </p:txBody>
      </p:sp>
      <p:sp>
        <p:nvSpPr>
          <p:cNvPr id="12" name="Rectangle 11">
            <a:extLst>
              <a:ext uri="{FF2B5EF4-FFF2-40B4-BE49-F238E27FC236}">
                <a16:creationId xmlns:a16="http://schemas.microsoft.com/office/drawing/2014/main" id="{9C37D9E3-E170-8884-0041-608EB8611DB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431DF5-0546-2A80-9C53-2EE2EC168848}"/>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Preparation</a:t>
            </a:r>
            <a:endParaRPr lang="en-GB">
              <a:solidFill>
                <a:schemeClr val="tx1"/>
              </a:solidFill>
              <a:latin typeface="Poppins SemiBold"/>
              <a:cs typeface="Poppins SemiBold"/>
            </a:endParaRPr>
          </a:p>
        </p:txBody>
      </p:sp>
      <p:sp>
        <p:nvSpPr>
          <p:cNvPr id="21" name="Rectangle 20">
            <a:extLst>
              <a:ext uri="{FF2B5EF4-FFF2-40B4-BE49-F238E27FC236}">
                <a16:creationId xmlns:a16="http://schemas.microsoft.com/office/drawing/2014/main" id="{3A735448-BAC4-DABE-D050-9C9A9E7A089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E025F14-8BC4-6893-1DBD-C118AA587DA0}"/>
              </a:ext>
            </a:extLst>
          </p:cNvPr>
          <p:cNvSpPr/>
          <p:nvPr/>
        </p:nvSpPr>
        <p:spPr>
          <a:xfrm>
            <a:off x="551862" y="1311371"/>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0000"/>
                </a:solidFill>
                <a:latin typeface="Poppins SemiBold"/>
                <a:cs typeface="Poppins SemiBold"/>
              </a:rPr>
              <a:t>Local relevance</a:t>
            </a:r>
          </a:p>
        </p:txBody>
      </p:sp>
      <p:pic>
        <p:nvPicPr>
          <p:cNvPr id="20" name="Picture 19" descr="A close up of a red square&#10;&#10;AI-generated content may be incorrect.">
            <a:extLst>
              <a:ext uri="{FF2B5EF4-FFF2-40B4-BE49-F238E27FC236}">
                <a16:creationId xmlns:a16="http://schemas.microsoft.com/office/drawing/2014/main" id="{B4A800AE-9DD7-75C4-6CC4-B0C4254B272F}"/>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66D6B214-0226-6070-95EE-BD8AE51A6C8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Top Tips</a:t>
            </a:r>
            <a:endParaRPr lang="en-US" dirty="0"/>
          </a:p>
        </p:txBody>
      </p:sp>
      <p:pic>
        <p:nvPicPr>
          <p:cNvPr id="9" name="Picture 8" descr="A colorful star with a black background&#10;&#10;AI-generated content may be incorrect.">
            <a:extLst>
              <a:ext uri="{FF2B5EF4-FFF2-40B4-BE49-F238E27FC236}">
                <a16:creationId xmlns:a16="http://schemas.microsoft.com/office/drawing/2014/main" id="{34E9FB47-A2B1-1DBA-3660-97B50601AD21}"/>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4" name="TextBox 33">
            <a:extLst>
              <a:ext uri="{FF2B5EF4-FFF2-40B4-BE49-F238E27FC236}">
                <a16:creationId xmlns:a16="http://schemas.microsoft.com/office/drawing/2014/main" id="{7DA97413-5BA0-2B73-758C-07904A1B438D}"/>
              </a:ext>
            </a:extLst>
          </p:cNvPr>
          <p:cNvSpPr txBox="1"/>
          <p:nvPr/>
        </p:nvSpPr>
        <p:spPr>
          <a:xfrm>
            <a:off x="8343752" y="1916136"/>
            <a:ext cx="351313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ea typeface="+mn-lt"/>
                <a:cs typeface="Arial"/>
              </a:rPr>
              <a:t>Teaching about the law can lead to conversations about fairness, rules, and what is “right” or “wrong.” </a:t>
            </a:r>
            <a:endParaRPr lang="en-US" sz="1400">
              <a:latin typeface="Arial"/>
              <a:ea typeface="+mn-lt"/>
              <a:cs typeface="Arial"/>
            </a:endParaRPr>
          </a:p>
          <a:p>
            <a:endParaRPr lang="en-GB" sz="1400" dirty="0">
              <a:latin typeface="Arial"/>
              <a:ea typeface="+mn-lt"/>
              <a:cs typeface="Arial"/>
            </a:endParaRPr>
          </a:p>
          <a:p>
            <a:r>
              <a:rPr lang="en-GB" sz="1400" dirty="0">
                <a:latin typeface="Arial"/>
                <a:ea typeface="+mn-lt"/>
                <a:cs typeface="Arial"/>
              </a:rPr>
              <a:t>At this age, pupils may share strong opinions based on home experiences or things they’ve heard. Your role is to keep the discussion balanced and respectful.</a:t>
            </a:r>
            <a:endParaRPr lang="en-US" sz="1400">
              <a:latin typeface="Arial"/>
              <a:cs typeface="Arial"/>
            </a:endParaRPr>
          </a:p>
          <a:p>
            <a:endParaRPr lang="en-GB" sz="1400" b="1" dirty="0">
              <a:latin typeface="Arial"/>
              <a:ea typeface="+mn-lt"/>
              <a:cs typeface="Arial"/>
            </a:endParaRPr>
          </a:p>
          <a:p>
            <a:r>
              <a:rPr lang="en-GB" sz="1400" b="1" dirty="0">
                <a:latin typeface="Arial"/>
                <a:ea typeface="+mn-lt"/>
                <a:cs typeface="Arial"/>
              </a:rPr>
              <a:t>Impartiality means:</a:t>
            </a:r>
          </a:p>
          <a:p>
            <a:pPr marL="285750" indent="-285750">
              <a:buFont typeface="Arial"/>
              <a:buChar char="•"/>
            </a:pPr>
            <a:r>
              <a:rPr lang="en-GB" sz="1400" dirty="0">
                <a:latin typeface="Arial"/>
                <a:ea typeface="+mn-lt"/>
                <a:cs typeface="Arial"/>
              </a:rPr>
              <a:t>Not saying one view is “better” than another.</a:t>
            </a:r>
          </a:p>
          <a:p>
            <a:pPr marL="285750" indent="-285750">
              <a:buFont typeface="Arial"/>
              <a:buChar char="•"/>
            </a:pPr>
            <a:r>
              <a:rPr lang="en-GB" sz="1400" dirty="0">
                <a:latin typeface="Arial"/>
                <a:ea typeface="+mn-lt"/>
                <a:cs typeface="Arial"/>
              </a:rPr>
              <a:t>Helping pupils understand that people can have different ideas.</a:t>
            </a:r>
          </a:p>
          <a:p>
            <a:pPr marL="285750" indent="-285750">
              <a:buFont typeface="Arial"/>
              <a:buChar char="•"/>
            </a:pPr>
            <a:r>
              <a:rPr lang="en-GB" sz="1400" dirty="0">
                <a:latin typeface="Arial"/>
                <a:ea typeface="+mn-lt"/>
                <a:cs typeface="Arial"/>
              </a:rPr>
              <a:t>Correcting things that are factually wrong (e.g., “You don’t have to wear a seatbelt”).</a:t>
            </a:r>
          </a:p>
          <a:p>
            <a:pPr marL="285750" indent="-285750">
              <a:buFont typeface="Arial"/>
              <a:buChar char="•"/>
            </a:pPr>
            <a:r>
              <a:rPr lang="en-GB" sz="1400" dirty="0">
                <a:latin typeface="Arial"/>
                <a:ea typeface="+mn-lt"/>
                <a:cs typeface="Arial"/>
              </a:rPr>
              <a:t>Avoiding sharing your own political opinions.</a:t>
            </a:r>
          </a:p>
          <a:p>
            <a:endParaRPr lang="en-GB" sz="1400" dirty="0">
              <a:latin typeface="Arial"/>
              <a:ea typeface="+mn-lt"/>
              <a:cs typeface="Arial"/>
            </a:endParaRPr>
          </a:p>
        </p:txBody>
      </p:sp>
      <p:pic>
        <p:nvPicPr>
          <p:cNvPr id="3" name="Graphic 5" descr="Scales of justice with solid fill">
            <a:extLst>
              <a:ext uri="{FF2B5EF4-FFF2-40B4-BE49-F238E27FC236}">
                <a16:creationId xmlns:a16="http://schemas.microsoft.com/office/drawing/2014/main" id="{4373DDA0-4CE9-A4C0-BDBD-473688DDB5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Tree>
    <p:extLst>
      <p:ext uri="{BB962C8B-B14F-4D97-AF65-F5344CB8AC3E}">
        <p14:creationId xmlns:p14="http://schemas.microsoft.com/office/powerpoint/2010/main" val="211235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D76D-F313-38C6-A442-05CB32AC18C6}"/>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92161D45-9928-A54C-162A-4B1BABD6DEDE}"/>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315D18C3-EA0D-868C-5273-65FF9EE3E6A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Rule of Law 101</a:t>
            </a:r>
          </a:p>
        </p:txBody>
      </p:sp>
      <p:pic>
        <p:nvPicPr>
          <p:cNvPr id="9" name="Picture 8" descr="A colorful star with a black background&#10;&#10;AI-generated content may be incorrect.">
            <a:extLst>
              <a:ext uri="{FF2B5EF4-FFF2-40B4-BE49-F238E27FC236}">
                <a16:creationId xmlns:a16="http://schemas.microsoft.com/office/drawing/2014/main" id="{101BC1B0-A1D0-206D-F743-71EDC2CF08E5}"/>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 name="Rectangle 2">
            <a:extLst>
              <a:ext uri="{FF2B5EF4-FFF2-40B4-BE49-F238E27FC236}">
                <a16:creationId xmlns:a16="http://schemas.microsoft.com/office/drawing/2014/main" id="{40AB8205-E869-A24D-BB90-D53F74B29B9E}"/>
              </a:ext>
            </a:extLst>
          </p:cNvPr>
          <p:cNvSpPr/>
          <p:nvPr/>
        </p:nvSpPr>
        <p:spPr>
          <a:xfrm>
            <a:off x="232142" y="1529980"/>
            <a:ext cx="11613809" cy="139533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AA10BE8-CD21-F1BF-A097-B8DC5FA0CB76}"/>
              </a:ext>
            </a:extLst>
          </p:cNvPr>
          <p:cNvSpPr/>
          <p:nvPr/>
        </p:nvSpPr>
        <p:spPr>
          <a:xfrm>
            <a:off x="451762" y="1315801"/>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What do we mean by 'Rule of Law'?</a:t>
            </a:r>
          </a:p>
        </p:txBody>
      </p:sp>
      <p:sp>
        <p:nvSpPr>
          <p:cNvPr id="10" name="TextBox 9">
            <a:extLst>
              <a:ext uri="{FF2B5EF4-FFF2-40B4-BE49-F238E27FC236}">
                <a16:creationId xmlns:a16="http://schemas.microsoft.com/office/drawing/2014/main" id="{38B3B175-45D9-7D11-0921-9CB0E1CC9556}"/>
              </a:ext>
            </a:extLst>
          </p:cNvPr>
          <p:cNvSpPr txBox="1"/>
          <p:nvPr/>
        </p:nvSpPr>
        <p:spPr>
          <a:xfrm>
            <a:off x="295633" y="1775938"/>
            <a:ext cx="11430835" cy="996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GB" sz="1400">
                <a:latin typeface="Arial"/>
                <a:cs typeface="Arial"/>
              </a:rPr>
              <a:t>The rule of law is the idea that everyone plays by the same rules, including those in power. It is what keeps our society fair and functioning well. When the rule of law works, it means decisions are made according to clear and consistent rules, not personal interests. It ensures that our rights are respected and that no one is above the law. Think of it as the “rules of the game” that create a level playing field for all of us.</a:t>
            </a:r>
            <a:endParaRPr lang="en-US" sz="1400"/>
          </a:p>
          <a:p>
            <a:pPr>
              <a:lnSpc>
                <a:spcPct val="90000"/>
              </a:lnSpc>
              <a:spcBef>
                <a:spcPts val="1000"/>
              </a:spcBef>
            </a:pPr>
            <a:endParaRPr lang="en-GB" sz="1400">
              <a:latin typeface="Arial"/>
              <a:cs typeface="Arial"/>
            </a:endParaRPr>
          </a:p>
        </p:txBody>
      </p:sp>
      <p:sp>
        <p:nvSpPr>
          <p:cNvPr id="12" name="Rectangle 11">
            <a:extLst>
              <a:ext uri="{FF2B5EF4-FFF2-40B4-BE49-F238E27FC236}">
                <a16:creationId xmlns:a16="http://schemas.microsoft.com/office/drawing/2014/main" id="{CA62F659-D589-2399-9A25-02A0753F63E4}"/>
              </a:ext>
            </a:extLst>
          </p:cNvPr>
          <p:cNvSpPr/>
          <p:nvPr/>
        </p:nvSpPr>
        <p:spPr>
          <a:xfrm>
            <a:off x="229468" y="3421032"/>
            <a:ext cx="11613612" cy="139190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2870245-B531-625E-9F71-CC593201401C}"/>
              </a:ext>
            </a:extLst>
          </p:cNvPr>
          <p:cNvSpPr/>
          <p:nvPr/>
        </p:nvSpPr>
        <p:spPr>
          <a:xfrm>
            <a:off x="453438" y="3168920"/>
            <a:ext cx="6245273" cy="508478"/>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Why do we need laws?</a:t>
            </a:r>
          </a:p>
        </p:txBody>
      </p:sp>
      <p:sp>
        <p:nvSpPr>
          <p:cNvPr id="16" name="TextBox 15">
            <a:extLst>
              <a:ext uri="{FF2B5EF4-FFF2-40B4-BE49-F238E27FC236}">
                <a16:creationId xmlns:a16="http://schemas.microsoft.com/office/drawing/2014/main" id="{CF02865C-1208-CBD8-EC42-9C5560B090CA}"/>
              </a:ext>
            </a:extLst>
          </p:cNvPr>
          <p:cNvSpPr txBox="1"/>
          <p:nvPr/>
        </p:nvSpPr>
        <p:spPr>
          <a:xfrm>
            <a:off x="282932" y="3677439"/>
            <a:ext cx="1143083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cs typeface="Arial"/>
              </a:rPr>
              <a:t>Laws exist to keep life safe, fair, and organised. They organise society, protect people from harm, make sure everyone is treated equally, and safeguard basic rights. For example, seatbelt laws help keep us safe, education laws ensure every child can go to school, and consumer laws mean shops must sell safe food. The rule of law is not just about preventing chaos or punishing crime: it shapes everyday life.</a:t>
            </a:r>
          </a:p>
        </p:txBody>
      </p:sp>
      <p:pic>
        <p:nvPicPr>
          <p:cNvPr id="4" name="Graphic 5" descr="Scales of justice with solid fill">
            <a:extLst>
              <a:ext uri="{FF2B5EF4-FFF2-40B4-BE49-F238E27FC236}">
                <a16:creationId xmlns:a16="http://schemas.microsoft.com/office/drawing/2014/main" id="{B5A6B586-EA86-3869-28C4-66C2909D29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4">
            <a:extLst>
              <a:ext uri="{FF2B5EF4-FFF2-40B4-BE49-F238E27FC236}">
                <a16:creationId xmlns:a16="http://schemas.microsoft.com/office/drawing/2014/main" id="{D607DCBC-9764-8F99-BB41-35971FBC2DAD}"/>
              </a:ext>
            </a:extLst>
          </p:cNvPr>
          <p:cNvSpPr/>
          <p:nvPr/>
        </p:nvSpPr>
        <p:spPr>
          <a:xfrm>
            <a:off x="241562" y="5273283"/>
            <a:ext cx="11612544" cy="14115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56F12C1-09E0-9411-9EF4-617B21513CA3}"/>
              </a:ext>
            </a:extLst>
          </p:cNvPr>
          <p:cNvSpPr/>
          <p:nvPr/>
        </p:nvSpPr>
        <p:spPr>
          <a:xfrm>
            <a:off x="439060" y="5053908"/>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Who makes and enforces laws?</a:t>
            </a:r>
          </a:p>
        </p:txBody>
      </p:sp>
      <p:sp>
        <p:nvSpPr>
          <p:cNvPr id="15" name="TextBox 14">
            <a:extLst>
              <a:ext uri="{FF2B5EF4-FFF2-40B4-BE49-F238E27FC236}">
                <a16:creationId xmlns:a16="http://schemas.microsoft.com/office/drawing/2014/main" id="{2839344E-B717-7064-01BA-BC89BFC401F7}"/>
              </a:ext>
            </a:extLst>
          </p:cNvPr>
          <p:cNvSpPr txBox="1"/>
          <p:nvPr/>
        </p:nvSpPr>
        <p:spPr>
          <a:xfrm>
            <a:off x="333922" y="5540017"/>
            <a:ext cx="113336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 the UK, laws are made by Parliament, which includes the House of Commons and the House of Lords. Members of Parliament (MPs) are elected by the public to represent their communities and help create laws. When both Houses agree on a law, the King or Queen gives final approval, known as Royal Assent. Once a law is in place, judges and courts ensure it is applied fairly, and lawyers help people understand what the law says. This system creates checks and balances so that laws are not only made but also enforced in a fair and consistent way.</a:t>
            </a:r>
            <a:endParaRPr lang="en-US" sz="1400">
              <a:latin typeface="Arial"/>
              <a:cs typeface="Arial"/>
            </a:endParaRPr>
          </a:p>
        </p:txBody>
      </p:sp>
    </p:spTree>
    <p:extLst>
      <p:ext uri="{BB962C8B-B14F-4D97-AF65-F5344CB8AC3E}">
        <p14:creationId xmlns:p14="http://schemas.microsoft.com/office/powerpoint/2010/main" val="153234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E968C-9B86-1422-31FB-919824D99D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8A7918-13EE-3D20-0C4B-E9ED761D568F}"/>
              </a:ext>
            </a:extLst>
          </p:cNvPr>
          <p:cNvSpPr/>
          <p:nvPr/>
        </p:nvSpPr>
        <p:spPr>
          <a:xfrm>
            <a:off x="-3237" y="-3325"/>
            <a:ext cx="12190404" cy="687800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 name="Rectangle 1">
            <a:extLst>
              <a:ext uri="{FF2B5EF4-FFF2-40B4-BE49-F238E27FC236}">
                <a16:creationId xmlns:a16="http://schemas.microsoft.com/office/drawing/2014/main" id="{73BEE82D-F4FE-84D0-F140-DF582217C215}"/>
              </a:ext>
            </a:extLst>
          </p:cNvPr>
          <p:cNvSpPr/>
          <p:nvPr/>
        </p:nvSpPr>
        <p:spPr>
          <a:xfrm>
            <a:off x="1102878" y="1049780"/>
            <a:ext cx="10073045" cy="5285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pic>
        <p:nvPicPr>
          <p:cNvPr id="8" name="Picture 7" descr="A colorful star with a black background&#10;&#10;AI-generated content may be incorrect.">
            <a:extLst>
              <a:ext uri="{FF2B5EF4-FFF2-40B4-BE49-F238E27FC236}">
                <a16:creationId xmlns:a16="http://schemas.microsoft.com/office/drawing/2014/main" id="{8E3667B8-5CEE-D06A-C70A-E82201819CCF}"/>
              </a:ext>
            </a:extLst>
          </p:cNvPr>
          <p:cNvPicPr>
            <a:picLocks noChangeAspect="1"/>
          </p:cNvPicPr>
          <p:nvPr/>
        </p:nvPicPr>
        <p:blipFill>
          <a:blip r:embed="rId3"/>
          <a:stretch>
            <a:fillRect/>
          </a:stretch>
        </p:blipFill>
        <p:spPr>
          <a:xfrm>
            <a:off x="11166921" y="87814"/>
            <a:ext cx="935567" cy="1019175"/>
          </a:xfrm>
          <a:prstGeom prst="rect">
            <a:avLst/>
          </a:prstGeom>
        </p:spPr>
      </p:pic>
      <p:sp>
        <p:nvSpPr>
          <p:cNvPr id="17" name="Title 3">
            <a:extLst>
              <a:ext uri="{FF2B5EF4-FFF2-40B4-BE49-F238E27FC236}">
                <a16:creationId xmlns:a16="http://schemas.microsoft.com/office/drawing/2014/main" id="{2AFECB14-A0D0-F2C8-8924-43D7312C766B}"/>
              </a:ext>
            </a:extLst>
          </p:cNvPr>
          <p:cNvSpPr>
            <a:spLocks noGrp="1"/>
          </p:cNvSpPr>
          <p:nvPr/>
        </p:nvSpPr>
        <p:spPr>
          <a:xfrm>
            <a:off x="-16245" y="2517"/>
            <a:ext cx="12210870" cy="1054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3600">
                <a:solidFill>
                  <a:srgbClr val="000000"/>
                </a:solidFill>
                <a:latin typeface="Poppins SemiBold"/>
                <a:cs typeface="Poppins SemiBold"/>
              </a:rPr>
              <a:t>The Big Legal Lesson</a:t>
            </a:r>
            <a:endParaRPr lang="en-US"/>
          </a:p>
        </p:txBody>
      </p:sp>
      <p:sp>
        <p:nvSpPr>
          <p:cNvPr id="26" name="Title 3">
            <a:extLst>
              <a:ext uri="{FF2B5EF4-FFF2-40B4-BE49-F238E27FC236}">
                <a16:creationId xmlns:a16="http://schemas.microsoft.com/office/drawing/2014/main" id="{5CBB0DB8-C4D3-617A-98DC-8E71C8466048}"/>
              </a:ext>
            </a:extLst>
          </p:cNvPr>
          <p:cNvSpPr>
            <a:spLocks noGrp="1"/>
          </p:cNvSpPr>
          <p:nvPr/>
        </p:nvSpPr>
        <p:spPr>
          <a:xfrm>
            <a:off x="6814928" y="1317246"/>
            <a:ext cx="4052735" cy="894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a:solidFill>
                  <a:srgbClr val="000000"/>
                </a:solidFill>
                <a:latin typeface="Poppins SemiBold"/>
                <a:cs typeface="Poppins SemiBold"/>
              </a:rPr>
              <a:t>Think, pair, share</a:t>
            </a:r>
            <a:endParaRPr lang="en-US"/>
          </a:p>
        </p:txBody>
      </p:sp>
      <p:sp>
        <p:nvSpPr>
          <p:cNvPr id="3" name="Title 3">
            <a:extLst>
              <a:ext uri="{FF2B5EF4-FFF2-40B4-BE49-F238E27FC236}">
                <a16:creationId xmlns:a16="http://schemas.microsoft.com/office/drawing/2014/main" id="{D73946E4-478B-B238-6667-4BFDBBC4429E}"/>
              </a:ext>
            </a:extLst>
          </p:cNvPr>
          <p:cNvSpPr>
            <a:spLocks noGrp="1"/>
          </p:cNvSpPr>
          <p:nvPr/>
        </p:nvSpPr>
        <p:spPr>
          <a:xfrm>
            <a:off x="2241915" y="3219727"/>
            <a:ext cx="3108261" cy="951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dirty="0">
                <a:solidFill>
                  <a:srgbClr val="000000"/>
                </a:solidFill>
                <a:latin typeface="Poppins SemiBold"/>
                <a:cs typeface="Poppins SemiBold"/>
              </a:rPr>
              <a:t>Image Here</a:t>
            </a:r>
            <a:endParaRPr lang="en-GB" sz="2800" dirty="0">
              <a:solidFill>
                <a:srgbClr val="000000"/>
              </a:solidFill>
            </a:endParaRPr>
          </a:p>
        </p:txBody>
      </p:sp>
      <p:pic>
        <p:nvPicPr>
          <p:cNvPr id="6" name="Graphic 5" descr="Scales of justice with solid fill">
            <a:extLst>
              <a:ext uri="{FF2B5EF4-FFF2-40B4-BE49-F238E27FC236}">
                <a16:creationId xmlns:a16="http://schemas.microsoft.com/office/drawing/2014/main" id="{6F1B07DA-1BFF-26A4-D026-3B3F89A832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027" y="83576"/>
            <a:ext cx="963562" cy="926691"/>
          </a:xfrm>
          <a:prstGeom prst="rect">
            <a:avLst/>
          </a:prstGeom>
        </p:spPr>
      </p:pic>
      <p:pic>
        <p:nvPicPr>
          <p:cNvPr id="5" name="Picture 4" descr="Rear view of student raising hand in class">
            <a:extLst>
              <a:ext uri="{FF2B5EF4-FFF2-40B4-BE49-F238E27FC236}">
                <a16:creationId xmlns:a16="http://schemas.microsoft.com/office/drawing/2014/main" id="{7F088814-D216-AB1D-628C-459F5FBB7A22}"/>
              </a:ext>
            </a:extLst>
          </p:cNvPr>
          <p:cNvPicPr>
            <a:picLocks noChangeAspect="1"/>
          </p:cNvPicPr>
          <p:nvPr/>
        </p:nvPicPr>
        <p:blipFill>
          <a:blip r:embed="rId6"/>
          <a:stretch>
            <a:fillRect/>
          </a:stretch>
        </p:blipFill>
        <p:spPr>
          <a:xfrm>
            <a:off x="1369097" y="1304682"/>
            <a:ext cx="4391025" cy="4791075"/>
          </a:xfrm>
          <a:prstGeom prst="rect">
            <a:avLst/>
          </a:prstGeom>
        </p:spPr>
      </p:pic>
      <p:sp>
        <p:nvSpPr>
          <p:cNvPr id="12" name="Content Placeholder 2">
            <a:extLst>
              <a:ext uri="{FF2B5EF4-FFF2-40B4-BE49-F238E27FC236}">
                <a16:creationId xmlns:a16="http://schemas.microsoft.com/office/drawing/2014/main" id="{19566234-3630-D903-B679-BC3FDAC380B4}"/>
              </a:ext>
            </a:extLst>
          </p:cNvPr>
          <p:cNvSpPr>
            <a:spLocks noGrp="1"/>
          </p:cNvSpPr>
          <p:nvPr/>
        </p:nvSpPr>
        <p:spPr>
          <a:xfrm>
            <a:off x="5950072" y="2512202"/>
            <a:ext cx="5225730" cy="4358338"/>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GB" dirty="0">
                <a:latin typeface="Arial"/>
                <a:cs typeface="Arial"/>
              </a:rPr>
              <a:t>What rules do you follow at school or at home?</a:t>
            </a:r>
          </a:p>
          <a:p>
            <a:pPr marL="457200" indent="-457200">
              <a:buAutoNum type="arabicPeriod"/>
            </a:pPr>
            <a:r>
              <a:rPr lang="en-GB" dirty="0">
                <a:latin typeface="Arial"/>
                <a:cs typeface="Arial"/>
              </a:rPr>
              <a:t>Why do we have those rules?</a:t>
            </a:r>
            <a:endParaRPr lang="en-GB" dirty="0"/>
          </a:p>
          <a:p>
            <a:pPr marL="457200" indent="-457200">
              <a:buAutoNum type="arabicPeriod"/>
            </a:pPr>
            <a:r>
              <a:rPr lang="en-GB" dirty="0">
                <a:latin typeface="Arial"/>
                <a:cs typeface="Arial"/>
              </a:rPr>
              <a:t>Can you think of a rule that everyone in the country has to follow?</a:t>
            </a:r>
            <a:endParaRPr lang="en-GB" dirty="0"/>
          </a:p>
          <a:p>
            <a:pPr marL="457200" indent="-457200">
              <a:buAutoNum type="arabicPeriod"/>
            </a:pPr>
            <a:endParaRPr lang="en-GB" dirty="0">
              <a:latin typeface="Arial"/>
              <a:cs typeface="Arial"/>
            </a:endParaRPr>
          </a:p>
        </p:txBody>
      </p:sp>
      <p:pic>
        <p:nvPicPr>
          <p:cNvPr id="13" name="Graphic 5" descr="Speech with solid fill">
            <a:extLst>
              <a:ext uri="{FF2B5EF4-FFF2-40B4-BE49-F238E27FC236}">
                <a16:creationId xmlns:a16="http://schemas.microsoft.com/office/drawing/2014/main" id="{8164CD67-9206-E902-079A-F2A80B64ED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5900703" y="1318283"/>
            <a:ext cx="916857" cy="914400"/>
          </a:xfrm>
          <a:prstGeom prst="rect">
            <a:avLst/>
          </a:prstGeom>
        </p:spPr>
      </p:pic>
    </p:spTree>
    <p:extLst>
      <p:ext uri="{BB962C8B-B14F-4D97-AF65-F5344CB8AC3E}">
        <p14:creationId xmlns:p14="http://schemas.microsoft.com/office/powerpoint/2010/main" val="249896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3FE5-443E-5F29-3BF8-C20D975FF31D}"/>
            </a:ext>
          </a:extLst>
        </p:cNvPr>
        <p:cNvGrpSpPr/>
        <p:nvPr/>
      </p:nvGrpSpPr>
      <p:grpSpPr>
        <a:xfrm>
          <a:off x="0" y="0"/>
          <a:ext cx="0" cy="0"/>
          <a:chOff x="0" y="0"/>
          <a:chExt cx="0" cy="0"/>
        </a:xfrm>
      </p:grpSpPr>
      <p:pic>
        <p:nvPicPr>
          <p:cNvPr id="2" name="Picture 1" descr="A statue of a person holding scales and a sword&#10;&#10;AI-generated content may be incorrect.">
            <a:extLst>
              <a:ext uri="{FF2B5EF4-FFF2-40B4-BE49-F238E27FC236}">
                <a16:creationId xmlns:a16="http://schemas.microsoft.com/office/drawing/2014/main" id="{5D51E785-2226-D166-0052-21C5E9A3112A}"/>
              </a:ext>
            </a:extLst>
          </p:cNvPr>
          <p:cNvPicPr>
            <a:picLocks noChangeAspect="1"/>
          </p:cNvPicPr>
          <p:nvPr/>
        </p:nvPicPr>
        <p:blipFill>
          <a:blip r:embed="rId3"/>
          <a:stretch>
            <a:fillRect/>
          </a:stretch>
        </p:blipFill>
        <p:spPr>
          <a:xfrm>
            <a:off x="8015735" y="0"/>
            <a:ext cx="4183095" cy="6858000"/>
          </a:xfrm>
          <a:prstGeom prst="rect">
            <a:avLst/>
          </a:prstGeom>
        </p:spPr>
      </p:pic>
      <p:sp>
        <p:nvSpPr>
          <p:cNvPr id="7" name="Title 3">
            <a:extLst>
              <a:ext uri="{FF2B5EF4-FFF2-40B4-BE49-F238E27FC236}">
                <a16:creationId xmlns:a16="http://schemas.microsoft.com/office/drawing/2014/main" id="{56E8C855-6C19-C347-A1A3-F4B324FC2885}"/>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Lesson objectives</a:t>
            </a:r>
          </a:p>
        </p:txBody>
      </p:sp>
      <p:pic>
        <p:nvPicPr>
          <p:cNvPr id="9" name="Picture 8" descr="A colorful star with a black background&#10;&#10;AI-generated content may be incorrect.">
            <a:extLst>
              <a:ext uri="{FF2B5EF4-FFF2-40B4-BE49-F238E27FC236}">
                <a16:creationId xmlns:a16="http://schemas.microsoft.com/office/drawing/2014/main" id="{4421F739-A855-7AC4-6AB7-8776CB49D7B4}"/>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B1EFEC-4A62-A294-DB12-4613ADCD5242}"/>
              </a:ext>
            </a:extLst>
          </p:cNvPr>
          <p:cNvSpPr>
            <a:spLocks noGrp="1"/>
          </p:cNvSpPr>
          <p:nvPr>
            <p:ph idx="1"/>
          </p:nvPr>
        </p:nvSpPr>
        <p:spPr>
          <a:xfrm>
            <a:off x="481781" y="2194335"/>
            <a:ext cx="7160344" cy="4093241"/>
          </a:xfrm>
        </p:spPr>
        <p:txBody>
          <a:bodyPr vert="horz" lIns="91440" tIns="45720" rIns="91440" bIns="45720" rtlCol="0" anchor="t">
            <a:normAutofit/>
          </a:bodyPr>
          <a:lstStyle/>
          <a:p>
            <a:r>
              <a:rPr lang="en-GB" dirty="0">
                <a:latin typeface="Arial"/>
                <a:cs typeface="Arial"/>
              </a:rPr>
              <a:t>Explain what laws are.</a:t>
            </a:r>
          </a:p>
          <a:p>
            <a:endParaRPr lang="en-GB" dirty="0">
              <a:latin typeface="Arial"/>
              <a:cs typeface="Arial"/>
            </a:endParaRPr>
          </a:p>
          <a:p>
            <a:r>
              <a:rPr lang="en-GB" dirty="0">
                <a:latin typeface="Arial"/>
                <a:cs typeface="Arial"/>
              </a:rPr>
              <a:t>Describe how laws affect my life.</a:t>
            </a:r>
            <a:endParaRPr lang="en-GB" dirty="0"/>
          </a:p>
          <a:p>
            <a:endParaRPr lang="en-GB" dirty="0">
              <a:latin typeface="Arial"/>
              <a:cs typeface="Arial"/>
            </a:endParaRPr>
          </a:p>
          <a:p>
            <a:r>
              <a:rPr lang="en-GB" dirty="0">
                <a:latin typeface="Arial"/>
                <a:cs typeface="Arial"/>
              </a:rPr>
              <a:t>Identify who makes and changes laws.</a:t>
            </a:r>
            <a:endParaRPr lang="en-GB" dirty="0"/>
          </a:p>
          <a:p>
            <a:pPr marL="0" indent="0">
              <a:buNone/>
            </a:pPr>
            <a:br>
              <a:rPr lang="en-GB" dirty="0">
                <a:latin typeface="Arial"/>
                <a:cs typeface="Arial"/>
              </a:rPr>
            </a:br>
            <a:br>
              <a:rPr lang="en-GB" dirty="0">
                <a:latin typeface="Arial"/>
                <a:cs typeface="Arial"/>
              </a:rPr>
            </a:br>
            <a:endParaRPr lang="en-GB">
              <a:latin typeface="Arial"/>
              <a:cs typeface="Arial"/>
            </a:endParaRPr>
          </a:p>
          <a:p>
            <a:pPr marL="0" indent="0">
              <a:buNone/>
            </a:pPr>
            <a:endParaRPr lang="en-GB" dirty="0">
              <a:latin typeface="Arial"/>
              <a:cs typeface="Arial"/>
            </a:endParaRPr>
          </a:p>
          <a:p>
            <a:endParaRPr lang="en-GB">
              <a:latin typeface="Arial"/>
              <a:cs typeface="Arial"/>
            </a:endParaRPr>
          </a:p>
          <a:p>
            <a:endParaRPr lang="en-GB">
              <a:latin typeface="Arial"/>
              <a:cs typeface="Arial"/>
            </a:endParaRPr>
          </a:p>
        </p:txBody>
      </p:sp>
      <p:cxnSp>
        <p:nvCxnSpPr>
          <p:cNvPr id="12" name="Straight Arrow Connector 11">
            <a:extLst>
              <a:ext uri="{FF2B5EF4-FFF2-40B4-BE49-F238E27FC236}">
                <a16:creationId xmlns:a16="http://schemas.microsoft.com/office/drawing/2014/main" id="{3F375EC0-91E4-5A6C-EC0B-DC552D9CA230}"/>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EDD6FD6C-E9C1-B24C-310F-19D32A7B98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9A3E1ADE-EA7B-971B-BB3A-D205A6116A92}"/>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aseline="0" dirty="0">
                <a:latin typeface="Arial"/>
              </a:rPr>
              <a:t>By the end of the lesson</a:t>
            </a:r>
            <a:r>
              <a:rPr lang="en-GB" sz="2400" dirty="0">
                <a:latin typeface="Arial"/>
              </a:rPr>
              <a:t>, I will be able to:</a:t>
            </a:r>
            <a:endParaRPr lang="en-US" sz="2400" dirty="0">
              <a:latin typeface="Arial"/>
              <a:cs typeface="Arial"/>
            </a:endParaRPr>
          </a:p>
          <a:p>
            <a:pPr algn="ctr"/>
            <a:endParaRPr lang="en-GB" sz="1600"/>
          </a:p>
        </p:txBody>
      </p:sp>
    </p:spTree>
    <p:extLst>
      <p:ext uri="{BB962C8B-B14F-4D97-AF65-F5344CB8AC3E}">
        <p14:creationId xmlns:p14="http://schemas.microsoft.com/office/powerpoint/2010/main" val="214776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B0332-55D7-1BB7-E02D-184EE685390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5A09AD-DF4C-223F-735B-19A2AADE3298}"/>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DCAC9E8-1D0B-2F96-85FA-358D85A9999B}"/>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1: </a:t>
            </a:r>
            <a:endParaRPr lang="en-GB" sz="3600" i="1" dirty="0">
              <a:solidFill>
                <a:srgbClr val="000000"/>
              </a:solidFill>
            </a:endParaRPr>
          </a:p>
          <a:p>
            <a:r>
              <a:rPr lang="en-GB" sz="3600" dirty="0">
                <a:solidFill>
                  <a:srgbClr val="000000"/>
                </a:solidFill>
                <a:latin typeface="Poppins SemiBold"/>
                <a:cs typeface="Poppins SemiBold"/>
              </a:rPr>
              <a:t>Is it against the law?</a:t>
            </a:r>
            <a:endParaRPr lang="en-GB" sz="3600" i="1" u="sng"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4BCDF574-2969-6B39-ED42-51188125C07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6" name="Graphic 25" descr="Scales of justice with solid fill">
            <a:extLst>
              <a:ext uri="{FF2B5EF4-FFF2-40B4-BE49-F238E27FC236}">
                <a16:creationId xmlns:a16="http://schemas.microsoft.com/office/drawing/2014/main" id="{8A681722-A396-837D-8DD5-D6F2452222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27" name="Content Placeholder 2">
            <a:extLst>
              <a:ext uri="{FF2B5EF4-FFF2-40B4-BE49-F238E27FC236}">
                <a16:creationId xmlns:a16="http://schemas.microsoft.com/office/drawing/2014/main" id="{C507C98D-63EC-2B9B-19FE-E89A77FBFA6B}"/>
              </a:ext>
            </a:extLst>
          </p:cNvPr>
          <p:cNvSpPr>
            <a:spLocks noGrp="1"/>
          </p:cNvSpPr>
          <p:nvPr/>
        </p:nvSpPr>
        <p:spPr>
          <a:xfrm>
            <a:off x="8183" y="1348828"/>
            <a:ext cx="12194324" cy="927053"/>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Arial"/>
                <a:cs typeface="Arial"/>
              </a:rPr>
              <a:t>Listen to the statements and stand up if you think it is against the law.</a:t>
            </a:r>
            <a:endParaRPr lang="en-US" dirty="0"/>
          </a:p>
        </p:txBody>
      </p:sp>
      <p:grpSp>
        <p:nvGrpSpPr>
          <p:cNvPr id="16" name="Group 15">
            <a:extLst>
              <a:ext uri="{FF2B5EF4-FFF2-40B4-BE49-F238E27FC236}">
                <a16:creationId xmlns:a16="http://schemas.microsoft.com/office/drawing/2014/main" id="{62129E80-AA7B-4146-8B65-25BA8880287A}"/>
              </a:ext>
            </a:extLst>
          </p:cNvPr>
          <p:cNvGrpSpPr/>
          <p:nvPr/>
        </p:nvGrpSpPr>
        <p:grpSpPr>
          <a:xfrm>
            <a:off x="948964" y="1995135"/>
            <a:ext cx="4762264" cy="965772"/>
            <a:chOff x="948964" y="1995135"/>
            <a:chExt cx="4762264" cy="965772"/>
          </a:xfrm>
        </p:grpSpPr>
        <p:sp>
          <p:nvSpPr>
            <p:cNvPr id="17" name="Rectangle: Rounded Corners 16">
              <a:extLst>
                <a:ext uri="{FF2B5EF4-FFF2-40B4-BE49-F238E27FC236}">
                  <a16:creationId xmlns:a16="http://schemas.microsoft.com/office/drawing/2014/main" id="{58EA92FD-6EEC-5305-D90A-B42649253E56}"/>
                </a:ext>
              </a:extLst>
            </p:cNvPr>
            <p:cNvSpPr/>
            <p:nvPr/>
          </p:nvSpPr>
          <p:spPr>
            <a:xfrm>
              <a:off x="948964" y="1995135"/>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31" name="Graphic 30" descr="Car with solid fill">
              <a:extLst>
                <a:ext uri="{FF2B5EF4-FFF2-40B4-BE49-F238E27FC236}">
                  <a16:creationId xmlns:a16="http://schemas.microsoft.com/office/drawing/2014/main" id="{755FC278-5722-620E-B53B-EAEDA621B9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3842" y="2014008"/>
              <a:ext cx="914400" cy="914400"/>
            </a:xfrm>
            <a:prstGeom prst="rect">
              <a:avLst/>
            </a:prstGeom>
          </p:spPr>
        </p:pic>
        <p:sp>
          <p:nvSpPr>
            <p:cNvPr id="32" name="TextBox 31">
              <a:extLst>
                <a:ext uri="{FF2B5EF4-FFF2-40B4-BE49-F238E27FC236}">
                  <a16:creationId xmlns:a16="http://schemas.microsoft.com/office/drawing/2014/main" id="{6B6F6F0C-C733-B164-7BD6-7216D281D57A}"/>
                </a:ext>
              </a:extLst>
            </p:cNvPr>
            <p:cNvSpPr txBox="1"/>
            <p:nvPr/>
          </p:nvSpPr>
          <p:spPr>
            <a:xfrm>
              <a:off x="2021417" y="2137833"/>
              <a:ext cx="347133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dirty="0">
                  <a:latin typeface="Poppins SemiBold"/>
                  <a:ea typeface="Segoe UI"/>
                  <a:cs typeface="Segoe UI"/>
                </a:rPr>
                <a:t>Throwing rubbish from a </a:t>
              </a:r>
              <a:r>
                <a:rPr lang="en-GB" sz="2000" dirty="0">
                  <a:latin typeface="Poppins SemiBold"/>
                  <a:ea typeface="Segoe UI"/>
                  <a:cs typeface="Segoe UI"/>
                </a:rPr>
                <a:t>car window</a:t>
              </a:r>
              <a:r>
                <a:rPr lang="en-GB" sz="2000" baseline="0" dirty="0">
                  <a:latin typeface="Poppins SemiBold"/>
                  <a:ea typeface="Segoe UI"/>
                  <a:cs typeface="Segoe UI"/>
                </a:rPr>
                <a:t>.</a:t>
              </a:r>
              <a:endParaRPr lang="en-US" sz="2000" dirty="0">
                <a:latin typeface="Poppins SemiBold"/>
                <a:cs typeface="Poppins SemiBold"/>
              </a:endParaRPr>
            </a:p>
          </p:txBody>
        </p:sp>
      </p:grpSp>
      <p:grpSp>
        <p:nvGrpSpPr>
          <p:cNvPr id="19" name="Group 18">
            <a:extLst>
              <a:ext uri="{FF2B5EF4-FFF2-40B4-BE49-F238E27FC236}">
                <a16:creationId xmlns:a16="http://schemas.microsoft.com/office/drawing/2014/main" id="{C78F0CFF-97D1-2246-CCF3-05479334D44D}"/>
              </a:ext>
            </a:extLst>
          </p:cNvPr>
          <p:cNvGrpSpPr/>
          <p:nvPr/>
        </p:nvGrpSpPr>
        <p:grpSpPr>
          <a:xfrm>
            <a:off x="945551" y="3237700"/>
            <a:ext cx="4762264" cy="966000"/>
            <a:chOff x="945551" y="3237700"/>
            <a:chExt cx="4762264" cy="966000"/>
          </a:xfrm>
        </p:grpSpPr>
        <p:sp>
          <p:nvSpPr>
            <p:cNvPr id="13" name="Rectangle: Rounded Corners 12">
              <a:extLst>
                <a:ext uri="{FF2B5EF4-FFF2-40B4-BE49-F238E27FC236}">
                  <a16:creationId xmlns:a16="http://schemas.microsoft.com/office/drawing/2014/main" id="{B26CB712-39D8-E75E-EFD8-AFCC08EC58F7}"/>
                </a:ext>
              </a:extLst>
            </p:cNvPr>
            <p:cNvSpPr/>
            <p:nvPr/>
          </p:nvSpPr>
          <p:spPr>
            <a:xfrm>
              <a:off x="945551" y="323770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30" name="Graphic 29" descr="Ear with solid fill">
              <a:extLst>
                <a:ext uri="{FF2B5EF4-FFF2-40B4-BE49-F238E27FC236}">
                  <a16:creationId xmlns:a16="http://schemas.microsoft.com/office/drawing/2014/main" id="{ADED0259-41C9-5356-06BA-E943FB3BC5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8551" y="3289300"/>
              <a:ext cx="914400" cy="914400"/>
            </a:xfrm>
            <a:prstGeom prst="rect">
              <a:avLst/>
            </a:prstGeom>
          </p:spPr>
        </p:pic>
        <p:sp>
          <p:nvSpPr>
            <p:cNvPr id="34" name="TextBox 33">
              <a:extLst>
                <a:ext uri="{FF2B5EF4-FFF2-40B4-BE49-F238E27FC236}">
                  <a16:creationId xmlns:a16="http://schemas.microsoft.com/office/drawing/2014/main" id="{F5DFF36E-37C3-8CC9-150D-F6D6E8C1F55B}"/>
                </a:ext>
              </a:extLst>
            </p:cNvPr>
            <p:cNvSpPr txBox="1"/>
            <p:nvPr/>
          </p:nvSpPr>
          <p:spPr>
            <a:xfrm>
              <a:off x="2021416" y="3365500"/>
              <a:ext cx="3481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dirty="0">
                  <a:latin typeface="Poppins SemiBold"/>
                  <a:ea typeface="Segoe UI"/>
                  <a:cs typeface="Segoe UI"/>
                </a:rPr>
                <a:t>Getting your ears pierced </a:t>
              </a:r>
              <a:r>
                <a:rPr lang="en-GB" sz="2000" b="1" dirty="0">
                  <a:latin typeface="Poppins SemiBold"/>
                  <a:ea typeface="Segoe UI"/>
                  <a:cs typeface="Segoe UI"/>
                </a:rPr>
                <a:t>when you</a:t>
              </a:r>
              <a:r>
                <a:rPr lang="en-GB" sz="2000" b="1" baseline="0" dirty="0">
                  <a:latin typeface="Poppins SemiBold"/>
                  <a:ea typeface="Segoe UI"/>
                  <a:cs typeface="Segoe UI"/>
                </a:rPr>
                <a:t> are </a:t>
              </a:r>
              <a:r>
                <a:rPr lang="en-GB" sz="2000" b="1" dirty="0">
                  <a:latin typeface="Poppins SemiBold"/>
                  <a:ea typeface="Segoe UI"/>
                  <a:cs typeface="Segoe UI"/>
                </a:rPr>
                <a:t>7</a:t>
              </a:r>
              <a:r>
                <a:rPr lang="en-GB" sz="2000" b="1" baseline="0" dirty="0">
                  <a:latin typeface="Poppins SemiBold"/>
                  <a:ea typeface="Segoe UI"/>
                  <a:cs typeface="Segoe UI"/>
                </a:rPr>
                <a:t>. </a:t>
              </a:r>
              <a:endParaRPr lang="en-GB" dirty="0"/>
            </a:p>
          </p:txBody>
        </p:sp>
      </p:grpSp>
      <p:grpSp>
        <p:nvGrpSpPr>
          <p:cNvPr id="22" name="Group 21">
            <a:extLst>
              <a:ext uri="{FF2B5EF4-FFF2-40B4-BE49-F238E27FC236}">
                <a16:creationId xmlns:a16="http://schemas.microsoft.com/office/drawing/2014/main" id="{31836C4F-3452-CB37-4563-38D6A8E01B9B}"/>
              </a:ext>
            </a:extLst>
          </p:cNvPr>
          <p:cNvGrpSpPr/>
          <p:nvPr/>
        </p:nvGrpSpPr>
        <p:grpSpPr>
          <a:xfrm>
            <a:off x="948964" y="4478940"/>
            <a:ext cx="4762264" cy="965772"/>
            <a:chOff x="948964" y="4478940"/>
            <a:chExt cx="4762264" cy="965772"/>
          </a:xfrm>
        </p:grpSpPr>
        <p:sp>
          <p:nvSpPr>
            <p:cNvPr id="15" name="Rectangle: Rounded Corners 14">
              <a:extLst>
                <a:ext uri="{FF2B5EF4-FFF2-40B4-BE49-F238E27FC236}">
                  <a16:creationId xmlns:a16="http://schemas.microsoft.com/office/drawing/2014/main" id="{87C9279E-5584-9A8C-D7CB-49125AECB764}"/>
                </a:ext>
              </a:extLst>
            </p:cNvPr>
            <p:cNvSpPr/>
            <p:nvPr/>
          </p:nvSpPr>
          <p:spPr>
            <a:xfrm>
              <a:off x="948964" y="447894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29" name="Graphic 28" descr="Briefcase with solid fill">
              <a:extLst>
                <a:ext uri="{FF2B5EF4-FFF2-40B4-BE49-F238E27FC236}">
                  <a16:creationId xmlns:a16="http://schemas.microsoft.com/office/drawing/2014/main" id="{51773E8E-0427-0952-AFBF-FF9910926E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3842" y="4501092"/>
              <a:ext cx="914400" cy="914400"/>
            </a:xfrm>
            <a:prstGeom prst="rect">
              <a:avLst/>
            </a:prstGeom>
          </p:spPr>
        </p:pic>
        <p:sp>
          <p:nvSpPr>
            <p:cNvPr id="35" name="TextBox 34">
              <a:extLst>
                <a:ext uri="{FF2B5EF4-FFF2-40B4-BE49-F238E27FC236}">
                  <a16:creationId xmlns:a16="http://schemas.microsoft.com/office/drawing/2014/main" id="{03BCB61D-CD4C-2417-835B-B137ED13BEF7}"/>
                </a:ext>
              </a:extLst>
            </p:cNvPr>
            <p:cNvSpPr txBox="1"/>
            <p:nvPr/>
          </p:nvSpPr>
          <p:spPr>
            <a:xfrm>
              <a:off x="2021417" y="4624917"/>
              <a:ext cx="347133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dirty="0">
                  <a:latin typeface="Poppins SemiBold"/>
                </a:rPr>
                <a:t>Getting a job when you are 11.</a:t>
              </a:r>
              <a:r>
                <a:rPr sz="2000" dirty="0">
                  <a:latin typeface="Poppins SemiBold"/>
                  <a:ea typeface="Poppins SemiBold"/>
                  <a:cs typeface="Poppins SemiBold"/>
                </a:rPr>
                <a:t>​</a:t>
              </a:r>
              <a:endParaRPr lang="en-GB" dirty="0"/>
            </a:p>
          </p:txBody>
        </p:sp>
      </p:grpSp>
      <p:grpSp>
        <p:nvGrpSpPr>
          <p:cNvPr id="23" name="Group 22">
            <a:extLst>
              <a:ext uri="{FF2B5EF4-FFF2-40B4-BE49-F238E27FC236}">
                <a16:creationId xmlns:a16="http://schemas.microsoft.com/office/drawing/2014/main" id="{00696789-ABBC-874C-2175-E0129959A5A9}"/>
              </a:ext>
            </a:extLst>
          </p:cNvPr>
          <p:cNvGrpSpPr/>
          <p:nvPr/>
        </p:nvGrpSpPr>
        <p:grpSpPr>
          <a:xfrm>
            <a:off x="945550" y="5728498"/>
            <a:ext cx="4762264" cy="965772"/>
            <a:chOff x="945550" y="5728498"/>
            <a:chExt cx="4762264" cy="965772"/>
          </a:xfrm>
        </p:grpSpPr>
        <p:sp>
          <p:nvSpPr>
            <p:cNvPr id="14" name="Rectangle: Rounded Corners 13">
              <a:extLst>
                <a:ext uri="{FF2B5EF4-FFF2-40B4-BE49-F238E27FC236}">
                  <a16:creationId xmlns:a16="http://schemas.microsoft.com/office/drawing/2014/main" id="{CAE30A26-E555-B54A-4F19-020A23009B62}"/>
                </a:ext>
              </a:extLst>
            </p:cNvPr>
            <p:cNvSpPr/>
            <p:nvPr/>
          </p:nvSpPr>
          <p:spPr>
            <a:xfrm>
              <a:off x="945550" y="5728498"/>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28" name="Graphic 27" descr="Firecracker with solid fill">
              <a:extLst>
                <a:ext uri="{FF2B5EF4-FFF2-40B4-BE49-F238E27FC236}">
                  <a16:creationId xmlns:a16="http://schemas.microsoft.com/office/drawing/2014/main" id="{FD2AB297-43B1-4A28-35CC-3B1178A137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8550" y="5755217"/>
              <a:ext cx="914400" cy="914400"/>
            </a:xfrm>
            <a:prstGeom prst="rect">
              <a:avLst/>
            </a:prstGeom>
          </p:spPr>
        </p:pic>
        <p:sp>
          <p:nvSpPr>
            <p:cNvPr id="36" name="TextBox 35">
              <a:extLst>
                <a:ext uri="{FF2B5EF4-FFF2-40B4-BE49-F238E27FC236}">
                  <a16:creationId xmlns:a16="http://schemas.microsoft.com/office/drawing/2014/main" id="{2C5A2ACD-9F5E-3A63-F91E-74FFC4AAACA3}"/>
                </a:ext>
              </a:extLst>
            </p:cNvPr>
            <p:cNvSpPr txBox="1"/>
            <p:nvPr/>
          </p:nvSpPr>
          <p:spPr>
            <a:xfrm>
              <a:off x="2021417" y="5873750"/>
              <a:ext cx="3481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dirty="0">
                  <a:latin typeface="Poppins SemiBold"/>
                </a:rPr>
                <a:t>Buying fireworks when you are 17. </a:t>
              </a:r>
              <a:r>
                <a:rPr sz="2000" dirty="0">
                  <a:latin typeface="Poppins SemiBold"/>
                  <a:ea typeface="Poppins SemiBold"/>
                  <a:cs typeface="Poppins SemiBold"/>
                </a:rPr>
                <a:t>​</a:t>
              </a:r>
              <a:endParaRPr lang="en-GB" dirty="0"/>
            </a:p>
          </p:txBody>
        </p:sp>
      </p:grpSp>
      <p:grpSp>
        <p:nvGrpSpPr>
          <p:cNvPr id="24" name="Group 23">
            <a:extLst>
              <a:ext uri="{FF2B5EF4-FFF2-40B4-BE49-F238E27FC236}">
                <a16:creationId xmlns:a16="http://schemas.microsoft.com/office/drawing/2014/main" id="{664F6039-A779-73AE-E852-E9E6593345DC}"/>
              </a:ext>
            </a:extLst>
          </p:cNvPr>
          <p:cNvGrpSpPr/>
          <p:nvPr/>
        </p:nvGrpSpPr>
        <p:grpSpPr>
          <a:xfrm>
            <a:off x="6469444" y="1990860"/>
            <a:ext cx="4762264" cy="965772"/>
            <a:chOff x="6469444" y="1990860"/>
            <a:chExt cx="4762264" cy="965772"/>
          </a:xfrm>
        </p:grpSpPr>
        <p:sp>
          <p:nvSpPr>
            <p:cNvPr id="25" name="Rectangle: Rounded Corners 24">
              <a:extLst>
                <a:ext uri="{FF2B5EF4-FFF2-40B4-BE49-F238E27FC236}">
                  <a16:creationId xmlns:a16="http://schemas.microsoft.com/office/drawing/2014/main" id="{2FF8E0CC-7421-A07C-E4C8-C72350B83A10}"/>
                </a:ext>
              </a:extLst>
            </p:cNvPr>
            <p:cNvSpPr/>
            <p:nvPr/>
          </p:nvSpPr>
          <p:spPr>
            <a:xfrm>
              <a:off x="6469444" y="199086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40" name="Graphic 39" descr="Butterfly with solid fill">
              <a:extLst>
                <a:ext uri="{FF2B5EF4-FFF2-40B4-BE49-F238E27FC236}">
                  <a16:creationId xmlns:a16="http://schemas.microsoft.com/office/drawing/2014/main" id="{9BA241EA-645E-DF7E-DF58-CF343633C9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96592" y="2035175"/>
              <a:ext cx="914400" cy="914400"/>
            </a:xfrm>
            <a:prstGeom prst="rect">
              <a:avLst/>
            </a:prstGeom>
          </p:spPr>
        </p:pic>
        <p:sp>
          <p:nvSpPr>
            <p:cNvPr id="41" name="TextBox 40">
              <a:extLst>
                <a:ext uri="{FF2B5EF4-FFF2-40B4-BE49-F238E27FC236}">
                  <a16:creationId xmlns:a16="http://schemas.microsoft.com/office/drawing/2014/main" id="{00DB6D86-32AC-FC05-8BEF-2646B1A0B266}"/>
                </a:ext>
              </a:extLst>
            </p:cNvPr>
            <p:cNvSpPr txBox="1"/>
            <p:nvPr/>
          </p:nvSpPr>
          <p:spPr>
            <a:xfrm>
              <a:off x="7514167" y="2127250"/>
              <a:ext cx="3556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dirty="0">
                  <a:latin typeface="Poppins SemiBold"/>
                </a:rPr>
                <a:t>Getting a tattoo when you are 16.</a:t>
              </a:r>
              <a:r>
                <a:rPr sz="2000" dirty="0">
                  <a:latin typeface="Poppins SemiBold"/>
                  <a:ea typeface="Poppins SemiBold"/>
                  <a:cs typeface="Poppins SemiBold"/>
                </a:rPr>
                <a:t>​</a:t>
              </a:r>
              <a:endParaRPr lang="en-GB" dirty="0"/>
            </a:p>
          </p:txBody>
        </p:sp>
      </p:grpSp>
      <p:grpSp>
        <p:nvGrpSpPr>
          <p:cNvPr id="33" name="Group 32">
            <a:extLst>
              <a:ext uri="{FF2B5EF4-FFF2-40B4-BE49-F238E27FC236}">
                <a16:creationId xmlns:a16="http://schemas.microsoft.com/office/drawing/2014/main" id="{B65E64E9-9584-97B7-2427-7596F013DE8E}"/>
              </a:ext>
            </a:extLst>
          </p:cNvPr>
          <p:cNvGrpSpPr/>
          <p:nvPr/>
        </p:nvGrpSpPr>
        <p:grpSpPr>
          <a:xfrm>
            <a:off x="6466031" y="3232782"/>
            <a:ext cx="4762264" cy="965772"/>
            <a:chOff x="6466031" y="3232782"/>
            <a:chExt cx="4762264" cy="965772"/>
          </a:xfrm>
        </p:grpSpPr>
        <p:sp>
          <p:nvSpPr>
            <p:cNvPr id="18" name="Rectangle: Rounded Corners 17">
              <a:extLst>
                <a:ext uri="{FF2B5EF4-FFF2-40B4-BE49-F238E27FC236}">
                  <a16:creationId xmlns:a16="http://schemas.microsoft.com/office/drawing/2014/main" id="{074EBC67-9187-A67B-13BA-ED5E5599C3C9}"/>
                </a:ext>
              </a:extLst>
            </p:cNvPr>
            <p:cNvSpPr/>
            <p:nvPr/>
          </p:nvSpPr>
          <p:spPr>
            <a:xfrm>
              <a:off x="6466031" y="3232782"/>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39" name="Graphic 38" descr="Schoolhouse with solid fill">
              <a:extLst>
                <a:ext uri="{FF2B5EF4-FFF2-40B4-BE49-F238E27FC236}">
                  <a16:creationId xmlns:a16="http://schemas.microsoft.com/office/drawing/2014/main" id="{1E9AEA74-1CE3-1657-8268-202487E4934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01883" y="3236383"/>
              <a:ext cx="914400" cy="914400"/>
            </a:xfrm>
            <a:prstGeom prst="rect">
              <a:avLst/>
            </a:prstGeom>
          </p:spPr>
        </p:pic>
        <p:sp>
          <p:nvSpPr>
            <p:cNvPr id="42" name="TextBox 41">
              <a:extLst>
                <a:ext uri="{FF2B5EF4-FFF2-40B4-BE49-F238E27FC236}">
                  <a16:creationId xmlns:a16="http://schemas.microsoft.com/office/drawing/2014/main" id="{3413AB8A-9FD6-83ED-A291-6133A8995B69}"/>
                </a:ext>
              </a:extLst>
            </p:cNvPr>
            <p:cNvSpPr txBox="1"/>
            <p:nvPr/>
          </p:nvSpPr>
          <p:spPr>
            <a:xfrm>
              <a:off x="7514167" y="3545417"/>
              <a:ext cx="35665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dirty="0">
                  <a:latin typeface="Poppins SemiBold"/>
                </a:rPr>
                <a:t>Not going to school. </a:t>
              </a:r>
              <a:r>
                <a:rPr sz="2000" dirty="0">
                  <a:latin typeface="Poppins SemiBold"/>
                  <a:ea typeface="Poppins SemiBold"/>
                  <a:cs typeface="Poppins SemiBold"/>
                </a:rPr>
                <a:t>​</a:t>
              </a:r>
              <a:endParaRPr lang="en-GB" dirty="0"/>
            </a:p>
          </p:txBody>
        </p:sp>
      </p:grpSp>
      <p:grpSp>
        <p:nvGrpSpPr>
          <p:cNvPr id="45" name="Group 44">
            <a:extLst>
              <a:ext uri="{FF2B5EF4-FFF2-40B4-BE49-F238E27FC236}">
                <a16:creationId xmlns:a16="http://schemas.microsoft.com/office/drawing/2014/main" id="{3AC9A5A6-1F2E-BE9E-E459-322B2535B547}"/>
              </a:ext>
            </a:extLst>
          </p:cNvPr>
          <p:cNvGrpSpPr/>
          <p:nvPr/>
        </p:nvGrpSpPr>
        <p:grpSpPr>
          <a:xfrm>
            <a:off x="6466030" y="4481181"/>
            <a:ext cx="4773470" cy="965772"/>
            <a:chOff x="6466030" y="4481181"/>
            <a:chExt cx="4773470" cy="965772"/>
          </a:xfrm>
        </p:grpSpPr>
        <p:sp>
          <p:nvSpPr>
            <p:cNvPr id="20" name="Rectangle: Rounded Corners 19">
              <a:extLst>
                <a:ext uri="{FF2B5EF4-FFF2-40B4-BE49-F238E27FC236}">
                  <a16:creationId xmlns:a16="http://schemas.microsoft.com/office/drawing/2014/main" id="{57AA49F2-F79F-7204-440D-6EB1A359E885}"/>
                </a:ext>
              </a:extLst>
            </p:cNvPr>
            <p:cNvSpPr/>
            <p:nvPr/>
          </p:nvSpPr>
          <p:spPr>
            <a:xfrm>
              <a:off x="6466030" y="4481181"/>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38" name="Graphic 37" descr="Paw prints with solid fill">
              <a:extLst>
                <a:ext uri="{FF2B5EF4-FFF2-40B4-BE49-F238E27FC236}">
                  <a16:creationId xmlns:a16="http://schemas.microsoft.com/office/drawing/2014/main" id="{3C7C7040-0701-9904-E0BF-B5DEED6FD6A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96592" y="4501092"/>
              <a:ext cx="914400" cy="914400"/>
            </a:xfrm>
            <a:prstGeom prst="rect">
              <a:avLst/>
            </a:prstGeom>
          </p:spPr>
        </p:pic>
        <p:sp>
          <p:nvSpPr>
            <p:cNvPr id="43" name="TextBox 42">
              <a:extLst>
                <a:ext uri="{FF2B5EF4-FFF2-40B4-BE49-F238E27FC236}">
                  <a16:creationId xmlns:a16="http://schemas.microsoft.com/office/drawing/2014/main" id="{EE5F35BE-F59B-79D7-561B-EB8117650F12}"/>
                </a:ext>
              </a:extLst>
            </p:cNvPr>
            <p:cNvSpPr txBox="1"/>
            <p:nvPr/>
          </p:nvSpPr>
          <p:spPr>
            <a:xfrm>
              <a:off x="7514167" y="4624917"/>
              <a:ext cx="37253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dirty="0">
                  <a:latin typeface="Poppins SemiBold"/>
                  <a:ea typeface="Segoe UI"/>
                  <a:cs typeface="Segoe UI"/>
                </a:rPr>
                <a:t>Not cleaning up your dog’s </a:t>
              </a:r>
              <a:r>
                <a:rPr lang="en-GB" sz="2000" dirty="0">
                  <a:latin typeface="Poppins SemiBold"/>
                  <a:ea typeface="Segoe UI"/>
                  <a:cs typeface="Segoe UI"/>
                </a:rPr>
                <a:t>poo when</a:t>
              </a:r>
              <a:r>
                <a:rPr lang="en-GB" sz="2000" baseline="0" dirty="0">
                  <a:latin typeface="Poppins SemiBold"/>
                  <a:ea typeface="Segoe UI"/>
                  <a:cs typeface="Segoe UI"/>
                </a:rPr>
                <a:t> on a walk. </a:t>
              </a:r>
              <a:r>
                <a:rPr sz="2000" dirty="0">
                  <a:latin typeface="Poppins SemiBold"/>
                  <a:ea typeface="Poppins SemiBold"/>
                  <a:cs typeface="Poppins SemiBold"/>
                </a:rPr>
                <a:t>​</a:t>
              </a:r>
              <a:endParaRPr lang="en-GB" dirty="0"/>
            </a:p>
          </p:txBody>
        </p:sp>
      </p:grpSp>
      <p:grpSp>
        <p:nvGrpSpPr>
          <p:cNvPr id="46" name="Group 45">
            <a:extLst>
              <a:ext uri="{FF2B5EF4-FFF2-40B4-BE49-F238E27FC236}">
                <a16:creationId xmlns:a16="http://schemas.microsoft.com/office/drawing/2014/main" id="{00F5EEC6-1C6E-2913-6DE0-DFE8867BC09C}"/>
              </a:ext>
            </a:extLst>
          </p:cNvPr>
          <p:cNvGrpSpPr/>
          <p:nvPr/>
        </p:nvGrpSpPr>
        <p:grpSpPr>
          <a:xfrm>
            <a:off x="6466030" y="5728449"/>
            <a:ext cx="4762264" cy="965772"/>
            <a:chOff x="6466030" y="5728449"/>
            <a:chExt cx="4762264" cy="965772"/>
          </a:xfrm>
        </p:grpSpPr>
        <p:sp>
          <p:nvSpPr>
            <p:cNvPr id="21" name="Rectangle: Rounded Corners 20">
              <a:extLst>
                <a:ext uri="{FF2B5EF4-FFF2-40B4-BE49-F238E27FC236}">
                  <a16:creationId xmlns:a16="http://schemas.microsoft.com/office/drawing/2014/main" id="{711CEF39-3AFB-4D55-F73C-ED935F0EEECB}"/>
                </a:ext>
              </a:extLst>
            </p:cNvPr>
            <p:cNvSpPr/>
            <p:nvPr/>
          </p:nvSpPr>
          <p:spPr>
            <a:xfrm>
              <a:off x="6466030" y="5728449"/>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37" name="Graphic 36" descr="Traffic light with solid fill">
              <a:extLst>
                <a:ext uri="{FF2B5EF4-FFF2-40B4-BE49-F238E27FC236}">
                  <a16:creationId xmlns:a16="http://schemas.microsoft.com/office/drawing/2014/main" id="{135B68A0-17CF-FB7E-6735-81A9DADC4D9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601883" y="5755217"/>
              <a:ext cx="914400" cy="914400"/>
            </a:xfrm>
            <a:prstGeom prst="rect">
              <a:avLst/>
            </a:prstGeom>
          </p:spPr>
        </p:pic>
        <p:sp>
          <p:nvSpPr>
            <p:cNvPr id="44" name="TextBox 43">
              <a:extLst>
                <a:ext uri="{FF2B5EF4-FFF2-40B4-BE49-F238E27FC236}">
                  <a16:creationId xmlns:a16="http://schemas.microsoft.com/office/drawing/2014/main" id="{9E93AB2F-5EA5-3B88-A706-F26D317CD977}"/>
                </a:ext>
              </a:extLst>
            </p:cNvPr>
            <p:cNvSpPr txBox="1"/>
            <p:nvPr/>
          </p:nvSpPr>
          <p:spPr>
            <a:xfrm>
              <a:off x="7514167" y="5873750"/>
              <a:ext cx="35771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dirty="0">
                  <a:latin typeface="Poppins SemiBold"/>
                  <a:ea typeface="Segoe UI"/>
                  <a:cs typeface="Segoe UI"/>
                </a:rPr>
                <a:t>Crossing the road when the </a:t>
              </a:r>
              <a:r>
                <a:rPr lang="en-GB" sz="2000" dirty="0">
                  <a:latin typeface="Poppins SemiBold"/>
                  <a:ea typeface="Segoe UI"/>
                  <a:cs typeface="Segoe UI"/>
                </a:rPr>
                <a:t>red man</a:t>
              </a:r>
              <a:r>
                <a:rPr lang="en-GB" sz="2000" baseline="0" dirty="0">
                  <a:latin typeface="Poppins SemiBold"/>
                  <a:ea typeface="Segoe UI"/>
                  <a:cs typeface="Segoe UI"/>
                </a:rPr>
                <a:t> is showing. </a:t>
              </a:r>
              <a:r>
                <a:rPr sz="2000" dirty="0">
                  <a:latin typeface="Poppins SemiBold"/>
                  <a:ea typeface="Poppins SemiBold"/>
                  <a:cs typeface="Poppins SemiBold"/>
                </a:rPr>
                <a:t>​</a:t>
              </a:r>
              <a:endParaRPr lang="en-GB" dirty="0"/>
            </a:p>
          </p:txBody>
        </p:sp>
      </p:grpSp>
      <p:sp>
        <p:nvSpPr>
          <p:cNvPr id="2" name="Rectangle: Rounded Corners 1">
            <a:extLst>
              <a:ext uri="{FF2B5EF4-FFF2-40B4-BE49-F238E27FC236}">
                <a16:creationId xmlns:a16="http://schemas.microsoft.com/office/drawing/2014/main" id="{915F3A63-4222-BC03-BC3C-B1DDC8237D68}"/>
              </a:ext>
            </a:extLst>
          </p:cNvPr>
          <p:cNvSpPr/>
          <p:nvPr/>
        </p:nvSpPr>
        <p:spPr>
          <a:xfrm rot="-1140000">
            <a:off x="4695463" y="2376134"/>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YES</a:t>
            </a:r>
          </a:p>
        </p:txBody>
      </p:sp>
      <p:sp>
        <p:nvSpPr>
          <p:cNvPr id="4" name="Rectangle: Rounded Corners 3">
            <a:extLst>
              <a:ext uri="{FF2B5EF4-FFF2-40B4-BE49-F238E27FC236}">
                <a16:creationId xmlns:a16="http://schemas.microsoft.com/office/drawing/2014/main" id="{A805E7AF-DBBB-558F-8DDD-4889A9988529}"/>
              </a:ext>
            </a:extLst>
          </p:cNvPr>
          <p:cNvSpPr/>
          <p:nvPr/>
        </p:nvSpPr>
        <p:spPr>
          <a:xfrm rot="-1140000">
            <a:off x="4695463" y="3582634"/>
            <a:ext cx="1053864" cy="4958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NO</a:t>
            </a:r>
          </a:p>
        </p:txBody>
      </p:sp>
      <p:sp>
        <p:nvSpPr>
          <p:cNvPr id="5" name="Rectangle: Rounded Corners 4">
            <a:extLst>
              <a:ext uri="{FF2B5EF4-FFF2-40B4-BE49-F238E27FC236}">
                <a16:creationId xmlns:a16="http://schemas.microsoft.com/office/drawing/2014/main" id="{094A85E0-57B0-3A37-DF78-4370A03FE4AA}"/>
              </a:ext>
            </a:extLst>
          </p:cNvPr>
          <p:cNvSpPr/>
          <p:nvPr/>
        </p:nvSpPr>
        <p:spPr>
          <a:xfrm rot="-1140000">
            <a:off x="4708163" y="4890734"/>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YES</a:t>
            </a:r>
          </a:p>
        </p:txBody>
      </p:sp>
      <p:sp>
        <p:nvSpPr>
          <p:cNvPr id="6" name="Rectangle: Rounded Corners 5">
            <a:extLst>
              <a:ext uri="{FF2B5EF4-FFF2-40B4-BE49-F238E27FC236}">
                <a16:creationId xmlns:a16="http://schemas.microsoft.com/office/drawing/2014/main" id="{335ACAB5-2888-BACD-222C-546190712117}"/>
              </a:ext>
            </a:extLst>
          </p:cNvPr>
          <p:cNvSpPr/>
          <p:nvPr/>
        </p:nvSpPr>
        <p:spPr>
          <a:xfrm rot="-1140000">
            <a:off x="4695463" y="6160734"/>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YES</a:t>
            </a:r>
          </a:p>
        </p:txBody>
      </p:sp>
      <p:sp>
        <p:nvSpPr>
          <p:cNvPr id="8" name="Rectangle: Rounded Corners 7">
            <a:extLst>
              <a:ext uri="{FF2B5EF4-FFF2-40B4-BE49-F238E27FC236}">
                <a16:creationId xmlns:a16="http://schemas.microsoft.com/office/drawing/2014/main" id="{0A34B2A8-FCFA-470B-A356-9E6710C87339}"/>
              </a:ext>
            </a:extLst>
          </p:cNvPr>
          <p:cNvSpPr/>
          <p:nvPr/>
        </p:nvSpPr>
        <p:spPr>
          <a:xfrm rot="-1140000">
            <a:off x="10232663" y="2401534"/>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YES</a:t>
            </a:r>
          </a:p>
        </p:txBody>
      </p:sp>
      <p:sp>
        <p:nvSpPr>
          <p:cNvPr id="10" name="Rectangle: Rounded Corners 9">
            <a:extLst>
              <a:ext uri="{FF2B5EF4-FFF2-40B4-BE49-F238E27FC236}">
                <a16:creationId xmlns:a16="http://schemas.microsoft.com/office/drawing/2014/main" id="{C2ED85A1-7A01-5EAC-3974-8ED8EEF5D5B2}"/>
              </a:ext>
            </a:extLst>
          </p:cNvPr>
          <p:cNvSpPr/>
          <p:nvPr/>
        </p:nvSpPr>
        <p:spPr>
          <a:xfrm rot="20460000">
            <a:off x="10000869" y="3620394"/>
            <a:ext cx="1523764" cy="4196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DEPENDS!</a:t>
            </a:r>
          </a:p>
        </p:txBody>
      </p:sp>
      <p:sp>
        <p:nvSpPr>
          <p:cNvPr id="11" name="Rectangle: Rounded Corners 10">
            <a:extLst>
              <a:ext uri="{FF2B5EF4-FFF2-40B4-BE49-F238E27FC236}">
                <a16:creationId xmlns:a16="http://schemas.microsoft.com/office/drawing/2014/main" id="{1494F885-AFD9-63D8-D03D-85437A6F5780}"/>
              </a:ext>
            </a:extLst>
          </p:cNvPr>
          <p:cNvSpPr/>
          <p:nvPr/>
        </p:nvSpPr>
        <p:spPr>
          <a:xfrm rot="-1140000">
            <a:off x="10245363" y="4916134"/>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YES</a:t>
            </a:r>
          </a:p>
        </p:txBody>
      </p:sp>
      <p:sp>
        <p:nvSpPr>
          <p:cNvPr id="12" name="Rectangle: Rounded Corners 11">
            <a:extLst>
              <a:ext uri="{FF2B5EF4-FFF2-40B4-BE49-F238E27FC236}">
                <a16:creationId xmlns:a16="http://schemas.microsoft.com/office/drawing/2014/main" id="{BBC9211E-2306-D382-6A5E-AAF147A28E53}"/>
              </a:ext>
            </a:extLst>
          </p:cNvPr>
          <p:cNvSpPr/>
          <p:nvPr/>
        </p:nvSpPr>
        <p:spPr>
          <a:xfrm rot="-1140000">
            <a:off x="10232663" y="6186134"/>
            <a:ext cx="1053864" cy="4958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NO</a:t>
            </a:r>
          </a:p>
        </p:txBody>
      </p:sp>
    </p:spTree>
    <p:extLst>
      <p:ext uri="{BB962C8B-B14F-4D97-AF65-F5344CB8AC3E}">
        <p14:creationId xmlns:p14="http://schemas.microsoft.com/office/powerpoint/2010/main" val="23506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EADF-C5E6-A924-2770-5BFE0E67D419}"/>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98E3AC5-910F-2710-863A-193525D3744F}"/>
              </a:ext>
            </a:extLst>
          </p:cNvPr>
          <p:cNvSpPr/>
          <p:nvPr/>
        </p:nvSpPr>
        <p:spPr>
          <a:xfrm>
            <a:off x="641107" y="4987613"/>
            <a:ext cx="3157969" cy="1370211"/>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Poppins SemiBold"/>
              </a:rPr>
              <a:t>keep people safe</a:t>
            </a:r>
          </a:p>
        </p:txBody>
      </p:sp>
      <p:pic>
        <p:nvPicPr>
          <p:cNvPr id="12" name="Picture 11">
            <a:extLst>
              <a:ext uri="{FF2B5EF4-FFF2-40B4-BE49-F238E27FC236}">
                <a16:creationId xmlns:a16="http://schemas.microsoft.com/office/drawing/2014/main" id="{0406ADA9-5A37-A4CE-D7D0-3F2001C7A6BC}"/>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15EDDD02-38C5-B240-66A6-8262AAF435F2}"/>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1:</a:t>
            </a:r>
            <a:endParaRPr lang="en-GB" sz="3600" i="1" dirty="0">
              <a:solidFill>
                <a:srgbClr val="000000"/>
              </a:solidFill>
            </a:endParaRPr>
          </a:p>
          <a:p>
            <a:r>
              <a:rPr lang="en-GB" sz="3600" dirty="0">
                <a:solidFill>
                  <a:srgbClr val="000000"/>
                </a:solidFill>
                <a:latin typeface="Poppins SemiBold"/>
                <a:cs typeface="Poppins SemiBold"/>
              </a:rPr>
              <a:t>What is the law?</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896B4EF1-B1FD-4F40-33DA-5B61FEBE71F9}"/>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0" name="Rectangle: Rounded Corners 19">
            <a:extLst>
              <a:ext uri="{FF2B5EF4-FFF2-40B4-BE49-F238E27FC236}">
                <a16:creationId xmlns:a16="http://schemas.microsoft.com/office/drawing/2014/main" id="{DEC7CAAB-C141-AA20-E053-5F89B94F0401}"/>
              </a:ext>
            </a:extLst>
          </p:cNvPr>
          <p:cNvSpPr/>
          <p:nvPr/>
        </p:nvSpPr>
        <p:spPr>
          <a:xfrm>
            <a:off x="4537371" y="4987612"/>
            <a:ext cx="3157969" cy="1370211"/>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Poppins SemiBold"/>
              </a:rPr>
              <a:t>make life fair</a:t>
            </a:r>
          </a:p>
        </p:txBody>
      </p:sp>
      <p:sp>
        <p:nvSpPr>
          <p:cNvPr id="21" name="Rectangle: Rounded Corners 20">
            <a:extLst>
              <a:ext uri="{FF2B5EF4-FFF2-40B4-BE49-F238E27FC236}">
                <a16:creationId xmlns:a16="http://schemas.microsoft.com/office/drawing/2014/main" id="{BB5732D1-CE23-F7DC-C959-992A0BCFC954}"/>
              </a:ext>
            </a:extLst>
          </p:cNvPr>
          <p:cNvSpPr/>
          <p:nvPr/>
        </p:nvSpPr>
        <p:spPr>
          <a:xfrm>
            <a:off x="8419258" y="4987613"/>
            <a:ext cx="3157969" cy="1370211"/>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Poppins SemiBold"/>
              </a:rPr>
              <a:t>make sure everyone follows the rules</a:t>
            </a:r>
            <a:endParaRPr lang="en-GB" sz="2400" b="1" dirty="0" err="1">
              <a:solidFill>
                <a:schemeClr val="tx1"/>
              </a:solidFill>
              <a:latin typeface="Poppins SemiBold"/>
              <a:cs typeface="Poppins SemiBold"/>
            </a:endParaRPr>
          </a:p>
        </p:txBody>
      </p:sp>
      <p:pic>
        <p:nvPicPr>
          <p:cNvPr id="25" name="Graphic 24" descr="Scales of justice with solid fill">
            <a:extLst>
              <a:ext uri="{FF2B5EF4-FFF2-40B4-BE49-F238E27FC236}">
                <a16:creationId xmlns:a16="http://schemas.microsoft.com/office/drawing/2014/main" id="{A2B3BF3B-1A6A-F0A7-18C2-4357F6AAB7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8" name="Content Placeholder 2">
            <a:extLst>
              <a:ext uri="{FF2B5EF4-FFF2-40B4-BE49-F238E27FC236}">
                <a16:creationId xmlns:a16="http://schemas.microsoft.com/office/drawing/2014/main" id="{1F9C5009-FD3A-8FB3-A92F-42E166261C3A}"/>
              </a:ext>
            </a:extLst>
          </p:cNvPr>
          <p:cNvSpPr txBox="1">
            <a:spLocks/>
          </p:cNvSpPr>
          <p:nvPr/>
        </p:nvSpPr>
        <p:spPr>
          <a:xfrm>
            <a:off x="1018075" y="1303378"/>
            <a:ext cx="10245963" cy="13820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Arial"/>
                <a:cs typeface="Arial"/>
              </a:rPr>
              <a:t>Laws are rules that everyone has to follow. They...</a:t>
            </a:r>
            <a:endParaRPr lang="en-US" dirty="0"/>
          </a:p>
        </p:txBody>
      </p:sp>
      <p:pic>
        <p:nvPicPr>
          <p:cNvPr id="10" name="Graphic 9" descr="User with solid fill">
            <a:extLst>
              <a:ext uri="{FF2B5EF4-FFF2-40B4-BE49-F238E27FC236}">
                <a16:creationId xmlns:a16="http://schemas.microsoft.com/office/drawing/2014/main" id="{9927B34C-F549-60EC-55FD-ADB399911E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5852" y="2117275"/>
            <a:ext cx="1812755" cy="1855653"/>
          </a:xfrm>
          <a:prstGeom prst="rect">
            <a:avLst/>
          </a:prstGeom>
        </p:spPr>
      </p:pic>
      <p:pic>
        <p:nvPicPr>
          <p:cNvPr id="16" name="Graphic 15" descr="Open hand with solid fill">
            <a:extLst>
              <a:ext uri="{FF2B5EF4-FFF2-40B4-BE49-F238E27FC236}">
                <a16:creationId xmlns:a16="http://schemas.microsoft.com/office/drawing/2014/main" id="{39F0BEA8-CE23-884F-3F4E-3490F81FD3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2652" y="2812489"/>
            <a:ext cx="2475271" cy="2561303"/>
          </a:xfrm>
          <a:prstGeom prst="rect">
            <a:avLst/>
          </a:prstGeom>
        </p:spPr>
      </p:pic>
      <p:pic>
        <p:nvPicPr>
          <p:cNvPr id="2" name="Picture 1">
            <a:extLst>
              <a:ext uri="{FF2B5EF4-FFF2-40B4-BE49-F238E27FC236}">
                <a16:creationId xmlns:a16="http://schemas.microsoft.com/office/drawing/2014/main" id="{1B9E80D5-3154-5631-0DD8-552FE9401BA3}"/>
              </a:ext>
            </a:extLst>
          </p:cNvPr>
          <p:cNvPicPr>
            <a:picLocks noChangeAspect="1"/>
          </p:cNvPicPr>
          <p:nvPr/>
        </p:nvPicPr>
        <p:blipFill>
          <a:blip r:embed="rId11"/>
          <a:stretch>
            <a:fillRect/>
          </a:stretch>
        </p:blipFill>
        <p:spPr>
          <a:xfrm>
            <a:off x="4698341" y="2379453"/>
            <a:ext cx="2881582" cy="2113471"/>
          </a:xfrm>
          <a:prstGeom prst="rect">
            <a:avLst/>
          </a:prstGeom>
        </p:spPr>
      </p:pic>
      <p:pic>
        <p:nvPicPr>
          <p:cNvPr id="3" name="Graphic 2" descr="Cycle with people with solid fill">
            <a:extLst>
              <a:ext uri="{FF2B5EF4-FFF2-40B4-BE49-F238E27FC236}">
                <a16:creationId xmlns:a16="http://schemas.microsoft.com/office/drawing/2014/main" id="{9B3EEDF7-CB00-568A-65CA-2A42A7D2AEE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29932" y="2224178"/>
            <a:ext cx="2524664" cy="2424022"/>
          </a:xfrm>
          <a:prstGeom prst="rect">
            <a:avLst/>
          </a:prstGeom>
        </p:spPr>
      </p:pic>
    </p:spTree>
    <p:extLst>
      <p:ext uri="{BB962C8B-B14F-4D97-AF65-F5344CB8AC3E}">
        <p14:creationId xmlns:p14="http://schemas.microsoft.com/office/powerpoint/2010/main" val="3463980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7" ma:contentTypeDescription="Create a new document." ma:contentTypeScope="" ma:versionID="1f78bde4c7d37fe2d7e5c1d8eea90d27">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6e19cee58e2f847130e1fef1f866857d"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8cbfd63-0c0c-4a40-b6c2-91397a63e293" xsi:nil="true"/>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Props1.xml><?xml version="1.0" encoding="utf-8"?>
<ds:datastoreItem xmlns:ds="http://schemas.openxmlformats.org/officeDocument/2006/customXml" ds:itemID="{3CB26C50-6A55-45A9-A5D7-0D8809718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cbfd63-0c0c-4a40-b6c2-91397a63e293"/>
    <ds:schemaRef ds:uri="5aa87c49-2c72-4e82-8118-859c387cb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23A48A-1E0B-4F91-91D3-BF6D9E3503D5}">
  <ds:schemaRefs>
    <ds:schemaRef ds:uri="http://schemas.microsoft.com/sharepoint/v3/contenttype/forms"/>
  </ds:schemaRefs>
</ds:datastoreItem>
</file>

<file path=customXml/itemProps3.xml><?xml version="1.0" encoding="utf-8"?>
<ds:datastoreItem xmlns:ds="http://schemas.openxmlformats.org/officeDocument/2006/customXml" ds:itemID="{816C33C4-C77B-4F73-9866-8848DA3C38EA}">
  <ds:schemaRefs>
    <ds:schemaRef ds:uri="5aa87c49-2c72-4e82-8118-859c387cbb83"/>
    <ds:schemaRef ds:uri="78cbfd63-0c0c-4a40-b6c2-91397a63e29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5768</Words>
  <Application>Microsoft Office PowerPoint</Application>
  <PresentationFormat>Widescreen</PresentationFormat>
  <Paragraphs>421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Poppins SemiBold</vt:lpstr>
      <vt:lpstr>Arial</vt:lpstr>
      <vt:lpstr>Calibri</vt:lpstr>
      <vt:lpstr>Wingdings</vt:lpstr>
      <vt:lpstr>Aptos Display</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Charlie Duckerin</cp:lastModifiedBy>
  <cp:revision>1698</cp:revision>
  <dcterms:created xsi:type="dcterms:W3CDTF">2025-10-29T09:37:42Z</dcterms:created>
  <dcterms:modified xsi:type="dcterms:W3CDTF">2026-02-10T10:05:00Z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MediaServiceImageTags">
    <vt:lpwstr/>
  </property>
</Properties>
</file>