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1"/>
  </p:notesMasterIdLst>
  <p:sldIdLst>
    <p:sldId id="383" r:id="rId5"/>
    <p:sldId id="418" r:id="rId6"/>
    <p:sldId id="413" r:id="rId7"/>
    <p:sldId id="415" r:id="rId8"/>
    <p:sldId id="420" r:id="rId9"/>
    <p:sldId id="330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oppins SemiBold" panose="00000700000000000000" pitchFamily="2" charset="0"/>
      <p:bold r:id="rId16"/>
      <p:boldItalic r:id="rId1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Big Legal Lesson: Spark" id="{E3ED5615-19DD-484F-ABF6-67B3C32ED629}">
          <p14:sldIdLst>
            <p14:sldId id="383"/>
          </p14:sldIdLst>
        </p14:section>
        <p14:section name="For Students" id="{122E410C-C6A1-490E-AC96-D4AEB4B1F6F5}">
          <p14:sldIdLst>
            <p14:sldId id="418"/>
            <p14:sldId id="413"/>
            <p14:sldId id="415"/>
            <p14:sldId id="420"/>
          </p14:sldIdLst>
        </p14:section>
        <p14:section name="For Teachers" id="{46D27047-6BCE-4013-8838-75AED1945AAC}">
          <p14:sldIdLst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19FF5D-B26F-AC45-55F0-A16B209EC4E2}" name="Akasa Pradhan" initials="AP" userId="S::akasa.pradhan@youngcitizens.org::d286d8a6-a6f2-42d9-a5d6-8042858f1c72" providerId="AD"/>
  <p188:author id="{A2B36E69-DAA7-C39C-4B3F-53F9B23B7FB7}" name="Charlie Duckerin" initials="" userId="S::Charlie.Duckerin@youngcitizens.org::04058c8d-ebef-4ec3-aaaf-fb1af59988ea" providerId="AD"/>
  <p188:author id="{9AA67172-C31B-D427-7F3B-708B10183263}" name="Lisa Yates" initials="" userId="S::Lisa.Yates@youngcitizens.org::998e3b1b-6ef4-4467-a2a2-524d3c65665a" providerId="AD"/>
  <p188:author id="{B7F2FDAB-AAFC-BC10-658A-92C009767F04}" name="Charlie Duckerin" initials="CD" userId="S::charlie.duckerin@youngcitizens.org::04058c8d-ebef-4ec3-aaaf-fb1af59988ea" providerId="AD"/>
  <p188:author id="{E1E689C0-7808-6E89-6E9E-37561AA60811}" name="Lisa Yates" initials="LY" userId="S::lisa.yates@youngcitizens.org::998e3b1b-6ef4-4467-a2a2-524d3c65665a" providerId="AD"/>
  <p188:author id="{711E8EC1-52C6-BCAA-EF6A-FB2BCDA8641D}" name="Oliver Walkden" initials="" userId="S::Oliver.Walkden@youngcitizens.org::d3219da8-9cb5-405b-a7c0-940d7d6350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5B9"/>
    <a:srgbClr val="F1613F"/>
    <a:srgbClr val="F7DB15"/>
    <a:srgbClr val="E60073"/>
    <a:srgbClr val="0063BA"/>
    <a:srgbClr val="3D843F"/>
    <a:srgbClr val="79B82B"/>
    <a:srgbClr val="F8A11B"/>
    <a:srgbClr val="D50000"/>
    <a:srgbClr val="FFF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5A2EA-B278-ED77-F1C0-C0ACF053F59A}" v="4" dt="2026-02-19T12:28:12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EDF69-6D56-4952-B69B-DAF176FEAE77}" type="datetimeFigureOut">
              <a:t>2/19/2026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FD070-D64A-42C9-B587-D69F75ED3F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ngcitizens.org/programmes/the-big-legal-lesso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ngcitizens.org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3472-20FF-79E5-C16F-1B45F5E3C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BCD00-CF3A-B0CB-642A-6753B02BD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B1EDF-4A4B-8CE1-45EF-401A2F021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The Big Legal Lesson: Primary Spark Activities</a:t>
            </a:r>
            <a:endParaRPr lang="en-US" dirty="0">
              <a:solidFill>
                <a:srgbClr val="444444"/>
              </a:solidFill>
            </a:endParaRPr>
          </a:p>
          <a:p>
            <a:br>
              <a:rPr lang="en-GB" dirty="0">
                <a:cs typeface="+mn-lt"/>
              </a:rPr>
            </a:br>
            <a:r>
              <a:rPr lang="en-GB" dirty="0"/>
              <a:t>Thank you for taking part in The Big Legal Lesson 2026. You are joining a network of thousands of teachers across England and Wales who are committed to developing children’s knowledge of the rule of law and their legal rights.</a:t>
            </a:r>
            <a:br>
              <a:rPr lang="en-GB" dirty="0">
                <a:cs typeface="+mn-lt"/>
              </a:rPr>
            </a:br>
            <a:br>
              <a:rPr lang="en-GB" dirty="0">
                <a:cs typeface="+mn-lt"/>
              </a:rPr>
            </a:br>
            <a:r>
              <a:rPr lang="en-GB" dirty="0"/>
              <a:t>For more The Big Legal Lesson resources and information, please head to </a:t>
            </a:r>
            <a:r>
              <a:rPr lang="en-GB" dirty="0">
                <a:solidFill>
                  <a:srgbClr val="444444"/>
                </a:solidFill>
                <a:hlinkClick r:id="rId3"/>
              </a:rPr>
              <a:t>www.youngcitizens.org/programmes/the-big-legal-lesson/</a:t>
            </a:r>
            <a:r>
              <a:rPr lang="en-GB" dirty="0"/>
              <a:t> </a:t>
            </a:r>
            <a:endParaRPr lang="en-GB">
              <a:solidFill>
                <a:srgbClr val="444444"/>
              </a:solidFill>
            </a:endParaRPr>
          </a:p>
          <a:p>
            <a:endParaRPr lang="en-GB">
              <a:solidFill>
                <a:srgbClr val="444444"/>
              </a:solidFill>
            </a:endParaRPr>
          </a:p>
          <a:p>
            <a:r>
              <a:rPr lang="en-GB" dirty="0"/>
              <a:t>To find out more information about Young Citizens and our mission, you can check our website at </a:t>
            </a:r>
            <a:r>
              <a:rPr lang="en-GB" dirty="0">
                <a:solidFill>
                  <a:srgbClr val="444444"/>
                </a:solidFill>
                <a:hlinkClick r:id="rId4"/>
              </a:rPr>
              <a:t>www.youngcitizens.org</a:t>
            </a:r>
            <a:endParaRPr lang="en-GB">
              <a:solidFill>
                <a:srgbClr val="4444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86AB9-6BB0-C2C0-D1B6-7EB2408CB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3384-69B6-E960-514E-5AAAFBC3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4B468-D5D3-6A67-6EFF-D3E9EB413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F124F-3582-AD76-5497-23CDDD3CB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1: A law is...</a:t>
            </a:r>
            <a:br>
              <a:rPr lang="en-US" b="1" dirty="0">
                <a:ea typeface="Calibri"/>
                <a:cs typeface="+mn-lt"/>
              </a:rPr>
            </a:br>
            <a:br>
              <a:rPr lang="en-US" b="1" dirty="0">
                <a:ea typeface="Calibri"/>
                <a:cs typeface="+mn-lt"/>
              </a:rPr>
            </a:br>
            <a:r>
              <a:rPr lang="en-US" b="1" dirty="0"/>
              <a:t>Purpose: </a:t>
            </a:r>
            <a:r>
              <a:rPr lang="en-US" dirty="0"/>
              <a:t>To help pupils identify rules in a picture and begin to distinguish rules from laws.</a:t>
            </a:r>
            <a:br>
              <a:rPr lang="en-US" dirty="0">
                <a:cs typeface="+mn-lt"/>
              </a:rPr>
            </a:br>
            <a:endParaRPr lang="en-US" b="1" dirty="0">
              <a:ea typeface="Calibri"/>
              <a:cs typeface="Calibri"/>
            </a:endParaRPr>
          </a:p>
          <a:p>
            <a:r>
              <a:rPr lang="en-US" b="1" dirty="0"/>
              <a:t>Useful definitions / reminders for teachers: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rule</a:t>
            </a:r>
            <a:r>
              <a:rPr lang="en-US" dirty="0"/>
              <a:t> is something a group agrees to do (like at home or school).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law</a:t>
            </a:r>
            <a:r>
              <a:rPr lang="en-US" dirty="0"/>
              <a:t> is a rule that </a:t>
            </a:r>
            <a:r>
              <a:rPr lang="en-US" b="1" dirty="0"/>
              <a:t>everyone in the country must follow</a:t>
            </a:r>
            <a:r>
              <a:rPr lang="en-US" dirty="0"/>
              <a:t>. </a:t>
            </a:r>
            <a:br>
              <a:rPr lang="en-US" dirty="0">
                <a:cs typeface="+mn-lt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/>
              <a:t>Examples from KS1 and KS2 materials: 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Home rules:</a:t>
            </a:r>
            <a:r>
              <a:rPr lang="en-US" dirty="0"/>
              <a:t> bedtime, sharing toys.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School rules:</a:t>
            </a:r>
            <a:r>
              <a:rPr lang="en-US" dirty="0"/>
              <a:t> uniform, lining up.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Laws:</a:t>
            </a:r>
            <a:r>
              <a:rPr lang="en-US" dirty="0"/>
              <a:t> wearing a seatbelt, not stealing, children must get an education.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buFont typeface="Arial"/>
              <a:buChar char="•"/>
            </a:pPr>
            <a:endParaRPr lang="en-US" b="1" dirty="0"/>
          </a:p>
          <a:p>
            <a:pPr indent="-171450"/>
            <a:r>
              <a:rPr lang="en-US" b="1" dirty="0"/>
              <a:t>Teacher prompt if needed: </a:t>
            </a:r>
            <a:r>
              <a:rPr lang="en-US" dirty="0"/>
              <a:t>Can this rule be different in different families or schools? If yes, it’s probably </a:t>
            </a:r>
            <a:r>
              <a:rPr lang="en-US" i="1" dirty="0"/>
              <a:t>not</a:t>
            </a:r>
            <a:r>
              <a:rPr lang="en-US" dirty="0"/>
              <a:t> a law.</a:t>
            </a:r>
            <a:endParaRPr lang="en-US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2F1B5-EA69-1059-072F-93B306FB2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1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2: Seatbelts &amp; Safety</a:t>
            </a: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/>
              <a:t>Purpose: </a:t>
            </a:r>
            <a:r>
              <a:rPr lang="en-US" dirty="0"/>
              <a:t>To help pupils notice a law in action and understand that laws help keep everyone safe.</a:t>
            </a:r>
            <a:br>
              <a:rPr lang="en-US" dirty="0">
                <a:cs typeface="+mn-lt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Useful definitions / reminders for teachers: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The KS1 and KS2 lessons explain that laws are rules everyone in the country must follow.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The example given in both KS1 and KS2 is that everyone must wear a seatbelt in a car. This law keeps people safe. 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Laws apply to </a:t>
            </a:r>
            <a:r>
              <a:rPr lang="en-US" i="1" dirty="0"/>
              <a:t>all</a:t>
            </a:r>
            <a:r>
              <a:rPr lang="en-US" dirty="0"/>
              <a:t> people: children, adults, teachers, and even people in powerful jobs like the prime minister.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3: The Judge</a:t>
            </a:r>
            <a:br>
              <a:rPr lang="en-US" b="1" dirty="0">
                <a:ea typeface="Calibri"/>
                <a:cs typeface="+mn-lt"/>
              </a:rPr>
            </a:br>
            <a:br>
              <a:rPr lang="en-US" b="1" dirty="0">
                <a:ea typeface="Calibri"/>
                <a:cs typeface="+mn-lt"/>
              </a:rPr>
            </a:br>
            <a:r>
              <a:rPr lang="en-US" b="1" dirty="0"/>
              <a:t>Purpose: </a:t>
            </a:r>
            <a:r>
              <a:rPr lang="en-US" dirty="0"/>
              <a:t>To help pupils infer what a judge does.</a:t>
            </a:r>
            <a:br>
              <a:rPr lang="en-US" dirty="0">
                <a:cs typeface="+mn-lt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Useful definitions / reminders for teachers:</a:t>
            </a:r>
            <a:endParaRPr lang="en-US" dirty="0"/>
          </a:p>
          <a:p>
            <a:r>
              <a:rPr lang="en-US" dirty="0"/>
              <a:t>Key points: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judge works in a court.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judge applies the law and makes sure people are treated fairly when something goes wrong or someone breaks the law.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Judges sometimes wear special clothes (robes/wigs) as part of their role. They are like their 'uniform' for work.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 b="1" dirty="0"/>
          </a:p>
          <a:p>
            <a:r>
              <a:rPr lang="en-US" b="1" dirty="0"/>
              <a:t>Optional links to other roles: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lawyer gives advice and helps people understand the law.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The police help keep people safe and make sure laws are followed.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MPs help make laws in Parliament.</a:t>
            </a:r>
            <a:endParaRPr lang="en-US" dirty="0"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34F59-544C-0861-59F2-9106C9912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2004D-E50A-6889-6C0E-6309259E3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20CDC-D14B-E03F-D1E7-39E1EAF11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4: Your new law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The full version of this activity is contained in both the KS1 &amp; KS2 lessons.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33D32-D8FC-79C5-6194-9489831B4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22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3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 1 1">
  <p:cSld name="1_Title only_1_1_1_1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9.svg"/><Relationship Id="rId10" Type="http://schemas.openxmlformats.org/officeDocument/2006/relationships/image" Target="../media/image13.pn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rveymonkey.com/r/Z2352VM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ngcitizens.org/programmes/make-a-difference-challenge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6AE2D-C5BD-03CD-4AC9-62FCDC4A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3803F75-4D5E-3A14-B023-56260FA2E459}"/>
              </a:ext>
            </a:extLst>
          </p:cNvPr>
          <p:cNvSpPr/>
          <p:nvPr/>
        </p:nvSpPr>
        <p:spPr>
          <a:xfrm>
            <a:off x="-3237" y="429"/>
            <a:ext cx="12196862" cy="686041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B2B6E9B6-9143-D0D9-4049-72F276168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20000">
            <a:off x="5650626" y="1298462"/>
            <a:ext cx="1725561" cy="1737851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2AF01B4B-709B-6077-6A5C-6BA4911BFBD4}"/>
              </a:ext>
            </a:extLst>
          </p:cNvPr>
          <p:cNvSpPr>
            <a:spLocks noGrp="1"/>
          </p:cNvSpPr>
          <p:nvPr/>
        </p:nvSpPr>
        <p:spPr>
          <a:xfrm>
            <a:off x="823392" y="1928249"/>
            <a:ext cx="8134056" cy="2965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 b="1" dirty="0">
                <a:solidFill>
                  <a:schemeClr val="tx1"/>
                </a:solidFill>
                <a:latin typeface="Poppins SemiBold"/>
                <a:cs typeface="Poppins SemiBold"/>
              </a:rPr>
              <a:t>The Big</a:t>
            </a:r>
            <a:endParaRPr lang="en-US" sz="9600" b="1" dirty="0">
              <a:solidFill>
                <a:schemeClr val="tx1"/>
              </a:solidFill>
            </a:endParaRPr>
          </a:p>
          <a:p>
            <a:r>
              <a:rPr lang="en-GB" sz="9600" b="1" dirty="0">
                <a:solidFill>
                  <a:schemeClr val="tx1"/>
                </a:solidFill>
                <a:latin typeface="Poppins SemiBold"/>
                <a:cs typeface="Poppins SemiBold"/>
              </a:rPr>
              <a:t>Legal Lesson</a:t>
            </a:r>
            <a:endParaRPr lang="en-GB" sz="9600" b="1" dirty="0">
              <a:solidFill>
                <a:schemeClr val="tx1"/>
              </a:solidFill>
            </a:endParaRP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9A1D246D-699C-54CC-D049-833247FD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313" y="5756699"/>
            <a:ext cx="3891488" cy="53797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0F4FCAC-3228-2898-052A-207329FBCD13}"/>
              </a:ext>
            </a:extLst>
          </p:cNvPr>
          <p:cNvSpPr txBox="1"/>
          <p:nvPr/>
        </p:nvSpPr>
        <p:spPr>
          <a:xfrm>
            <a:off x="4454674" y="5210989"/>
            <a:ext cx="37985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Sponsored by</a:t>
            </a:r>
            <a:endParaRPr lang="en-GB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9" name="Picture 18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81657E0E-19B9-EA37-30C1-831E0DC1A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08" y="380054"/>
            <a:ext cx="2405676" cy="1332623"/>
          </a:xfrm>
          <a:prstGeom prst="rect">
            <a:avLst/>
          </a:prstGeom>
        </p:spPr>
      </p:pic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15D79B7C-0AF8-FA3A-FDBB-B714A2D0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060" y="5223268"/>
            <a:ext cx="2282805" cy="12154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8DAED6-4EA7-3166-241C-D88091E3917D}"/>
              </a:ext>
            </a:extLst>
          </p:cNvPr>
          <p:cNvSpPr/>
          <p:nvPr/>
        </p:nvSpPr>
        <p:spPr>
          <a:xfrm rot="180000">
            <a:off x="-114109" y="5505937"/>
            <a:ext cx="2499985" cy="1416169"/>
          </a:xfrm>
          <a:prstGeom prst="rect">
            <a:avLst/>
          </a:prstGeom>
          <a:solidFill>
            <a:srgbClr val="FFF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chemeClr val="tx1"/>
                </a:solidFill>
                <a:latin typeface="Poppins SemiBold"/>
                <a:cs typeface="Poppins SemiBold"/>
              </a:rPr>
              <a:t>Primary</a:t>
            </a:r>
            <a:endParaRPr lang="en-US" dirty="0"/>
          </a:p>
          <a:p>
            <a:pPr algn="ctr"/>
            <a:r>
              <a:rPr lang="en-GB" sz="3600" b="1" dirty="0">
                <a:solidFill>
                  <a:schemeClr val="tx1"/>
                </a:solidFill>
                <a:latin typeface="Poppins SemiBold"/>
                <a:cs typeface="Poppins SemiBold"/>
              </a:rPr>
              <a:t>Spark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2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1F5D0-BD67-BB89-651B-FBA07F40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C50508-09CF-41F4-7B91-DF0427AC9F4B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72625-C48A-DD78-6679-192A57364B14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DB56D26D-5DBB-727E-0E2B-CDED250A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671B12EC-85EC-5E4E-E5B4-F0D9F8C1C283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C09DA61-D0A2-DE3C-F228-3A01EEF5B289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1: A law is...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What is the difference between a rule and a law?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AC3FF750-3596-25CA-1DC5-84402C9FB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F71672-1681-F440-09A6-D696BE744E6E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726518-994A-94A3-11E5-225514AF6049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0577BD-0B0F-8F7F-22FB-001946537300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18918F80-A765-86A7-8546-52632B49C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D3DC69E3-93AE-8402-F11E-C1DD38014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34CA35BE-B644-5617-FC09-B4FB20E01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8AEB25-AB35-99DC-D72F-2F381659F901}"/>
              </a:ext>
            </a:extLst>
          </p:cNvPr>
          <p:cNvSpPr txBox="1"/>
          <p:nvPr/>
        </p:nvSpPr>
        <p:spPr>
          <a:xfrm>
            <a:off x="1638844" y="1055461"/>
            <a:ext cx="500296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What rules are being followed in this picture?</a:t>
            </a:r>
            <a:br>
              <a:rPr lang="en-US" dirty="0"/>
            </a:br>
            <a:r>
              <a:rPr lang="en-GB" dirty="0">
                <a:latin typeface="Arial"/>
                <a:ea typeface="+mn-lt"/>
                <a:cs typeface="Segoe UI"/>
              </a:rPr>
              <a:t>Why is it important to follow rules?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B256E6-1735-8D3E-42D7-165C6473D13B}"/>
              </a:ext>
            </a:extLst>
          </p:cNvPr>
          <p:cNvSpPr txBox="1"/>
          <p:nvPr/>
        </p:nvSpPr>
        <p:spPr>
          <a:xfrm>
            <a:off x="1639019" y="3889980"/>
            <a:ext cx="54590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 b="1" dirty="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Finish the sentences:</a:t>
            </a:r>
            <a:br>
              <a:rPr lang="en-GB" dirty="0">
                <a:latin typeface="Arial"/>
                <a:ea typeface="+mn-lt"/>
                <a:cs typeface="Segoe UI"/>
              </a:rPr>
            </a:br>
            <a:r>
              <a:rPr lang="en-GB" dirty="0">
                <a:latin typeface="Arial"/>
                <a:ea typeface="+mn-lt"/>
                <a:cs typeface="Segoe UI"/>
              </a:rPr>
              <a:t>A rule is...</a:t>
            </a:r>
          </a:p>
          <a:p>
            <a:r>
              <a:rPr lang="en-GB" dirty="0">
                <a:latin typeface="Arial"/>
                <a:ea typeface="+mn-lt"/>
                <a:cs typeface="Segoe UI"/>
              </a:rPr>
              <a:t>A law is...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F5683A-9A3D-6A5D-F6FC-B3F89E70F7E5}"/>
              </a:ext>
            </a:extLst>
          </p:cNvPr>
          <p:cNvSpPr txBox="1"/>
          <p:nvPr/>
        </p:nvSpPr>
        <p:spPr>
          <a:xfrm>
            <a:off x="1625651" y="5312460"/>
            <a:ext cx="50054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Idea for Action:​</a:t>
            </a:r>
          </a:p>
          <a:p>
            <a:endParaRPr lang="en-GB" sz="800" b="1" dirty="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Arial"/>
              </a:rPr>
              <a:t>For the rest of the day, see how many times you can spot rules or laws being used around you. How many can your class find altogether?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9A04B1-110E-A9D7-63C9-85E115317B87}"/>
              </a:ext>
            </a:extLst>
          </p:cNvPr>
          <p:cNvSpPr/>
          <p:nvPr/>
        </p:nvSpPr>
        <p:spPr>
          <a:xfrm>
            <a:off x="6586528" y="1059440"/>
            <a:ext cx="5028675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0D97C8-4DC5-97B0-8396-E468E61685F4}"/>
              </a:ext>
            </a:extLst>
          </p:cNvPr>
          <p:cNvSpPr txBox="1"/>
          <p:nvPr/>
        </p:nvSpPr>
        <p:spPr>
          <a:xfrm>
            <a:off x="1625651" y="2468429"/>
            <a:ext cx="494630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 dirty="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Share another example of a rule you must follow. Is your example a home rule, a school rule, or a law? Why do you think so?</a:t>
            </a:r>
          </a:p>
          <a:p>
            <a:endParaRPr lang="en-GB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5" name="Graphic 5" descr="Scales of justice with solid fill">
            <a:extLst>
              <a:ext uri="{FF2B5EF4-FFF2-40B4-BE49-F238E27FC236}">
                <a16:creationId xmlns:a16="http://schemas.microsoft.com/office/drawing/2014/main" id="{4A36D82A-3BCE-3ABC-21C5-B4099983CD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7" name="Picture 6" descr="Teacher showing scientific experiment to students">
            <a:extLst>
              <a:ext uri="{FF2B5EF4-FFF2-40B4-BE49-F238E27FC236}">
                <a16:creationId xmlns:a16="http://schemas.microsoft.com/office/drawing/2014/main" id="{94330A32-7819-9B98-4589-705D990325C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3431" t="281" r="7883" b="2826"/>
          <a:stretch>
            <a:fillRect/>
          </a:stretch>
        </p:blipFill>
        <p:spPr>
          <a:xfrm>
            <a:off x="6758251" y="1283195"/>
            <a:ext cx="4638535" cy="51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8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2: Seatbelts &amp; Safety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How do laws keep you safe?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4968324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US" sz="8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What can you spot in the picture that helps keep you safe?</a:t>
            </a:r>
            <a:endParaRPr lang="en-GB" dirty="0">
              <a:latin typeface="Arial"/>
              <a:cs typeface="Segoe U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492792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 b="1" dirty="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Share reasons why this law exists. Does the law apply to grown‑ups, children, and even people like the prime minister?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49823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80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cs typeface="Segoe UI"/>
              </a:rPr>
              <a:t>As</a:t>
            </a:r>
            <a:r>
              <a:rPr lang="en-GB" dirty="0">
                <a:latin typeface="Arial"/>
                <a:ea typeface="+mn-lt"/>
                <a:cs typeface="Segoe UI"/>
              </a:rPr>
              <a:t> a class, create a big “The Law Helps Us…” wall with drawings showing everyday examples.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6493511" y="1059440"/>
            <a:ext cx="5110147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493476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 dirty="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Why do you think there is a law that says everyone must wear a seatbelt?</a:t>
            </a:r>
            <a:endParaRPr lang="en-GB" dirty="0">
              <a:latin typeface="Arial"/>
              <a:cs typeface="Arial"/>
            </a:endParaRPr>
          </a:p>
          <a:p>
            <a:endParaRPr lang="en-GB" sz="800" dirty="0">
              <a:latin typeface="Arial"/>
              <a:cs typeface="Arial"/>
            </a:endParaRPr>
          </a:p>
        </p:txBody>
      </p:sp>
      <p:pic>
        <p:nvPicPr>
          <p:cNvPr id="5" name="Graphic 5" descr="Scales of justice with solid fill">
            <a:extLst>
              <a:ext uri="{FF2B5EF4-FFF2-40B4-BE49-F238E27FC236}">
                <a16:creationId xmlns:a16="http://schemas.microsoft.com/office/drawing/2014/main" id="{1A05A2DC-F9AA-BF6C-683B-A7451E4AE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7" name="Picture 6" descr="Teenager learning to drive">
            <a:extLst>
              <a:ext uri="{FF2B5EF4-FFF2-40B4-BE49-F238E27FC236}">
                <a16:creationId xmlns:a16="http://schemas.microsoft.com/office/drawing/2014/main" id="{9FA71777-7241-C8F9-E7D8-65DDE0EA3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424" t="542" r="24954" b="2069"/>
          <a:stretch>
            <a:fillRect/>
          </a:stretch>
        </p:blipFill>
        <p:spPr>
          <a:xfrm>
            <a:off x="6628094" y="1280119"/>
            <a:ext cx="4787249" cy="517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3: The Judge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Who helps us with the law?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What are these people's jobs?</a:t>
            </a:r>
            <a:endParaRPr lang="en-GB" dirty="0"/>
          </a:p>
          <a:p>
            <a:r>
              <a:rPr lang="en-GB" dirty="0">
                <a:latin typeface="Arial"/>
                <a:ea typeface="+mn-lt"/>
                <a:cs typeface="Arial"/>
              </a:rPr>
              <a:t>What clues can you spot in this picture?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4754739" cy="133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Share your ideas: What do you think a judge’s job is?</a:t>
            </a:r>
          </a:p>
          <a:p>
            <a:endParaRPr lang="en-GB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24007"/>
            <a:ext cx="478607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Idea for Action:​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Name 2 other people who are involved with the law. What do you think they do?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6413346" y="1059440"/>
            <a:ext cx="5190312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4911672" cy="1623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Why do you think this person wears special clothes? What might they do in a court?</a:t>
            </a:r>
          </a:p>
          <a:p>
            <a:endParaRPr lang="en-GB" dirty="0">
              <a:latin typeface="Arial"/>
              <a:ea typeface="+mn-lt"/>
              <a:cs typeface="Segoe UI"/>
            </a:endParaRPr>
          </a:p>
          <a:p>
            <a:endParaRPr lang="en-GB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5" name="Graphic 5" descr="Scales of justice with solid fill">
            <a:extLst>
              <a:ext uri="{FF2B5EF4-FFF2-40B4-BE49-F238E27FC236}">
                <a16:creationId xmlns:a16="http://schemas.microsoft.com/office/drawing/2014/main" id="{CA867220-8A88-3815-EFA7-91FA2806E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10" name="Picture 9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4B9CAD3D-E711-3310-3F10-502A84359B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1523" t="-218" r="17569" b="1092"/>
          <a:stretch>
            <a:fillRect/>
          </a:stretch>
        </p:blipFill>
        <p:spPr>
          <a:xfrm>
            <a:off x="6604300" y="1257069"/>
            <a:ext cx="4802329" cy="52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8E155-5EC2-91CA-B02B-B67BC954F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1E7BB4-EAD3-DF36-C407-EB77F81E7D05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A176C-28CE-1EA5-E098-494BF3581C42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6CBF9EC0-6A84-419F-5858-E6797753D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7906CBD6-EDF1-B0CD-16E2-84A316F7C828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672490F-4DAF-1C85-444B-2F3A44A797C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4: Your new law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What do you want to change?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F639904C-49A0-D146-E716-6BBD538D8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7DDB2-1B23-9DF4-C494-9463974F050A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8D156D-B379-3230-CA44-1D3AE9A03B1E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242EF4-F8DA-8261-8F6A-590DEB0F1EF8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261097A8-7F14-67E5-9494-C448B2490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CFC33699-1617-5584-92B4-23FCABAD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8F0A2D40-74B6-4637-C466-DE2668128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F3EF60-2289-AB04-BF7F-2219A1090A5C}"/>
              </a:ext>
            </a:extLst>
          </p:cNvPr>
          <p:cNvSpPr txBox="1"/>
          <p:nvPr/>
        </p:nvSpPr>
        <p:spPr>
          <a:xfrm>
            <a:off x="1638844" y="1055461"/>
            <a:ext cx="5499414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Is there something you wish was fairer or safer for everyone?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A3FA4B-B19B-2DD9-060A-2418E72C0375}"/>
              </a:ext>
            </a:extLst>
          </p:cNvPr>
          <p:cNvSpPr txBox="1"/>
          <p:nvPr/>
        </p:nvSpPr>
        <p:spPr>
          <a:xfrm>
            <a:off x="1639019" y="3889980"/>
            <a:ext cx="545901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Share your ideas: How would it help? Why do we need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551C3-0AFD-2935-89D6-E7AC837C9C10}"/>
              </a:ext>
            </a:extLst>
          </p:cNvPr>
          <p:cNvSpPr txBox="1"/>
          <p:nvPr/>
        </p:nvSpPr>
        <p:spPr>
          <a:xfrm>
            <a:off x="1625651" y="5347097"/>
            <a:ext cx="551343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Idea for Action:​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Create a poster to explain your new law to people. Remember to write down why it is important.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CB499-8DAB-A492-FF71-8C9DD3FCBAC0}"/>
              </a:ext>
            </a:extLst>
          </p:cNvPr>
          <p:cNvSpPr/>
          <p:nvPr/>
        </p:nvSpPr>
        <p:spPr>
          <a:xfrm>
            <a:off x="7082982" y="1059440"/>
            <a:ext cx="4520676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AAC7A1-7C23-A3FE-0554-B2FCB3992C89}"/>
              </a:ext>
            </a:extLst>
          </p:cNvPr>
          <p:cNvSpPr txBox="1"/>
          <p:nvPr/>
        </p:nvSpPr>
        <p:spPr>
          <a:xfrm>
            <a:off x="1625651" y="2468429"/>
            <a:ext cx="546585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800" dirty="0">
              <a:latin typeface="Arial"/>
              <a:ea typeface="+mn-lt"/>
              <a:cs typeface="Segoe UI"/>
            </a:endParaRPr>
          </a:p>
          <a:p>
            <a:r>
              <a:rPr lang="en-GB" dirty="0">
                <a:latin typeface="Arial"/>
                <a:ea typeface="+mn-lt"/>
                <a:cs typeface="Segoe UI"/>
              </a:rPr>
              <a:t>Together, make a new law that might help fix this problem.</a:t>
            </a:r>
          </a:p>
        </p:txBody>
      </p:sp>
      <p:pic>
        <p:nvPicPr>
          <p:cNvPr id="5" name="Graphic 5" descr="Scales of justice with solid fill">
            <a:extLst>
              <a:ext uri="{FF2B5EF4-FFF2-40B4-BE49-F238E27FC236}">
                <a16:creationId xmlns:a16="http://schemas.microsoft.com/office/drawing/2014/main" id="{A8C707A7-8523-0A66-D804-A2BCBBD160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027" y="83576"/>
            <a:ext cx="963562" cy="926691"/>
          </a:xfrm>
          <a:prstGeom prst="rect">
            <a:avLst/>
          </a:prstGeom>
        </p:spPr>
      </p:pic>
      <p:pic>
        <p:nvPicPr>
          <p:cNvPr id="21" name="Graphic 10" descr="Girl holding a sign">
            <a:extLst>
              <a:ext uri="{FF2B5EF4-FFF2-40B4-BE49-F238E27FC236}">
                <a16:creationId xmlns:a16="http://schemas.microsoft.com/office/drawing/2014/main" id="{E76327A3-B743-0EDC-3BE4-517A58856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19159" y="1683862"/>
            <a:ext cx="3296696" cy="5009941"/>
          </a:xfrm>
          <a:prstGeom prst="rect">
            <a:avLst/>
          </a:prstGeom>
        </p:spPr>
      </p:pic>
      <p:pic>
        <p:nvPicPr>
          <p:cNvPr id="24" name="Graphic 11" descr="A female with short hair">
            <a:extLst>
              <a:ext uri="{FF2B5EF4-FFF2-40B4-BE49-F238E27FC236}">
                <a16:creationId xmlns:a16="http://schemas.microsoft.com/office/drawing/2014/main" id="{98A3DBF7-CE0B-ECAD-7558-7EDAC405F8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79910" y="1104446"/>
            <a:ext cx="1089374" cy="969561"/>
          </a:xfrm>
          <a:prstGeom prst="rect">
            <a:avLst/>
          </a:prstGeom>
        </p:spPr>
      </p:pic>
      <p:pic>
        <p:nvPicPr>
          <p:cNvPr id="29" name="Graphic 12" descr="A woman's face">
            <a:extLst>
              <a:ext uri="{FF2B5EF4-FFF2-40B4-BE49-F238E27FC236}">
                <a16:creationId xmlns:a16="http://schemas.microsoft.com/office/drawing/2014/main" id="{C31B465E-B611-E110-4DB8-0E00E009E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22557" y="1483017"/>
            <a:ext cx="381139" cy="400189"/>
          </a:xfrm>
          <a:prstGeom prst="rect">
            <a:avLst/>
          </a:prstGeom>
        </p:spPr>
      </p:pic>
      <p:sp>
        <p:nvSpPr>
          <p:cNvPr id="30" name="TextBox 13">
            <a:extLst>
              <a:ext uri="{FF2B5EF4-FFF2-40B4-BE49-F238E27FC236}">
                <a16:creationId xmlns:a16="http://schemas.microsoft.com/office/drawing/2014/main" id="{C21DABB1-6A2F-A4FB-2CE6-94DA23ABC362}"/>
              </a:ext>
            </a:extLst>
          </p:cNvPr>
          <p:cNvSpPr txBox="1"/>
          <p:nvPr/>
        </p:nvSpPr>
        <p:spPr>
          <a:xfrm>
            <a:off x="7952370" y="2388941"/>
            <a:ext cx="274319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latin typeface="Poppins SemiBold"/>
                <a:cs typeface="Arial"/>
              </a:rPr>
              <a:t>My new law is...</a:t>
            </a:r>
          </a:p>
          <a:p>
            <a:r>
              <a:rPr lang="en-GB" i="1" dirty="0">
                <a:latin typeface="Poppins SemiBold"/>
                <a:cs typeface="Arial"/>
              </a:rPr>
              <a:t>We need it because...</a:t>
            </a:r>
            <a:br>
              <a:rPr lang="en-GB" i="1" dirty="0">
                <a:latin typeface="Poppins SemiBold"/>
                <a:cs typeface="Arial"/>
              </a:rPr>
            </a:br>
            <a:r>
              <a:rPr lang="en-GB" i="1" dirty="0">
                <a:latin typeface="Poppins SemiBold"/>
                <a:cs typeface="Arial"/>
              </a:rPr>
              <a:t>It would help because...</a:t>
            </a:r>
          </a:p>
        </p:txBody>
      </p:sp>
    </p:spTree>
    <p:extLst>
      <p:ext uri="{BB962C8B-B14F-4D97-AF65-F5344CB8AC3E}">
        <p14:creationId xmlns:p14="http://schemas.microsoft.com/office/powerpoint/2010/main" val="50688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FF5E-D779-3AEE-8BFB-47C82478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737176-666E-DDFE-6409-39D0BD52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5" y="1674"/>
            <a:ext cx="12206108" cy="6886320"/>
          </a:xfrm>
          <a:prstGeom prst="rect">
            <a:avLst/>
          </a:prstGeom>
        </p:spPr>
      </p:pic>
      <p:sp>
        <p:nvSpPr>
          <p:cNvPr id="36" name="Title 3">
            <a:extLst>
              <a:ext uri="{FF2B5EF4-FFF2-40B4-BE49-F238E27FC236}">
                <a16:creationId xmlns:a16="http://schemas.microsoft.com/office/drawing/2014/main" id="{C653434D-6FE1-B4EA-F2F3-86C5D8B2A56A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000000"/>
                </a:solidFill>
                <a:latin typeface="Poppins SemiBold"/>
                <a:cs typeface="Poppins SemiBold"/>
              </a:rPr>
              <a:t>After the session</a:t>
            </a:r>
            <a:endParaRPr lang="en-US" sz="3600" dirty="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D00BC-B43F-A200-3C1A-A579773D79E9}"/>
              </a:ext>
            </a:extLst>
          </p:cNvPr>
          <p:cNvSpPr/>
          <p:nvPr/>
        </p:nvSpPr>
        <p:spPr>
          <a:xfrm>
            <a:off x="331036" y="1278213"/>
            <a:ext cx="3432295" cy="53216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A54B0D1-7444-B576-9B4C-A32CB348AB25}"/>
              </a:ext>
            </a:extLst>
          </p:cNvPr>
          <p:cNvSpPr>
            <a:spLocks noGrp="1"/>
          </p:cNvSpPr>
          <p:nvPr/>
        </p:nvSpPr>
        <p:spPr>
          <a:xfrm>
            <a:off x="1477342" y="4520371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RE</a:t>
            </a:r>
            <a:endParaRPr lang="en-GB" sz="1100"/>
          </a:p>
        </p:txBody>
      </p:sp>
      <p:pic>
        <p:nvPicPr>
          <p:cNvPr id="9" name="Picture 8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E98D2EA3-E3A4-3286-6402-018B4952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5035D0-1EE2-A30F-B0EE-A02080376A66}"/>
              </a:ext>
            </a:extLst>
          </p:cNvPr>
          <p:cNvSpPr/>
          <p:nvPr/>
        </p:nvSpPr>
        <p:spPr>
          <a:xfrm>
            <a:off x="536022" y="1489171"/>
            <a:ext cx="2979481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Poppins SemiBold"/>
                <a:cs typeface="Arial"/>
              </a:rPr>
              <a:t>Your thoughts...</a:t>
            </a:r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8E2126E-CA85-F417-877B-C4F6F2FDD79A}"/>
              </a:ext>
            </a:extLst>
          </p:cNvPr>
          <p:cNvSpPr>
            <a:spLocks noGrp="1"/>
          </p:cNvSpPr>
          <p:nvPr/>
        </p:nvSpPr>
        <p:spPr>
          <a:xfrm>
            <a:off x="573527" y="5947006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Citizenship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E91FA39-CF41-D143-CC84-8BE9094E4B82}"/>
              </a:ext>
            </a:extLst>
          </p:cNvPr>
          <p:cNvSpPr>
            <a:spLocks noGrp="1"/>
          </p:cNvSpPr>
          <p:nvPr/>
        </p:nvSpPr>
        <p:spPr>
          <a:xfrm>
            <a:off x="2027676" y="5885622"/>
            <a:ext cx="1026848" cy="47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>
                <a:latin typeface="Poppins SemiBold"/>
                <a:cs typeface="Poppins SemiBold"/>
              </a:rPr>
              <a:t>PSHE</a:t>
            </a:r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3618B2B-D69B-0EC6-0FF1-3934F689322F}"/>
              </a:ext>
            </a:extLst>
          </p:cNvPr>
          <p:cNvSpPr>
            <a:spLocks noGrp="1"/>
          </p:cNvSpPr>
          <p:nvPr/>
        </p:nvSpPr>
        <p:spPr>
          <a:xfrm>
            <a:off x="460555" y="2029891"/>
            <a:ext cx="3179292" cy="128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Tell us how you found this resource as a teacher.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38AE9E1-04E9-65D3-FF66-EF27CD31E104}"/>
              </a:ext>
            </a:extLst>
          </p:cNvPr>
          <p:cNvSpPr/>
          <p:nvPr/>
        </p:nvSpPr>
        <p:spPr>
          <a:xfrm rot="5400000">
            <a:off x="1835789" y="3065830"/>
            <a:ext cx="417881" cy="605367"/>
          </a:xfrm>
          <a:prstGeom prst="chevron">
            <a:avLst/>
          </a:pr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8" name="Picture 37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BAF49EA7-2BA8-4FD6-2517-15365662C5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E95AA-0347-6D6B-D2A2-1B9D282ED7EA}"/>
              </a:ext>
            </a:extLst>
          </p:cNvPr>
          <p:cNvSpPr/>
          <p:nvPr/>
        </p:nvSpPr>
        <p:spPr>
          <a:xfrm>
            <a:off x="4312634" y="1287453"/>
            <a:ext cx="7473085" cy="5321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5A30B3-45C9-14F5-46F2-F1851CBC2A4F}"/>
              </a:ext>
            </a:extLst>
          </p:cNvPr>
          <p:cNvSpPr/>
          <p:nvPr/>
        </p:nvSpPr>
        <p:spPr>
          <a:xfrm>
            <a:off x="4571361" y="1484425"/>
            <a:ext cx="6899259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Poppins SemiBold"/>
                <a:cs typeface="Arial"/>
              </a:rPr>
              <a:t>Take Citizenship Beyond the Classroom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4863CA8-75E2-2F25-F235-30D3E8AE2433}"/>
              </a:ext>
            </a:extLst>
          </p:cNvPr>
          <p:cNvSpPr txBox="1"/>
          <p:nvPr/>
        </p:nvSpPr>
        <p:spPr>
          <a:xfrm>
            <a:off x="4442010" y="5891440"/>
            <a:ext cx="4195233" cy="5991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u="sng" strike="noStrike" baseline="0" dirty="0">
                <a:solidFill>
                  <a:srgbClr val="E60073"/>
                </a:solidFill>
                <a:latin typeface="Poppins SemiBold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www.youngcitizens.org/</a:t>
            </a:r>
            <a:r>
              <a:rPr lang="en-GB" sz="1600" b="1" u="sng" dirty="0">
                <a:solidFill>
                  <a:srgbClr val="E60073"/>
                </a:solidFill>
                <a:latin typeface="Poppins SemiBold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programmes/make-a-difference-challenge/</a:t>
            </a:r>
            <a:endParaRPr lang="en-GB" sz="1600" b="1" u="sng" dirty="0">
              <a:solidFill>
                <a:srgbClr val="E60073"/>
              </a:solidFill>
              <a:latin typeface="Poppins SemiBold"/>
              <a:cs typeface="Segoe UI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8D34B85B-78E7-9FA4-7D8D-F066EB29FD67}"/>
              </a:ext>
            </a:extLst>
          </p:cNvPr>
          <p:cNvSpPr>
            <a:spLocks noGrp="1"/>
          </p:cNvSpPr>
          <p:nvPr/>
        </p:nvSpPr>
        <p:spPr>
          <a:xfrm>
            <a:off x="4567605" y="1952399"/>
            <a:ext cx="3179292" cy="128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2B26A1C-BA83-1D40-5C7E-D611C43D0AD6}"/>
              </a:ext>
            </a:extLst>
          </p:cNvPr>
          <p:cNvSpPr>
            <a:spLocks noGrp="1"/>
          </p:cNvSpPr>
          <p:nvPr/>
        </p:nvSpPr>
        <p:spPr>
          <a:xfrm>
            <a:off x="4310671" y="2485249"/>
            <a:ext cx="4525607" cy="3592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  <a:t>Give your pupils the chance to lead real change with our </a:t>
            </a:r>
            <a:r>
              <a:rPr lang="en-GB" sz="1600" b="1" dirty="0">
                <a:solidFill>
                  <a:schemeClr val="tx1"/>
                </a:solidFill>
                <a:latin typeface="Arial"/>
                <a:cs typeface="Segoe UI"/>
              </a:rPr>
              <a:t>Make a Difference Challenge 2026.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  <a:t>Join the Summer of Social Action.</a:t>
            </a:r>
            <a:b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</a:br>
            <a:b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</a:br>
            <a: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  <a:t>This immersive programme is designed for primary schools to turn learning into action. </a:t>
            </a:r>
            <a:b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</a:br>
            <a:br>
              <a:rPr lang="en-GB" sz="1600" dirty="0">
                <a:latin typeface="Arial"/>
                <a:cs typeface="Segoe UI"/>
              </a:rPr>
            </a:br>
            <a:r>
              <a:rPr lang="en-GB" sz="1600" dirty="0">
                <a:solidFill>
                  <a:schemeClr val="tx1"/>
                </a:solidFill>
                <a:latin typeface="Arial"/>
                <a:cs typeface="Segoe UI"/>
              </a:rPr>
              <a:t>Here’s what happens: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Spark Change:</a:t>
            </a: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 Pupils choose an issue they care about.</a:t>
            </a:r>
            <a:b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Plan It, Do It:</a:t>
            </a: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 They design and deliver their own social action project.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Shout About It: </a:t>
            </a:r>
            <a: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  <a:t>Celebrate their impact at a regional showcase this July.</a:t>
            </a:r>
            <a:b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</a:br>
            <a:br>
              <a:rPr lang="en-GB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GB" sz="1600" b="1" dirty="0">
                <a:solidFill>
                  <a:schemeClr val="tx1"/>
                </a:solidFill>
                <a:latin typeface="Arial"/>
                <a:cs typeface="Arial"/>
              </a:rPr>
              <a:t>Secure your place:</a:t>
            </a:r>
          </a:p>
          <a:p>
            <a:pPr algn="ctr"/>
            <a:endParaRPr lang="en-GB" sz="1600" dirty="0">
              <a:solidFill>
                <a:schemeClr val="tx1"/>
              </a:solidFill>
              <a:latin typeface="Arial"/>
              <a:cs typeface="Segoe UI"/>
            </a:endParaRPr>
          </a:p>
          <a:p>
            <a:pPr algn="ctr"/>
            <a:endParaRPr lang="en-GB" sz="16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4" name="Picture 23" descr="A group of children holding signs&#10;&#10;AI-generated content may be incorrect.">
            <a:extLst>
              <a:ext uri="{FF2B5EF4-FFF2-40B4-BE49-F238E27FC236}">
                <a16:creationId xmlns:a16="http://schemas.microsoft.com/office/drawing/2014/main" id="{E6B0835A-AFE7-0E9A-5049-29ECC9678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593" y="2361496"/>
            <a:ext cx="2793628" cy="399806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A0D1779-6C65-6DE3-CC70-925FC34745E0}"/>
              </a:ext>
            </a:extLst>
          </p:cNvPr>
          <p:cNvSpPr txBox="1"/>
          <p:nvPr/>
        </p:nvSpPr>
        <p:spPr>
          <a:xfrm>
            <a:off x="576004" y="5860657"/>
            <a:ext cx="289988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F1613F"/>
                </a:solidFill>
                <a:latin typeface="Aptos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www.surveymonkey.com/r/Z2352VM</a:t>
            </a:r>
            <a:endParaRPr lang="en-GB" b="1" dirty="0">
              <a:solidFill>
                <a:srgbClr val="F1613F"/>
              </a:solidFill>
              <a:latin typeface="Poppins SemiBold"/>
              <a:cs typeface="Poppins SemiBold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C651F-A761-C3B2-C4ED-805BF1C60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214" y="384697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C7568EC5AA644A4E9847DAEDC84D0" ma:contentTypeVersion="17" ma:contentTypeDescription="Create a new document." ma:contentTypeScope="" ma:versionID="1f78bde4c7d37fe2d7e5c1d8eea90d27">
  <xsd:schema xmlns:xsd="http://www.w3.org/2001/XMLSchema" xmlns:xs="http://www.w3.org/2001/XMLSchema" xmlns:p="http://schemas.microsoft.com/office/2006/metadata/properties" xmlns:ns2="78cbfd63-0c0c-4a40-b6c2-91397a63e293" xmlns:ns3="5aa87c49-2c72-4e82-8118-859c387cbb83" targetNamespace="http://schemas.microsoft.com/office/2006/metadata/properties" ma:root="true" ma:fieldsID="6e19cee58e2f847130e1fef1f866857d" ns2:_="" ns3:_="">
    <xsd:import namespace="78cbfd63-0c0c-4a40-b6c2-91397a63e293"/>
    <xsd:import namespace="5aa87c49-2c72-4e82-8118-859c387cb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bfd63-0c0c-4a40-b6c2-91397a63e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384c4c-9704-46bd-9fbe-cc5170dd74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87c49-2c72-4e82-8118-859c387cbb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0fec1b0-5220-4cae-8c34-67c9ade9cdf4}" ma:internalName="TaxCatchAll" ma:showField="CatchAllData" ma:web="5aa87c49-2c72-4e82-8118-859c387cb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8cbfd63-0c0c-4a40-b6c2-91397a63e293" xsi:nil="true"/>
    <lcf76f155ced4ddcb4097134ff3c332f xmlns="78cbfd63-0c0c-4a40-b6c2-91397a63e293">
      <Terms xmlns="http://schemas.microsoft.com/office/infopath/2007/PartnerControls"/>
    </lcf76f155ced4ddcb4097134ff3c332f>
    <TaxCatchAll xmlns="5aa87c49-2c72-4e82-8118-859c387cbb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04C44A-CAFF-4430-8D16-BED12285CA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cbfd63-0c0c-4a40-b6c2-91397a63e293"/>
    <ds:schemaRef ds:uri="5aa87c49-2c72-4e82-8118-859c387cb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6C33C4-C77B-4F73-9866-8848DA3C38EA}">
  <ds:schemaRefs>
    <ds:schemaRef ds:uri="http://purl.org/dc/dcmitype/"/>
    <ds:schemaRef ds:uri="http://schemas.microsoft.com/office/2006/metadata/properties"/>
    <ds:schemaRef ds:uri="http://purl.org/dc/elements/1.1/"/>
    <ds:schemaRef ds:uri="5aa87c49-2c72-4e82-8118-859c387cbb83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8cbfd63-0c0c-4a40-b6c2-91397a63e293"/>
  </ds:schemaRefs>
</ds:datastoreItem>
</file>

<file path=customXml/itemProps3.xml><?xml version="1.0" encoding="utf-8"?>
<ds:datastoreItem xmlns:ds="http://schemas.openxmlformats.org/officeDocument/2006/customXml" ds:itemID="{5023A48A-1E0B-4F91-91D3-BF6D9E3503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1070</Words>
  <Application>Microsoft Office PowerPoint</Application>
  <PresentationFormat>Widescreen</PresentationFormat>
  <Paragraphs>119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Aptos</vt:lpstr>
      <vt:lpstr>Calibri</vt:lpstr>
      <vt:lpstr>Poppins SemiBold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Walkden</dc:creator>
  <cp:lastModifiedBy>Oliver Walkden</cp:lastModifiedBy>
  <cp:revision>533</cp:revision>
  <dcterms:created xsi:type="dcterms:W3CDTF">2025-10-29T09:37:42Z</dcterms:created>
  <dcterms:modified xsi:type="dcterms:W3CDTF">2026-02-19T12:34:51Z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0x010100841C7568EC5AA644A4E9847DAEDC84D0</vt:lpwstr>
  </property>
  <property fmtid="{D5CDD505-2E9C-101B-9397-08002B2CF9AE}" pid="3" name="MediaServiceImageTags">
    <vt:lpwstr/>
  </property>
</Properties>
</file>