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4"/>
  </p:sldMasterIdLst>
  <p:notesMasterIdLst>
    <p:notesMasterId r:id="rId11"/>
  </p:notesMasterIdLst>
  <p:sldIdLst>
    <p:sldId id="374" r:id="rId5"/>
    <p:sldId id="413" r:id="rId6"/>
    <p:sldId id="414" r:id="rId7"/>
    <p:sldId id="415" r:id="rId8"/>
    <p:sldId id="416" r:id="rId9"/>
    <p:sldId id="330" r:id="rId10"/>
  </p:sldIdLst>
  <p:sldSz cx="12192000" cy="6858000"/>
  <p:notesSz cx="6858000" cy="9144000"/>
  <p:embeddedFontLst>
    <p:embeddedFont>
      <p:font typeface="Poppins SemiBold" panose="00000700000000000000" pitchFamily="2" charset="0"/>
      <p:bold r:id="rId12"/>
      <p:boldItalic r:id="rId13"/>
    </p:embeddedFont>
  </p:embeddedFontLst>
  <p:defaultTextStyle>
    <a:defPPr>
      <a:defRPr lang="en-GB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The Big Legal Lesson: Sparks" id="{67A2B4F8-5AF7-4CE4-B81C-1D0ABB72DAA0}">
          <p14:sldIdLst>
            <p14:sldId id="374"/>
          </p14:sldIdLst>
        </p14:section>
        <p14:section name="For Students" id="{A0438BB6-9A1E-4B6C-88AC-7D7BF53DEEA6}">
          <p14:sldIdLst>
            <p14:sldId id="413"/>
            <p14:sldId id="414"/>
            <p14:sldId id="415"/>
            <p14:sldId id="416"/>
          </p14:sldIdLst>
        </p14:section>
        <p14:section name="For Teachers" id="{3594AC8F-EBF7-4D24-8579-F345553CB47B}">
          <p14:sldIdLst>
            <p14:sldId id="330"/>
          </p14:sldIdLst>
        </p14:section>
      </p14:section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9D19FF5D-B26F-AC45-55F0-A16B209EC4E2}" name="Akasa Pradhan" initials="AP" userId="S::akasa.pradhan@youngcitizens.org::d286d8a6-a6f2-42d9-a5d6-8042858f1c72" providerId="AD"/>
  <p188:author id="{A2B36E69-DAA7-C39C-4B3F-53F9B23B7FB7}" name="Charlie Duckerin" initials="" userId="S::Charlie.Duckerin@youngcitizens.org::04058c8d-ebef-4ec3-aaaf-fb1af59988ea" providerId="AD"/>
  <p188:author id="{9AA67172-C31B-D427-7F3B-708B10183263}" name="Lisa Yates" initials="" userId="S::Lisa.Yates@youngcitizens.org::998e3b1b-6ef4-4467-a2a2-524d3c65665a" providerId="AD"/>
  <p188:author id="{B7F2FDAB-AAFC-BC10-658A-92C009767F04}" name="Charlie Duckerin" initials="CD" userId="S::charlie.duckerin@youngcitizens.org::04058c8d-ebef-4ec3-aaaf-fb1af59988ea" providerId="AD"/>
  <p188:author id="{E1E689C0-7808-6E89-6E9E-37561AA60811}" name="Lisa Yates" initials="LY" userId="S::lisa.yates@youngcitizens.org::998e3b1b-6ef4-4467-a2a2-524d3c65665a" providerId="AD"/>
  <p188:author id="{711E8EC1-52C6-BCAA-EF6A-FB2BCDA8641D}" name="Oliver Walkden" initials="" userId="S::Oliver.Walkden@youngcitizens.org::d3219da8-9cb5-405b-a7c0-940d7d6350d3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FC5B9"/>
    <a:srgbClr val="F7DB15"/>
    <a:srgbClr val="F1613F"/>
    <a:srgbClr val="E60073"/>
    <a:srgbClr val="0063BA"/>
    <a:srgbClr val="3D843F"/>
    <a:srgbClr val="79B82B"/>
    <a:srgbClr val="F8A11B"/>
    <a:srgbClr val="D50000"/>
    <a:srgbClr val="FFF1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A2D70B0-8860-F72E-526E-C02441F2969A}" v="278" dt="2026-02-23T10:30:40.658"/>
    <p1510:client id="{64DFC0D5-22CB-7142-2189-C5B0AC695472}" v="372" dt="2026-02-23T17:35:37.275"/>
    <p1510:client id="{BDCB412C-6FE5-9B30-DA6B-774E568B64A3}" v="379" dt="2026-02-23T09:12:42.92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font" Target="fonts/font2.fntdata"/><Relationship Id="rId18" Type="http://schemas.microsoft.com/office/2015/10/relationships/revisionInfo" Target="revisionInfo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font" Target="fonts/font1.fntdata"/><Relationship Id="rId17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microsoft.com/office/2018/10/relationships/authors" Target="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2EDF69-6D56-4952-B69B-DAF176FEAE77}" type="datetimeFigureOut">
              <a:t>2/23/2026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FFD070-D64A-42C9-B587-D69F75ED3F54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8051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ngcitizens.org/programmes/the-big-legal-lesson/" TargetMode="External"/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youngcitizens.org/" TargetMode="Externa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B33472-20FF-79E5-C16F-1B45F5E3C5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F9BCD00-CF3A-B0CB-642A-6753B02BD55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CBB1EDF-4A4B-8CE1-45EF-401A2F02101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/>
              <a:t>The Big Legal Lesson: Secondary Spark Activities</a:t>
            </a:r>
            <a:endParaRPr lang="en-US">
              <a:solidFill>
                <a:srgbClr val="444444"/>
              </a:solidFill>
            </a:endParaRPr>
          </a:p>
          <a:p>
            <a:br>
              <a:rPr lang="en-GB">
                <a:cs typeface="+mn-lt"/>
              </a:rPr>
            </a:br>
            <a:r>
              <a:rPr lang="en-GB"/>
              <a:t>Thank you for taking part in The Big Legal Lesson 2026. You are joining a network of thousands of teachers across England and Wales who are committed to developing children’s knowledge of the rule of law and their legal rights.</a:t>
            </a:r>
            <a:br>
              <a:rPr lang="en-GB">
                <a:cs typeface="+mn-lt"/>
              </a:rPr>
            </a:br>
            <a:br>
              <a:rPr lang="en-GB">
                <a:cs typeface="+mn-lt"/>
              </a:rPr>
            </a:br>
            <a:r>
              <a:rPr lang="en-GB"/>
              <a:t>For more The Big Legal Lesson resources and information, please head to </a:t>
            </a:r>
            <a:r>
              <a:rPr lang="en-GB">
                <a:solidFill>
                  <a:srgbClr val="444444"/>
                </a:solidFill>
                <a:hlinkClick r:id="rId3"/>
              </a:rPr>
              <a:t>www.youngcitizens.org/programmes/the-big-legal-lesson/</a:t>
            </a:r>
            <a:r>
              <a:rPr lang="en-GB"/>
              <a:t> </a:t>
            </a:r>
            <a:endParaRPr lang="en-GB">
              <a:solidFill>
                <a:srgbClr val="444444"/>
              </a:solidFill>
            </a:endParaRPr>
          </a:p>
          <a:p>
            <a:endParaRPr lang="en-GB">
              <a:solidFill>
                <a:srgbClr val="444444"/>
              </a:solidFill>
            </a:endParaRPr>
          </a:p>
          <a:p>
            <a:r>
              <a:rPr lang="en-GB"/>
              <a:t>To find out more information about Young Citizens and our mission, you can check our website at </a:t>
            </a:r>
            <a:r>
              <a:rPr lang="en-GB">
                <a:solidFill>
                  <a:srgbClr val="444444"/>
                </a:solidFill>
                <a:hlinkClick r:id="rId4"/>
              </a:rPr>
              <a:t>www.youngcitizens.org</a:t>
            </a:r>
            <a:endParaRPr lang="en-GB">
              <a:solidFill>
                <a:srgbClr val="444444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486AB9-6BB0-C2C0-D1B6-7EB2408CB47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FFD070-D64A-42C9-B587-D69F75ED3F54}" type="slidenum">
              <a:rPr lang="en-GB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2864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B2639A-1A4D-F6D3-F3EE-7F237D9224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982F29D-60C7-7D37-DFC8-FB8C056E99B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43CB0AF-7B75-B47E-3B31-16BE5786717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>
                <a:ea typeface="Calibri"/>
                <a:cs typeface="Calibri"/>
              </a:rPr>
              <a:t>Spark Activity 1: The Rule of Law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9056EC-ADB6-2A48-E8F6-8C336D007A0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FFD070-D64A-42C9-B587-D69F75ED3F54}" type="slidenum">
              <a:rPr lang="en-GB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914301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B2639A-1A4D-F6D3-F3EE-7F237D9224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982F29D-60C7-7D37-DFC8-FB8C056E99B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43CB0AF-7B75-B47E-3B31-16BE5786717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>
                <a:ea typeface="Calibri"/>
                <a:cs typeface="Calibri"/>
              </a:rPr>
              <a:t>Spark Activity 2: The law in your day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9056EC-ADB6-2A48-E8F6-8C336D007A0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FFD070-D64A-42C9-B587-D69F75ED3F54}" type="slidenum">
              <a:rPr lang="en-GB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914301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B2639A-1A4D-F6D3-F3EE-7F237D9224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982F29D-60C7-7D37-DFC8-FB8C056E99B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43CB0AF-7B75-B47E-3B31-16BE5786717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>
                <a:ea typeface="Calibri"/>
                <a:cs typeface="Calibri"/>
              </a:rPr>
              <a:t>Spark Activity 3: Who makes laws?</a:t>
            </a:r>
            <a:br>
              <a:rPr lang="en-US" b="1" dirty="0">
                <a:ea typeface="Calibri"/>
                <a:cs typeface="+mn-lt"/>
              </a:rPr>
            </a:br>
            <a:br>
              <a:rPr lang="en-US" b="1" dirty="0">
                <a:ea typeface="Calibri"/>
                <a:cs typeface="+mn-lt"/>
              </a:rPr>
            </a:br>
            <a:r>
              <a:rPr lang="en-US" b="1"/>
              <a:t>Matched roles and functions:</a:t>
            </a:r>
            <a:endParaRPr lang="en-US" b="1" dirty="0">
              <a:ea typeface="Calibri"/>
              <a:cs typeface="Calibri"/>
            </a:endParaRPr>
          </a:p>
          <a:p>
            <a:pPr marL="171450" indent="-171450">
              <a:buFont typeface="Arial"/>
              <a:buChar char="•"/>
            </a:pPr>
            <a:r>
              <a:rPr lang="en-US"/>
              <a:t>Parliament – makes and changes laws</a:t>
            </a:r>
            <a:endParaRPr lang="en-US">
              <a:ea typeface="Calibri"/>
              <a:cs typeface="Calibri"/>
            </a:endParaRPr>
          </a:p>
          <a:p>
            <a:pPr marL="171450" indent="-171450">
              <a:buFont typeface="Arial"/>
              <a:buChar char="•"/>
            </a:pPr>
            <a:r>
              <a:rPr lang="en-US"/>
              <a:t>The Government – puts laws into practice and makes policy</a:t>
            </a:r>
            <a:r>
              <a:rPr lang="en-US" dirty="0"/>
              <a:t> </a:t>
            </a:r>
            <a:endParaRPr lang="en-US" dirty="0">
              <a:ea typeface="Calibri"/>
              <a:cs typeface="Calibri"/>
            </a:endParaRPr>
          </a:p>
          <a:p>
            <a:pPr marL="171450" indent="-171450">
              <a:buFont typeface="Arial"/>
              <a:buChar char="•"/>
            </a:pPr>
            <a:r>
              <a:rPr lang="en-US" dirty="0"/>
              <a:t>Justice System – interprets and upholds the law </a:t>
            </a:r>
            <a:r>
              <a:rPr lang="en-US"/>
              <a:t>[</a:t>
            </a:r>
            <a:endParaRPr lang="en-US">
              <a:ea typeface="Calibri"/>
              <a:cs typeface="Calibri"/>
            </a:endParaRPr>
          </a:p>
          <a:p>
            <a:r>
              <a:rPr lang="en-US" b="1"/>
              <a:t>Why it is important these functions are separate:</a:t>
            </a:r>
            <a:endParaRPr lang="en-US"/>
          </a:p>
          <a:p>
            <a:pPr marL="171450" indent="-171450">
              <a:buFont typeface="Arial"/>
              <a:buChar char="•"/>
            </a:pPr>
            <a:r>
              <a:rPr lang="en-US" dirty="0"/>
              <a:t>It stops any one group from having too much power, because no single group can make the laws, enforce the laws, </a:t>
            </a:r>
            <a:r>
              <a:rPr lang="en-US" i="1" dirty="0"/>
              <a:t>and</a:t>
            </a:r>
            <a:r>
              <a:rPr lang="en-US" dirty="0"/>
              <a:t> judge whether they’ve been followed.</a:t>
            </a:r>
            <a:endParaRPr lang="en-US" dirty="0">
              <a:ea typeface="Calibri"/>
              <a:cs typeface="Calibri"/>
            </a:endParaRPr>
          </a:p>
          <a:p>
            <a:pPr marL="171450" indent="-171450">
              <a:buFont typeface="Arial"/>
              <a:buChar char="•"/>
            </a:pPr>
            <a:r>
              <a:rPr lang="en-US" dirty="0"/>
              <a:t>It helps keep decisions fair, since different groups check and balance one another.</a:t>
            </a:r>
            <a:endParaRPr lang="en-US" dirty="0">
              <a:ea typeface="Calibri"/>
              <a:cs typeface="Calibri"/>
            </a:endParaRPr>
          </a:p>
          <a:p>
            <a:pPr marL="171450" indent="-171450">
              <a:buFont typeface="Arial"/>
              <a:buChar char="•"/>
            </a:pPr>
            <a:r>
              <a:rPr lang="en-US"/>
              <a:t>It means that rules are created, applied, and judged independently, reducing the chance of unfair decisions or misuse of power.</a:t>
            </a:r>
            <a:endParaRPr lang="en-US" dirty="0">
              <a:ea typeface="Calibri"/>
              <a:cs typeface="Calibri"/>
            </a:endParaRPr>
          </a:p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9056EC-ADB6-2A48-E8F6-8C336D007A0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FFD070-D64A-42C9-B587-D69F75ED3F54}" type="slidenum">
              <a:rPr lang="en-GB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914301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B2639A-1A4D-F6D3-F3EE-7F237D9224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982F29D-60C7-7D37-DFC8-FB8C056E99B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43CB0AF-7B75-B47E-3B31-16BE5786717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>
                <a:ea typeface="Calibri"/>
                <a:cs typeface="Calibri"/>
              </a:rPr>
              <a:t>Spark Activity 4: Your voice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9056EC-ADB6-2A48-E8F6-8C336D007A0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FFD070-D64A-42C9-B587-D69F75ED3F54}" type="slidenum">
              <a:rPr lang="en-GB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914301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FFD070-D64A-42C9-B587-D69F75ED3F54}" type="slidenum">
              <a:rPr lang="en-GB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180323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23/02/2026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23/02/2026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23/02/2026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 1 1 1">
  <p:cSld name="1_Title only_1_1_1_1">
    <p:bg>
      <p:bgPr>
        <a:solidFill>
          <a:schemeClr val="lt1"/>
        </a:solidFill>
        <a:effectLst/>
      </p:bgPr>
    </p:bg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70239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23/02/2026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23/02/2026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23/02/2026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23/02/2026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23/02/2026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23/02/2026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23/02/2026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23/02/2026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GB" smtClean="0"/>
              <a:t>23/02/2026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GB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.png"/><Relationship Id="rId3" Type="http://schemas.openxmlformats.org/officeDocument/2006/relationships/image" Target="../media/image6.png"/><Relationship Id="rId7" Type="http://schemas.openxmlformats.org/officeDocument/2006/relationships/image" Target="../media/image10.svg"/><Relationship Id="rId12" Type="http://schemas.openxmlformats.org/officeDocument/2006/relationships/hyperlink" Target="https://www.youtube.com/watch?v=DGpOGxlU-z8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14.svg"/><Relationship Id="rId5" Type="http://schemas.openxmlformats.org/officeDocument/2006/relationships/image" Target="../media/image8.svg"/><Relationship Id="rId15" Type="http://schemas.openxmlformats.org/officeDocument/2006/relationships/image" Target="../media/image15.jpe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svg"/><Relationship Id="rId14" Type="http://schemas.openxmlformats.org/officeDocument/2006/relationships/image" Target="../media/image2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2.svg"/><Relationship Id="rId3" Type="http://schemas.openxmlformats.org/officeDocument/2006/relationships/image" Target="../media/image6.png"/><Relationship Id="rId7" Type="http://schemas.openxmlformats.org/officeDocument/2006/relationships/image" Target="../media/image10.svg"/><Relationship Id="rId12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14.svg"/><Relationship Id="rId5" Type="http://schemas.openxmlformats.org/officeDocument/2006/relationships/image" Target="../media/image8.sv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svg"/><Relationship Id="rId14" Type="http://schemas.openxmlformats.org/officeDocument/2006/relationships/image" Target="../media/image16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2.svg"/><Relationship Id="rId3" Type="http://schemas.openxmlformats.org/officeDocument/2006/relationships/image" Target="../media/image6.png"/><Relationship Id="rId7" Type="http://schemas.openxmlformats.org/officeDocument/2006/relationships/image" Target="../media/image10.svg"/><Relationship Id="rId12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14.svg"/><Relationship Id="rId5" Type="http://schemas.openxmlformats.org/officeDocument/2006/relationships/image" Target="../media/image8.sv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13" Type="http://schemas.openxmlformats.org/officeDocument/2006/relationships/image" Target="../media/image1.png"/><Relationship Id="rId3" Type="http://schemas.openxmlformats.org/officeDocument/2006/relationships/image" Target="../media/image17.jpeg"/><Relationship Id="rId7" Type="http://schemas.openxmlformats.org/officeDocument/2006/relationships/image" Target="../media/image9.png"/><Relationship Id="rId12" Type="http://schemas.openxmlformats.org/officeDocument/2006/relationships/image" Target="../media/image14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sv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svg"/><Relationship Id="rId4" Type="http://schemas.openxmlformats.org/officeDocument/2006/relationships/image" Target="../media/image6.png"/><Relationship Id="rId9" Type="http://schemas.openxmlformats.org/officeDocument/2006/relationships/image" Target="../media/image11.png"/><Relationship Id="rId14" Type="http://schemas.openxmlformats.org/officeDocument/2006/relationships/image" Target="../media/image2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://www.youngcitizens.org/resources" TargetMode="External"/><Relationship Id="rId13" Type="http://schemas.openxmlformats.org/officeDocument/2006/relationships/image" Target="../media/image25.png"/><Relationship Id="rId3" Type="http://schemas.openxmlformats.org/officeDocument/2006/relationships/image" Target="../media/image18.png"/><Relationship Id="rId7" Type="http://schemas.openxmlformats.org/officeDocument/2006/relationships/image" Target="../media/image21.png"/><Relationship Id="rId12" Type="http://schemas.openxmlformats.org/officeDocument/2006/relationships/hyperlink" Target="https://www.surveymonkey.com/r/ZCX3RRS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svg"/><Relationship Id="rId11" Type="http://schemas.openxmlformats.org/officeDocument/2006/relationships/image" Target="../media/image24.png"/><Relationship Id="rId5" Type="http://schemas.openxmlformats.org/officeDocument/2006/relationships/image" Target="../media/image19.png"/><Relationship Id="rId10" Type="http://schemas.openxmlformats.org/officeDocument/2006/relationships/image" Target="../media/image23.svg"/><Relationship Id="rId4" Type="http://schemas.openxmlformats.org/officeDocument/2006/relationships/image" Target="../media/image6.png"/><Relationship Id="rId9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66AE2D-C5BD-03CD-4AC9-62FCDC4A3E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63803F75-4D5E-3A14-B023-56260FA2E459}"/>
              </a:ext>
            </a:extLst>
          </p:cNvPr>
          <p:cNvSpPr/>
          <p:nvPr/>
        </p:nvSpPr>
        <p:spPr>
          <a:xfrm>
            <a:off x="-3237" y="429"/>
            <a:ext cx="12196862" cy="6860410"/>
          </a:xfrm>
          <a:prstGeom prst="rect">
            <a:avLst/>
          </a:prstGeom>
          <a:gradFill flip="none" rotWithShape="1">
            <a:gsLst>
              <a:gs pos="0">
                <a:srgbClr val="FFF14F"/>
              </a:gs>
              <a:gs pos="41000">
                <a:srgbClr val="4FC5B9"/>
              </a:gs>
              <a:gs pos="66000">
                <a:srgbClr val="4FC5B9"/>
              </a:gs>
              <a:gs pos="100000">
                <a:srgbClr val="FFF14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pic>
        <p:nvPicPr>
          <p:cNvPr id="6" name="Graphic 5" descr="Scales of justice with solid fill">
            <a:extLst>
              <a:ext uri="{FF2B5EF4-FFF2-40B4-BE49-F238E27FC236}">
                <a16:creationId xmlns:a16="http://schemas.microsoft.com/office/drawing/2014/main" id="{B2B6E9B6-9143-D0D9-4049-72F2761685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720000">
            <a:off x="5650626" y="1298462"/>
            <a:ext cx="1725561" cy="1737851"/>
          </a:xfrm>
          <a:prstGeom prst="rect">
            <a:avLst/>
          </a:prstGeom>
        </p:spPr>
      </p:pic>
      <p:sp>
        <p:nvSpPr>
          <p:cNvPr id="13" name="Title 3">
            <a:extLst>
              <a:ext uri="{FF2B5EF4-FFF2-40B4-BE49-F238E27FC236}">
                <a16:creationId xmlns:a16="http://schemas.microsoft.com/office/drawing/2014/main" id="{2AF01B4B-709B-6077-6A5C-6BA4911BFBD4}"/>
              </a:ext>
            </a:extLst>
          </p:cNvPr>
          <p:cNvSpPr>
            <a:spLocks noGrp="1"/>
          </p:cNvSpPr>
          <p:nvPr/>
        </p:nvSpPr>
        <p:spPr>
          <a:xfrm>
            <a:off x="823392" y="1928249"/>
            <a:ext cx="8134056" cy="296549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defPPr>
              <a:defRPr lang="en-GB"/>
            </a:defPPr>
            <a:lvl1pPr marL="0" algn="l" defTabSz="100794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14" kern="1200">
                <a:solidFill>
                  <a:schemeClr val="bg1"/>
                </a:solidFill>
                <a:latin typeface="Poppins SemiBold" panose="00000700000000000000" pitchFamily="2" charset="0"/>
                <a:ea typeface="+mj-ea"/>
                <a:cs typeface="Poppins SemiBold" panose="00000700000000000000" pitchFamily="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9600" b="1">
                <a:solidFill>
                  <a:schemeClr val="tx1"/>
                </a:solidFill>
                <a:latin typeface="Poppins SemiBold"/>
                <a:cs typeface="Poppins SemiBold"/>
              </a:rPr>
              <a:t>The Big</a:t>
            </a:r>
            <a:endParaRPr lang="en-US" sz="9600" b="1">
              <a:solidFill>
                <a:schemeClr val="tx1"/>
              </a:solidFill>
            </a:endParaRPr>
          </a:p>
          <a:p>
            <a:r>
              <a:rPr lang="en-GB" sz="9600" b="1">
                <a:solidFill>
                  <a:schemeClr val="tx1"/>
                </a:solidFill>
                <a:latin typeface="Poppins SemiBold"/>
                <a:cs typeface="Poppins SemiBold"/>
              </a:rPr>
              <a:t>Legal Lesson</a:t>
            </a:r>
            <a:endParaRPr lang="en-GB" sz="9600" b="1">
              <a:solidFill>
                <a:schemeClr val="tx1"/>
              </a:solidFill>
            </a:endParaRPr>
          </a:p>
        </p:txBody>
      </p:sp>
      <p:pic>
        <p:nvPicPr>
          <p:cNvPr id="2" name="Picture 1" descr="A white letter on a black background&#10;&#10;AI-generated content may be incorrect.">
            <a:extLst>
              <a:ext uri="{FF2B5EF4-FFF2-40B4-BE49-F238E27FC236}">
                <a16:creationId xmlns:a16="http://schemas.microsoft.com/office/drawing/2014/main" id="{9A1D246D-699C-54CC-D049-833247FDF2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55313" y="5756699"/>
            <a:ext cx="3891488" cy="537975"/>
          </a:xfrm>
          <a:prstGeom prst="rect">
            <a:avLst/>
          </a:prstGeom>
        </p:spPr>
      </p:pic>
      <p:sp>
        <p:nvSpPr>
          <p:cNvPr id="5" name="TextBox 9">
            <a:extLst>
              <a:ext uri="{FF2B5EF4-FFF2-40B4-BE49-F238E27FC236}">
                <a16:creationId xmlns:a16="http://schemas.microsoft.com/office/drawing/2014/main" id="{90F4FCAC-3228-2898-052A-207329FBCD13}"/>
              </a:ext>
            </a:extLst>
          </p:cNvPr>
          <p:cNvSpPr txBox="1"/>
          <p:nvPr/>
        </p:nvSpPr>
        <p:spPr>
          <a:xfrm>
            <a:off x="4454674" y="5210989"/>
            <a:ext cx="3798526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>
                <a:solidFill>
                  <a:srgbClr val="000000"/>
                </a:solidFill>
                <a:latin typeface="Arial"/>
                <a:cs typeface="Arial"/>
              </a:rPr>
              <a:t>Sponsored by</a:t>
            </a:r>
            <a:endParaRPr lang="en-GB" sz="1600">
              <a:solidFill>
                <a:srgbClr val="000000"/>
              </a:solidFill>
              <a:latin typeface="Arial"/>
              <a:cs typeface="Arial"/>
            </a:endParaRPr>
          </a:p>
        </p:txBody>
      </p:sp>
      <p:pic>
        <p:nvPicPr>
          <p:cNvPr id="19" name="Picture 18" descr="A colorful logo on a black background&#10;&#10;AI-generated content may be incorrect.">
            <a:extLst>
              <a:ext uri="{FF2B5EF4-FFF2-40B4-BE49-F238E27FC236}">
                <a16:creationId xmlns:a16="http://schemas.microsoft.com/office/drawing/2014/main" id="{81657E0E-19B9-EA37-30C1-831E0DC1A37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7008" y="380054"/>
            <a:ext cx="2405676" cy="1332623"/>
          </a:xfrm>
          <a:prstGeom prst="rect">
            <a:avLst/>
          </a:prstGeom>
        </p:spPr>
      </p:pic>
      <p:pic>
        <p:nvPicPr>
          <p:cNvPr id="20" name="Picture 19" descr="A blue and white logo&#10;&#10;AI-generated content may be incorrect.">
            <a:extLst>
              <a:ext uri="{FF2B5EF4-FFF2-40B4-BE49-F238E27FC236}">
                <a16:creationId xmlns:a16="http://schemas.microsoft.com/office/drawing/2014/main" id="{15D79B7C-0AF8-FA3A-FDBB-B714A2D0F68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62060" y="5223268"/>
            <a:ext cx="2282805" cy="121549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F8DAED6-4EA7-3166-241C-D88091E3917D}"/>
              </a:ext>
            </a:extLst>
          </p:cNvPr>
          <p:cNvSpPr/>
          <p:nvPr/>
        </p:nvSpPr>
        <p:spPr>
          <a:xfrm rot="180000">
            <a:off x="-54799" y="5426205"/>
            <a:ext cx="2929678" cy="1504472"/>
          </a:xfrm>
          <a:prstGeom prst="rect">
            <a:avLst/>
          </a:prstGeom>
          <a:solidFill>
            <a:srgbClr val="FFF1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3600" b="1">
                <a:solidFill>
                  <a:schemeClr val="tx1"/>
                </a:solidFill>
                <a:latin typeface="Poppins SemiBold"/>
                <a:cs typeface="Poppins SemiBold"/>
              </a:rPr>
              <a:t>Secondary    Spark  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17260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12B283-7FFB-AF1E-7827-0BA2476027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7347D8D-E18D-31CA-63A1-AB5C49E2E2A4}"/>
              </a:ext>
            </a:extLst>
          </p:cNvPr>
          <p:cNvSpPr/>
          <p:nvPr/>
        </p:nvSpPr>
        <p:spPr>
          <a:xfrm>
            <a:off x="3113" y="-1208"/>
            <a:ext cx="12190404" cy="6878000"/>
          </a:xfrm>
          <a:prstGeom prst="rect">
            <a:avLst/>
          </a:prstGeom>
          <a:gradFill flip="none" rotWithShape="1">
            <a:gsLst>
              <a:gs pos="0">
                <a:srgbClr val="FFF14F"/>
              </a:gs>
              <a:gs pos="41000">
                <a:srgbClr val="4FC5B9"/>
              </a:gs>
              <a:gs pos="66000">
                <a:srgbClr val="4FC5B9"/>
              </a:gs>
              <a:gs pos="100000">
                <a:srgbClr val="FFF14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43FDFB5-661E-33F9-8393-D116ED90DEB3}"/>
              </a:ext>
            </a:extLst>
          </p:cNvPr>
          <p:cNvSpPr/>
          <p:nvPr/>
        </p:nvSpPr>
        <p:spPr>
          <a:xfrm>
            <a:off x="580334" y="1056538"/>
            <a:ext cx="11019399" cy="13404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Picture 7" descr="A colorful star with a black background&#10;&#10;AI-generated content may be incorrect.">
            <a:extLst>
              <a:ext uri="{FF2B5EF4-FFF2-40B4-BE49-F238E27FC236}">
                <a16:creationId xmlns:a16="http://schemas.microsoft.com/office/drawing/2014/main" id="{933A335A-4CC0-587A-C829-904F723DA1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66921" y="87814"/>
            <a:ext cx="935567" cy="1019175"/>
          </a:xfrm>
          <a:prstGeom prst="rect">
            <a:avLst/>
          </a:prstGeom>
        </p:spPr>
      </p:pic>
      <p:sp>
        <p:nvSpPr>
          <p:cNvPr id="17" name="Title 3">
            <a:extLst>
              <a:ext uri="{FF2B5EF4-FFF2-40B4-BE49-F238E27FC236}">
                <a16:creationId xmlns:a16="http://schemas.microsoft.com/office/drawing/2014/main" id="{4FA9C4A7-590F-C4A3-FB72-E30ED7DE546B}"/>
              </a:ext>
            </a:extLst>
          </p:cNvPr>
          <p:cNvSpPr>
            <a:spLocks noGrp="1"/>
          </p:cNvSpPr>
          <p:nvPr/>
        </p:nvSpPr>
        <p:spPr>
          <a:xfrm>
            <a:off x="-16245" y="2517"/>
            <a:ext cx="12210870" cy="10542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rgbClr val="E60073"/>
                </a:solidFill>
                <a:latin typeface="Poppins SemiBold" panose="00000700000000000000" pitchFamily="2" charset="0"/>
                <a:ea typeface="+mj-ea"/>
                <a:cs typeface="Poppins SemiBold" panose="00000700000000000000" pitchFamily="2" charset="0"/>
              </a:defRPr>
            </a:lvl1pPr>
          </a:lstStyle>
          <a:p>
            <a:pPr algn="ctr"/>
            <a:endParaRPr lang="en-GB" sz="3600">
              <a:solidFill>
                <a:srgbClr val="000000"/>
              </a:solidFill>
            </a:endParaRPr>
          </a:p>
        </p:txBody>
      </p:sp>
      <p:sp>
        <p:nvSpPr>
          <p:cNvPr id="3" name="Title 3">
            <a:extLst>
              <a:ext uri="{FF2B5EF4-FFF2-40B4-BE49-F238E27FC236}">
                <a16:creationId xmlns:a16="http://schemas.microsoft.com/office/drawing/2014/main" id="{A90AF14A-E9E5-FF19-B34B-042283CEB24E}"/>
              </a:ext>
            </a:extLst>
          </p:cNvPr>
          <p:cNvSpPr>
            <a:spLocks noGrp="1"/>
          </p:cNvSpPr>
          <p:nvPr/>
        </p:nvSpPr>
        <p:spPr>
          <a:xfrm>
            <a:off x="1102175" y="2517"/>
            <a:ext cx="10994128" cy="10911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GB"/>
            </a:defPPr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rgbClr val="E60073"/>
                </a:solidFill>
                <a:latin typeface="Poppins SemiBold" panose="00000700000000000000" pitchFamily="2" charset="0"/>
                <a:ea typeface="+mj-ea"/>
                <a:cs typeface="Poppins SemiBold" panose="00000700000000000000" pitchFamily="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800">
                <a:solidFill>
                  <a:srgbClr val="000000"/>
                </a:solidFill>
                <a:latin typeface="Poppins SemiBold"/>
                <a:cs typeface="Poppins SemiBold"/>
              </a:rPr>
              <a:t>Spark Activity 1: The Rule of Law</a:t>
            </a:r>
          </a:p>
          <a:p>
            <a:r>
              <a:rPr lang="en-GB" i="1">
                <a:solidFill>
                  <a:srgbClr val="000000"/>
                </a:solidFill>
                <a:latin typeface="Poppins SemiBold"/>
                <a:cs typeface="Poppins SemiBold"/>
              </a:rPr>
              <a:t>What is it?</a:t>
            </a:r>
            <a:endParaRPr lang="en-GB" i="1">
              <a:solidFill>
                <a:srgbClr val="000000"/>
              </a:solidFill>
            </a:endParaRPr>
          </a:p>
        </p:txBody>
      </p:sp>
      <p:pic>
        <p:nvPicPr>
          <p:cNvPr id="9" name="Graphic 8" descr="Thought bubble with solid fill">
            <a:extLst>
              <a:ext uri="{FF2B5EF4-FFF2-40B4-BE49-F238E27FC236}">
                <a16:creationId xmlns:a16="http://schemas.microsoft.com/office/drawing/2014/main" id="{986315FE-CC1C-EB84-55F9-D6A7186C62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15414" y="1277878"/>
            <a:ext cx="914400" cy="9144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F43D40D9-53D4-D343-4A9E-550918FC32E6}"/>
              </a:ext>
            </a:extLst>
          </p:cNvPr>
          <p:cNvSpPr/>
          <p:nvPr/>
        </p:nvSpPr>
        <p:spPr>
          <a:xfrm>
            <a:off x="582414" y="2473708"/>
            <a:ext cx="11019399" cy="13404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7253475-268A-02F4-463A-6566E899A871}"/>
              </a:ext>
            </a:extLst>
          </p:cNvPr>
          <p:cNvSpPr/>
          <p:nvPr/>
        </p:nvSpPr>
        <p:spPr>
          <a:xfrm>
            <a:off x="582414" y="3884819"/>
            <a:ext cx="11019399" cy="13404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0" baseline="0">
                <a:latin typeface="Arial"/>
                <a:ea typeface="Segoe UI"/>
                <a:cs typeface="Segoe UI"/>
              </a:rPr>
              <a:t>Watch this video to find out more about the rule oflaw</a:t>
            </a:r>
            <a:endParaRPr lang="en-GB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B1C6695-9147-357D-827A-E84EB912AB9C}"/>
              </a:ext>
            </a:extLst>
          </p:cNvPr>
          <p:cNvSpPr/>
          <p:nvPr/>
        </p:nvSpPr>
        <p:spPr>
          <a:xfrm>
            <a:off x="582414" y="5310041"/>
            <a:ext cx="11019399" cy="13404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6" name="Graphic 15" descr="Bullseye with solid fill">
            <a:extLst>
              <a:ext uri="{FF2B5EF4-FFF2-40B4-BE49-F238E27FC236}">
                <a16:creationId xmlns:a16="http://schemas.microsoft.com/office/drawing/2014/main" id="{CBBCF984-128E-1494-DAA0-D7100202793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29096" y="5520459"/>
            <a:ext cx="914400" cy="914400"/>
          </a:xfrm>
          <a:prstGeom prst="rect">
            <a:avLst/>
          </a:prstGeom>
        </p:spPr>
      </p:pic>
      <p:pic>
        <p:nvPicPr>
          <p:cNvPr id="6" name="Graphic 5" descr="Speech with solid fill">
            <a:extLst>
              <a:ext uri="{FF2B5EF4-FFF2-40B4-BE49-F238E27FC236}">
                <a16:creationId xmlns:a16="http://schemas.microsoft.com/office/drawing/2014/main" id="{F3989932-5106-4FFE-CA3E-72F11AAF19F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flipH="1">
            <a:off x="721686" y="2687300"/>
            <a:ext cx="916857" cy="914400"/>
          </a:xfrm>
          <a:prstGeom prst="rect">
            <a:avLst/>
          </a:prstGeom>
        </p:spPr>
      </p:pic>
      <p:pic>
        <p:nvPicPr>
          <p:cNvPr id="14" name="Graphic 13" descr="Users with solid fill">
            <a:extLst>
              <a:ext uri="{FF2B5EF4-FFF2-40B4-BE49-F238E27FC236}">
                <a16:creationId xmlns:a16="http://schemas.microsoft.com/office/drawing/2014/main" id="{4067BEC8-3C99-695F-DAE0-5D9B5557AE4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13269" y="4096261"/>
            <a:ext cx="914400" cy="914400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163CA109-6C03-2113-12E1-AAA1F2182BAA}"/>
              </a:ext>
            </a:extLst>
          </p:cNvPr>
          <p:cNvSpPr txBox="1"/>
          <p:nvPr/>
        </p:nvSpPr>
        <p:spPr>
          <a:xfrm>
            <a:off x="1638844" y="1055461"/>
            <a:ext cx="5499414" cy="160043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b="1">
                <a:latin typeface="Arial"/>
                <a:cs typeface="Arial"/>
              </a:rPr>
              <a:t>Think to yourself:</a:t>
            </a:r>
            <a:endParaRPr lang="en-US">
              <a:latin typeface="Arial"/>
              <a:cs typeface="Arial"/>
            </a:endParaRPr>
          </a:p>
          <a:p>
            <a:endParaRPr lang="en-GB" sz="800">
              <a:latin typeface="Arial"/>
              <a:cs typeface="Arial"/>
            </a:endParaRPr>
          </a:p>
          <a:p>
            <a:r>
              <a:rPr lang="en-GB">
                <a:latin typeface="Arial"/>
                <a:cs typeface="Arial"/>
              </a:rPr>
              <a:t>What's your favourite game or sport? What would happen if the rules of the game only applied to one side?</a:t>
            </a:r>
          </a:p>
          <a:p>
            <a:endParaRPr lang="en-GB">
              <a:highlight>
                <a:srgbClr val="FFFF00"/>
              </a:highlight>
              <a:latin typeface="Arial"/>
              <a:ea typeface="+mn-lt"/>
              <a:cs typeface="Arial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0091C3E-5458-3BF5-198B-19A80AC17EB5}"/>
              </a:ext>
            </a:extLst>
          </p:cNvPr>
          <p:cNvSpPr txBox="1"/>
          <p:nvPr/>
        </p:nvSpPr>
        <p:spPr>
          <a:xfrm>
            <a:off x="1639019" y="3889980"/>
            <a:ext cx="5459011" cy="132343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b="1" baseline="0">
                <a:latin typeface="Arial"/>
                <a:ea typeface="Segoe UI"/>
                <a:cs typeface="Arial"/>
              </a:rPr>
              <a:t>Together as a </a:t>
            </a:r>
            <a:r>
              <a:rPr lang="en-GB" b="1">
                <a:latin typeface="Arial"/>
                <a:ea typeface="Segoe UI"/>
                <a:cs typeface="Arial"/>
              </a:rPr>
              <a:t>group</a:t>
            </a:r>
            <a:r>
              <a:rPr lang="en-GB" b="1" baseline="0">
                <a:latin typeface="Arial"/>
                <a:ea typeface="Segoe UI"/>
                <a:cs typeface="Arial"/>
              </a:rPr>
              <a:t>:</a:t>
            </a:r>
            <a:endParaRPr lang="en-US">
              <a:latin typeface="Arial"/>
              <a:ea typeface="Segoe UI"/>
              <a:cs typeface="Arial"/>
            </a:endParaRPr>
          </a:p>
          <a:p>
            <a:endParaRPr lang="en-GB" sz="800">
              <a:latin typeface="Arial"/>
              <a:ea typeface="+mn-lt"/>
              <a:cs typeface="Arial"/>
            </a:endParaRPr>
          </a:p>
          <a:p>
            <a:r>
              <a:rPr lang="en-GB">
                <a:latin typeface="Arial"/>
                <a:cs typeface="Arial"/>
              </a:rPr>
              <a:t>Watch this video to find out more about the rule of law: </a:t>
            </a:r>
            <a:r>
              <a:rPr lang="en-GB" b="1">
                <a:solidFill>
                  <a:srgbClr val="4FC5B9"/>
                </a:solidFill>
                <a:latin typeface="Arial"/>
                <a:ea typeface="+mn-lt"/>
                <a:cs typeface="Arial"/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https://www.youtube.com/watch?v=DGpOGxlU-z8</a:t>
            </a:r>
            <a:r>
              <a:rPr lang="en-GB">
                <a:solidFill>
                  <a:srgbClr val="4FC5B9"/>
                </a:solidFill>
                <a:latin typeface="Arial"/>
                <a:ea typeface="+mn-lt"/>
                <a:cs typeface="Arial"/>
              </a:rPr>
              <a:t> </a:t>
            </a:r>
            <a:r>
              <a:rPr lang="en-GB">
                <a:latin typeface="Arial"/>
                <a:ea typeface="+mn-lt"/>
                <a:cs typeface="Arial"/>
              </a:rPr>
              <a:t>(UK Judiciary)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3C1055C-61FD-347D-B639-2C4A3BD687AA}"/>
              </a:ext>
            </a:extLst>
          </p:cNvPr>
          <p:cNvSpPr txBox="1"/>
          <p:nvPr/>
        </p:nvSpPr>
        <p:spPr>
          <a:xfrm>
            <a:off x="1625651" y="5347097"/>
            <a:ext cx="5513439" cy="104644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b="1">
                <a:solidFill>
                  <a:srgbClr val="000000"/>
                </a:solidFill>
                <a:latin typeface="Arial"/>
                <a:ea typeface="Segoe UI"/>
                <a:cs typeface="Arial"/>
              </a:rPr>
              <a:t>Idea for Action:</a:t>
            </a:r>
            <a:r>
              <a:rPr lang="en-GB">
                <a:solidFill>
                  <a:srgbClr val="000000"/>
                </a:solidFill>
                <a:latin typeface="Arial"/>
                <a:ea typeface="Segoe UI"/>
                <a:cs typeface="Arial"/>
              </a:rPr>
              <a:t> </a:t>
            </a:r>
          </a:p>
          <a:p>
            <a:endParaRPr lang="en-GB" sz="800">
              <a:solidFill>
                <a:srgbClr val="000000"/>
              </a:solidFill>
              <a:latin typeface="Arial"/>
              <a:ea typeface="Segoe UI"/>
              <a:cs typeface="Arial"/>
            </a:endParaRPr>
          </a:p>
          <a:p>
            <a:r>
              <a:rPr lang="en-GB">
                <a:latin typeface="Arial"/>
                <a:cs typeface="Arial"/>
              </a:rPr>
              <a:t>Create your own definition of the rule of law:</a:t>
            </a:r>
            <a:endParaRPr lang="en-GB">
              <a:latin typeface="Aptos" panose="020B0004020202020204"/>
              <a:cs typeface="Arial"/>
            </a:endParaRPr>
          </a:p>
          <a:p>
            <a:r>
              <a:rPr lang="en-GB" i="1">
                <a:latin typeface="Arial"/>
                <a:cs typeface="Arial"/>
              </a:rPr>
              <a:t>What is it and why does it matter?</a:t>
            </a:r>
            <a:endParaRPr lang="en-GB" i="1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CE2BA2A-AE3C-7F06-35CB-6646530EB9F8}"/>
              </a:ext>
            </a:extLst>
          </p:cNvPr>
          <p:cNvSpPr/>
          <p:nvPr/>
        </p:nvSpPr>
        <p:spPr>
          <a:xfrm>
            <a:off x="7370529" y="1059440"/>
            <a:ext cx="4233129" cy="55926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F15BADB-7DCD-DF92-026B-E9BDCD9E2FC7}"/>
              </a:ext>
            </a:extLst>
          </p:cNvPr>
          <p:cNvSpPr txBox="1"/>
          <p:nvPr/>
        </p:nvSpPr>
        <p:spPr>
          <a:xfrm>
            <a:off x="1625651" y="2468429"/>
            <a:ext cx="5465853" cy="132343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b="1" i="0" u="none" strike="noStrike" baseline="0">
                <a:solidFill>
                  <a:srgbClr val="000000"/>
                </a:solidFill>
                <a:latin typeface="Arial"/>
                <a:ea typeface="Segoe UI"/>
                <a:cs typeface="Arial"/>
              </a:rPr>
              <a:t>Talk to your partner:</a:t>
            </a:r>
            <a:r>
              <a:rPr lang="en-GB">
                <a:solidFill>
                  <a:srgbClr val="000000"/>
                </a:solidFill>
                <a:latin typeface="Arial"/>
                <a:ea typeface="Segoe UI"/>
                <a:cs typeface="Arial"/>
              </a:rPr>
              <a:t> </a:t>
            </a:r>
            <a:endParaRPr lang="en-US">
              <a:solidFill>
                <a:srgbClr val="000000"/>
              </a:solidFill>
              <a:latin typeface="Arial"/>
              <a:ea typeface="Segoe UI"/>
              <a:cs typeface="Arial"/>
            </a:endParaRPr>
          </a:p>
          <a:p>
            <a:endParaRPr lang="en-GB" sz="800" b="0" i="0">
              <a:solidFill>
                <a:srgbClr val="000000"/>
              </a:solidFill>
              <a:latin typeface="Arial"/>
              <a:ea typeface="Segoe UI"/>
              <a:cs typeface="Arial"/>
            </a:endParaRPr>
          </a:p>
          <a:p>
            <a:r>
              <a:rPr lang="en-GB">
                <a:latin typeface="Arial"/>
                <a:cs typeface="Arial"/>
              </a:rPr>
              <a:t>How does this help explain why societies need shared rules that apply to everyone?</a:t>
            </a:r>
            <a:endParaRPr lang="en-GB"/>
          </a:p>
          <a:p>
            <a:endParaRPr lang="en-GB">
              <a:highlight>
                <a:srgbClr val="FFFF00"/>
              </a:highlight>
              <a:latin typeface="Arial"/>
              <a:cs typeface="Arial"/>
            </a:endParaRPr>
          </a:p>
        </p:txBody>
      </p:sp>
      <p:pic>
        <p:nvPicPr>
          <p:cNvPr id="7" name="Graphic 5" descr="Scales of justice with solid fill">
            <a:extLst>
              <a:ext uri="{FF2B5EF4-FFF2-40B4-BE49-F238E27FC236}">
                <a16:creationId xmlns:a16="http://schemas.microsoft.com/office/drawing/2014/main" id="{4A36D82A-3BCE-3ABC-21C5-B4099983CDB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45027" y="83576"/>
            <a:ext cx="963562" cy="926691"/>
          </a:xfrm>
          <a:prstGeom prst="rect">
            <a:avLst/>
          </a:prstGeom>
        </p:spPr>
      </p:pic>
      <p:pic>
        <p:nvPicPr>
          <p:cNvPr id="11" name="Picture 10" descr="A group of people on a football field&#10;&#10;AI-generated content may be incorrect.">
            <a:extLst>
              <a:ext uri="{FF2B5EF4-FFF2-40B4-BE49-F238E27FC236}">
                <a16:creationId xmlns:a16="http://schemas.microsoft.com/office/drawing/2014/main" id="{FAD35B11-5F9C-62A5-C707-865AF01CA408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 l="29286" t="1196" r="29078" b="-366"/>
          <a:stretch>
            <a:fillRect/>
          </a:stretch>
        </p:blipFill>
        <p:spPr>
          <a:xfrm>
            <a:off x="7537589" y="1259553"/>
            <a:ext cx="3885167" cy="5205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28278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12B283-7FFB-AF1E-7827-0BA2476027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7347D8D-E18D-31CA-63A1-AB5C49E2E2A4}"/>
              </a:ext>
            </a:extLst>
          </p:cNvPr>
          <p:cNvSpPr/>
          <p:nvPr/>
        </p:nvSpPr>
        <p:spPr>
          <a:xfrm>
            <a:off x="3113" y="-1208"/>
            <a:ext cx="12190404" cy="6878000"/>
          </a:xfrm>
          <a:prstGeom prst="rect">
            <a:avLst/>
          </a:prstGeom>
          <a:gradFill flip="none" rotWithShape="1">
            <a:gsLst>
              <a:gs pos="0">
                <a:srgbClr val="FFF14F"/>
              </a:gs>
              <a:gs pos="41000">
                <a:srgbClr val="4FC5B9"/>
              </a:gs>
              <a:gs pos="66000">
                <a:srgbClr val="4FC5B9"/>
              </a:gs>
              <a:gs pos="100000">
                <a:srgbClr val="FFF14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43FDFB5-661E-33F9-8393-D116ED90DEB3}"/>
              </a:ext>
            </a:extLst>
          </p:cNvPr>
          <p:cNvSpPr/>
          <p:nvPr/>
        </p:nvSpPr>
        <p:spPr>
          <a:xfrm>
            <a:off x="580334" y="1056538"/>
            <a:ext cx="11019399" cy="13404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Picture 7" descr="A colorful star with a black background&#10;&#10;AI-generated content may be incorrect.">
            <a:extLst>
              <a:ext uri="{FF2B5EF4-FFF2-40B4-BE49-F238E27FC236}">
                <a16:creationId xmlns:a16="http://schemas.microsoft.com/office/drawing/2014/main" id="{933A335A-4CC0-587A-C829-904F723DA1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66921" y="87814"/>
            <a:ext cx="935567" cy="1019175"/>
          </a:xfrm>
          <a:prstGeom prst="rect">
            <a:avLst/>
          </a:prstGeom>
        </p:spPr>
      </p:pic>
      <p:sp>
        <p:nvSpPr>
          <p:cNvPr id="17" name="Title 3">
            <a:extLst>
              <a:ext uri="{FF2B5EF4-FFF2-40B4-BE49-F238E27FC236}">
                <a16:creationId xmlns:a16="http://schemas.microsoft.com/office/drawing/2014/main" id="{4FA9C4A7-590F-C4A3-FB72-E30ED7DE546B}"/>
              </a:ext>
            </a:extLst>
          </p:cNvPr>
          <p:cNvSpPr>
            <a:spLocks noGrp="1"/>
          </p:cNvSpPr>
          <p:nvPr/>
        </p:nvSpPr>
        <p:spPr>
          <a:xfrm>
            <a:off x="-16245" y="2517"/>
            <a:ext cx="12210870" cy="10542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rgbClr val="E60073"/>
                </a:solidFill>
                <a:latin typeface="Poppins SemiBold" panose="00000700000000000000" pitchFamily="2" charset="0"/>
                <a:ea typeface="+mj-ea"/>
                <a:cs typeface="Poppins SemiBold" panose="00000700000000000000" pitchFamily="2" charset="0"/>
              </a:defRPr>
            </a:lvl1pPr>
          </a:lstStyle>
          <a:p>
            <a:pPr algn="ctr"/>
            <a:endParaRPr lang="en-GB" sz="3600">
              <a:solidFill>
                <a:srgbClr val="000000"/>
              </a:solidFill>
            </a:endParaRPr>
          </a:p>
        </p:txBody>
      </p:sp>
      <p:sp>
        <p:nvSpPr>
          <p:cNvPr id="3" name="Title 3">
            <a:extLst>
              <a:ext uri="{FF2B5EF4-FFF2-40B4-BE49-F238E27FC236}">
                <a16:creationId xmlns:a16="http://schemas.microsoft.com/office/drawing/2014/main" id="{A90AF14A-E9E5-FF19-B34B-042283CEB24E}"/>
              </a:ext>
            </a:extLst>
          </p:cNvPr>
          <p:cNvSpPr>
            <a:spLocks noGrp="1"/>
          </p:cNvSpPr>
          <p:nvPr/>
        </p:nvSpPr>
        <p:spPr>
          <a:xfrm>
            <a:off x="1102175" y="2517"/>
            <a:ext cx="10994128" cy="10911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GB"/>
            </a:defPPr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rgbClr val="E60073"/>
                </a:solidFill>
                <a:latin typeface="Poppins SemiBold" panose="00000700000000000000" pitchFamily="2" charset="0"/>
                <a:ea typeface="+mj-ea"/>
                <a:cs typeface="Poppins SemiBold" panose="00000700000000000000" pitchFamily="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800">
                <a:solidFill>
                  <a:srgbClr val="000000"/>
                </a:solidFill>
                <a:latin typeface="Poppins SemiBold"/>
                <a:cs typeface="Poppins SemiBold"/>
              </a:rPr>
              <a:t>Spark Activity 2: The law in your day</a:t>
            </a:r>
          </a:p>
          <a:p>
            <a:r>
              <a:rPr lang="en-GB" i="1">
                <a:solidFill>
                  <a:srgbClr val="000000"/>
                </a:solidFill>
                <a:latin typeface="Poppins SemiBold"/>
                <a:cs typeface="Poppins SemiBold"/>
              </a:rPr>
              <a:t>How do laws shape everyday actions?</a:t>
            </a:r>
            <a:endParaRPr lang="en-GB"/>
          </a:p>
        </p:txBody>
      </p:sp>
      <p:pic>
        <p:nvPicPr>
          <p:cNvPr id="9" name="Graphic 8" descr="Thought bubble with solid fill">
            <a:extLst>
              <a:ext uri="{FF2B5EF4-FFF2-40B4-BE49-F238E27FC236}">
                <a16:creationId xmlns:a16="http://schemas.microsoft.com/office/drawing/2014/main" id="{986315FE-CC1C-EB84-55F9-D6A7186C62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15414" y="1277878"/>
            <a:ext cx="914400" cy="9144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F43D40D9-53D4-D343-4A9E-550918FC32E6}"/>
              </a:ext>
            </a:extLst>
          </p:cNvPr>
          <p:cNvSpPr/>
          <p:nvPr/>
        </p:nvSpPr>
        <p:spPr>
          <a:xfrm>
            <a:off x="582414" y="2473708"/>
            <a:ext cx="11019399" cy="13404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7253475-268A-02F4-463A-6566E899A871}"/>
              </a:ext>
            </a:extLst>
          </p:cNvPr>
          <p:cNvSpPr/>
          <p:nvPr/>
        </p:nvSpPr>
        <p:spPr>
          <a:xfrm>
            <a:off x="582414" y="3884819"/>
            <a:ext cx="11019399" cy="13404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B1C6695-9147-357D-827A-E84EB912AB9C}"/>
              </a:ext>
            </a:extLst>
          </p:cNvPr>
          <p:cNvSpPr/>
          <p:nvPr/>
        </p:nvSpPr>
        <p:spPr>
          <a:xfrm>
            <a:off x="582414" y="5310041"/>
            <a:ext cx="11019399" cy="13404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6" name="Graphic 15" descr="Bullseye with solid fill">
            <a:extLst>
              <a:ext uri="{FF2B5EF4-FFF2-40B4-BE49-F238E27FC236}">
                <a16:creationId xmlns:a16="http://schemas.microsoft.com/office/drawing/2014/main" id="{CBBCF984-128E-1494-DAA0-D7100202793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29096" y="5520459"/>
            <a:ext cx="914400" cy="914400"/>
          </a:xfrm>
          <a:prstGeom prst="rect">
            <a:avLst/>
          </a:prstGeom>
        </p:spPr>
      </p:pic>
      <p:pic>
        <p:nvPicPr>
          <p:cNvPr id="6" name="Graphic 5" descr="Speech with solid fill">
            <a:extLst>
              <a:ext uri="{FF2B5EF4-FFF2-40B4-BE49-F238E27FC236}">
                <a16:creationId xmlns:a16="http://schemas.microsoft.com/office/drawing/2014/main" id="{F3989932-5106-4FFE-CA3E-72F11AAF19F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flipH="1">
            <a:off x="721686" y="2687300"/>
            <a:ext cx="916857" cy="914400"/>
          </a:xfrm>
          <a:prstGeom prst="rect">
            <a:avLst/>
          </a:prstGeom>
        </p:spPr>
      </p:pic>
      <p:pic>
        <p:nvPicPr>
          <p:cNvPr id="14" name="Graphic 13" descr="Users with solid fill">
            <a:extLst>
              <a:ext uri="{FF2B5EF4-FFF2-40B4-BE49-F238E27FC236}">
                <a16:creationId xmlns:a16="http://schemas.microsoft.com/office/drawing/2014/main" id="{4067BEC8-3C99-695F-DAE0-5D9B5557AE4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13269" y="4096261"/>
            <a:ext cx="914400" cy="914400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163CA109-6C03-2113-12E1-AAA1F2182BAA}"/>
              </a:ext>
            </a:extLst>
          </p:cNvPr>
          <p:cNvSpPr txBox="1"/>
          <p:nvPr/>
        </p:nvSpPr>
        <p:spPr>
          <a:xfrm>
            <a:off x="1638844" y="1055461"/>
            <a:ext cx="5499414" cy="132343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b="1">
                <a:latin typeface="Arial"/>
                <a:cs typeface="Arial"/>
              </a:rPr>
              <a:t>Think to yourself:</a:t>
            </a:r>
            <a:endParaRPr lang="en-US">
              <a:latin typeface="Arial"/>
              <a:cs typeface="Arial"/>
            </a:endParaRPr>
          </a:p>
          <a:p>
            <a:endParaRPr lang="en-GB" sz="800">
              <a:latin typeface="Arial"/>
              <a:cs typeface="Arial"/>
            </a:endParaRPr>
          </a:p>
          <a:p>
            <a:r>
              <a:rPr lang="en-GB">
                <a:latin typeface="Arial"/>
                <a:cs typeface="Arial"/>
              </a:rPr>
              <a:t>List three things you usually do before 9am. Which of these involve rules?</a:t>
            </a:r>
          </a:p>
          <a:p>
            <a:endParaRPr lang="en-GB">
              <a:latin typeface="Arial"/>
              <a:cs typeface="Arial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0091C3E-5458-3BF5-198B-19A80AC17EB5}"/>
              </a:ext>
            </a:extLst>
          </p:cNvPr>
          <p:cNvSpPr txBox="1"/>
          <p:nvPr/>
        </p:nvSpPr>
        <p:spPr>
          <a:xfrm>
            <a:off x="1639019" y="3889980"/>
            <a:ext cx="5459011" cy="160043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b="1" baseline="0">
                <a:latin typeface="Arial"/>
                <a:ea typeface="Segoe UI"/>
                <a:cs typeface="Arial"/>
              </a:rPr>
              <a:t>Together as a </a:t>
            </a:r>
            <a:r>
              <a:rPr lang="en-GB" b="1">
                <a:latin typeface="Arial"/>
                <a:ea typeface="Segoe UI"/>
                <a:cs typeface="Arial"/>
              </a:rPr>
              <a:t>group</a:t>
            </a:r>
            <a:r>
              <a:rPr lang="en-GB" b="1" baseline="0">
                <a:latin typeface="Arial"/>
                <a:ea typeface="Segoe UI"/>
                <a:cs typeface="Arial"/>
              </a:rPr>
              <a:t>:</a:t>
            </a:r>
            <a:endParaRPr lang="en-US">
              <a:latin typeface="Arial"/>
              <a:ea typeface="Segoe UI"/>
              <a:cs typeface="Arial"/>
            </a:endParaRPr>
          </a:p>
          <a:p>
            <a:endParaRPr lang="en-GB" sz="800">
              <a:latin typeface="Arial"/>
              <a:ea typeface="+mn-lt"/>
              <a:cs typeface="Arial"/>
            </a:endParaRPr>
          </a:p>
          <a:p>
            <a:r>
              <a:rPr lang="en-GB">
                <a:latin typeface="Arial"/>
                <a:cs typeface="Arial"/>
              </a:rPr>
              <a:t>Look at the examples on the slide. Pick one. What laws might be connected to it? Why do you think that law exists?</a:t>
            </a:r>
            <a:endParaRPr lang="en-GB"/>
          </a:p>
          <a:p>
            <a:endParaRPr lang="en-GB">
              <a:latin typeface="Arial"/>
              <a:cs typeface="Arial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3C1055C-61FD-347D-B639-2C4A3BD687AA}"/>
              </a:ext>
            </a:extLst>
          </p:cNvPr>
          <p:cNvSpPr txBox="1"/>
          <p:nvPr/>
        </p:nvSpPr>
        <p:spPr>
          <a:xfrm>
            <a:off x="1625651" y="5347097"/>
            <a:ext cx="5513439" cy="132343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b="1">
                <a:solidFill>
                  <a:srgbClr val="000000"/>
                </a:solidFill>
                <a:latin typeface="Arial"/>
                <a:ea typeface="Segoe UI"/>
                <a:cs typeface="Arial"/>
              </a:rPr>
              <a:t>Idea for Action:</a:t>
            </a:r>
            <a:r>
              <a:rPr lang="en-GB" b="0" i="0">
                <a:solidFill>
                  <a:srgbClr val="000000"/>
                </a:solidFill>
                <a:latin typeface="Arial"/>
                <a:ea typeface="Segoe UI"/>
                <a:cs typeface="Arial"/>
              </a:rPr>
              <a:t>​</a:t>
            </a:r>
            <a:endParaRPr lang="en-GB">
              <a:solidFill>
                <a:srgbClr val="000000"/>
              </a:solidFill>
              <a:latin typeface="Arial"/>
              <a:cs typeface="Arial"/>
            </a:endParaRPr>
          </a:p>
          <a:p>
            <a:endParaRPr lang="en-GB" sz="800">
              <a:solidFill>
                <a:srgbClr val="000000"/>
              </a:solidFill>
              <a:latin typeface="Arial"/>
              <a:ea typeface="+mn-lt"/>
              <a:cs typeface="Arial"/>
            </a:endParaRPr>
          </a:p>
          <a:p>
            <a:r>
              <a:rPr lang="en-GB">
                <a:solidFill>
                  <a:srgbClr val="000000"/>
                </a:solidFill>
                <a:latin typeface="Arial"/>
                <a:ea typeface="+mn-lt"/>
                <a:cs typeface="Arial"/>
              </a:rPr>
              <a:t>Which everyday laws do you notice the most? Which do you notice the least, and why?</a:t>
            </a:r>
          </a:p>
          <a:p>
            <a:endParaRPr lang="en-GB">
              <a:latin typeface="Arial"/>
              <a:cs typeface="A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CE2BA2A-AE3C-7F06-35CB-6646530EB9F8}"/>
              </a:ext>
            </a:extLst>
          </p:cNvPr>
          <p:cNvSpPr/>
          <p:nvPr/>
        </p:nvSpPr>
        <p:spPr>
          <a:xfrm>
            <a:off x="7140492" y="1059440"/>
            <a:ext cx="4463166" cy="53913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F15BADB-7DCD-DF92-026B-E9BDCD9E2FC7}"/>
              </a:ext>
            </a:extLst>
          </p:cNvPr>
          <p:cNvSpPr txBox="1"/>
          <p:nvPr/>
        </p:nvSpPr>
        <p:spPr>
          <a:xfrm>
            <a:off x="1625651" y="2468429"/>
            <a:ext cx="5465853" cy="132343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 rtl="0"/>
            <a:r>
              <a:rPr lang="en-GB" b="1" i="0" u="none" strike="noStrike" baseline="0">
                <a:solidFill>
                  <a:srgbClr val="000000"/>
                </a:solidFill>
                <a:latin typeface="Arial"/>
                <a:ea typeface="Segoe UI"/>
                <a:cs typeface="Arial"/>
              </a:rPr>
              <a:t>Talk to your partner:</a:t>
            </a:r>
            <a:r>
              <a:rPr lang="en-GB" b="0" i="0">
                <a:solidFill>
                  <a:srgbClr val="000000"/>
                </a:solidFill>
                <a:latin typeface="Arial"/>
                <a:ea typeface="Segoe UI"/>
                <a:cs typeface="Arial"/>
              </a:rPr>
              <a:t>​</a:t>
            </a:r>
          </a:p>
          <a:p>
            <a:endParaRPr lang="en-GB" sz="800">
              <a:latin typeface="Arial"/>
              <a:cs typeface="Arial"/>
            </a:endParaRPr>
          </a:p>
          <a:p>
            <a:r>
              <a:rPr lang="en-GB">
                <a:latin typeface="Arial"/>
                <a:cs typeface="Arial"/>
              </a:rPr>
              <a:t>Why do you think rules (and laws) need to be clear and easy for everyone to follow?</a:t>
            </a:r>
          </a:p>
          <a:p>
            <a:endParaRPr lang="en-GB">
              <a:latin typeface="Arial"/>
              <a:cs typeface="Arial"/>
            </a:endParaRPr>
          </a:p>
        </p:txBody>
      </p:sp>
      <p:pic>
        <p:nvPicPr>
          <p:cNvPr id="7" name="Graphic 5" descr="Scales of justice with solid fill">
            <a:extLst>
              <a:ext uri="{FF2B5EF4-FFF2-40B4-BE49-F238E27FC236}">
                <a16:creationId xmlns:a16="http://schemas.microsoft.com/office/drawing/2014/main" id="{C231A20C-3301-F981-CB7F-F08010C699E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45027" y="83576"/>
            <a:ext cx="963562" cy="926691"/>
          </a:xfrm>
          <a:prstGeom prst="rect">
            <a:avLst/>
          </a:prstGeom>
        </p:spPr>
      </p:pic>
      <p:pic>
        <p:nvPicPr>
          <p:cNvPr id="5" name="Picture 4" descr="A wall covered with sticky notes.">
            <a:extLst>
              <a:ext uri="{FF2B5EF4-FFF2-40B4-BE49-F238E27FC236}">
                <a16:creationId xmlns:a16="http://schemas.microsoft.com/office/drawing/2014/main" id="{8C1EA168-C5FF-92B0-1C0A-FFC26D34B04A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 l="25183" r="25183"/>
          <a:stretch>
            <a:fillRect/>
          </a:stretch>
        </p:blipFill>
        <p:spPr>
          <a:xfrm>
            <a:off x="7212757" y="1199112"/>
            <a:ext cx="4266693" cy="5322750"/>
          </a:xfrm>
          <a:prstGeom prst="rect">
            <a:avLst/>
          </a:prstGeom>
        </p:spPr>
      </p:pic>
      <p:sp>
        <p:nvSpPr>
          <p:cNvPr id="11" name="TextBox 9">
            <a:extLst>
              <a:ext uri="{FF2B5EF4-FFF2-40B4-BE49-F238E27FC236}">
                <a16:creationId xmlns:a16="http://schemas.microsoft.com/office/drawing/2014/main" id="{27559EBB-FE88-8CBE-467A-D03A40B43070}"/>
              </a:ext>
            </a:extLst>
          </p:cNvPr>
          <p:cNvSpPr txBox="1"/>
          <p:nvPr/>
        </p:nvSpPr>
        <p:spPr>
          <a:xfrm rot="240000">
            <a:off x="7396122" y="3182968"/>
            <a:ext cx="3924729" cy="830997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GB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>
                <a:latin typeface="Poppins SemiBold"/>
                <a:cs typeface="Poppins SemiBold"/>
              </a:rPr>
              <a:t>Buying something in a shop</a:t>
            </a:r>
            <a:endParaRPr lang="en-GB">
              <a:latin typeface="Poppins SemiBold"/>
            </a:endParaRPr>
          </a:p>
        </p:txBody>
      </p:sp>
      <p:sp>
        <p:nvSpPr>
          <p:cNvPr id="13" name="TextBox 17">
            <a:extLst>
              <a:ext uri="{FF2B5EF4-FFF2-40B4-BE49-F238E27FC236}">
                <a16:creationId xmlns:a16="http://schemas.microsoft.com/office/drawing/2014/main" id="{342DA969-B2FD-235E-D11D-96DD4595BADC}"/>
              </a:ext>
            </a:extLst>
          </p:cNvPr>
          <p:cNvSpPr txBox="1"/>
          <p:nvPr/>
        </p:nvSpPr>
        <p:spPr>
          <a:xfrm rot="21480000">
            <a:off x="7411616" y="4818545"/>
            <a:ext cx="3916707" cy="830997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GB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>
                <a:latin typeface="Poppins SemiBold"/>
                <a:cs typeface="Poppins SemiBold"/>
              </a:rPr>
              <a:t>Using your phone on the way to school </a:t>
            </a:r>
          </a:p>
        </p:txBody>
      </p:sp>
      <p:sp>
        <p:nvSpPr>
          <p:cNvPr id="18" name="TextBox 18">
            <a:extLst>
              <a:ext uri="{FF2B5EF4-FFF2-40B4-BE49-F238E27FC236}">
                <a16:creationId xmlns:a16="http://schemas.microsoft.com/office/drawing/2014/main" id="{8343A0F8-F859-E8B9-3BB0-F7C1C51C0F15}"/>
              </a:ext>
            </a:extLst>
          </p:cNvPr>
          <p:cNvSpPr txBox="1"/>
          <p:nvPr/>
        </p:nvSpPr>
        <p:spPr>
          <a:xfrm rot="21360000">
            <a:off x="7403687" y="1648588"/>
            <a:ext cx="3884623" cy="461665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GB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>
                <a:latin typeface="Poppins SemiBold"/>
                <a:cs typeface="Poppins SemiBold"/>
              </a:rPr>
              <a:t>Crossing the road</a:t>
            </a:r>
          </a:p>
        </p:txBody>
      </p:sp>
    </p:spTree>
    <p:extLst>
      <p:ext uri="{BB962C8B-B14F-4D97-AF65-F5344CB8AC3E}">
        <p14:creationId xmlns:p14="http://schemas.microsoft.com/office/powerpoint/2010/main" val="26842837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12B283-7FFB-AF1E-7827-0BA2476027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7347D8D-E18D-31CA-63A1-AB5C49E2E2A4}"/>
              </a:ext>
            </a:extLst>
          </p:cNvPr>
          <p:cNvSpPr/>
          <p:nvPr/>
        </p:nvSpPr>
        <p:spPr>
          <a:xfrm>
            <a:off x="3113" y="-1208"/>
            <a:ext cx="12190404" cy="6878000"/>
          </a:xfrm>
          <a:prstGeom prst="rect">
            <a:avLst/>
          </a:prstGeom>
          <a:gradFill flip="none" rotWithShape="1">
            <a:gsLst>
              <a:gs pos="0">
                <a:srgbClr val="FFF14F"/>
              </a:gs>
              <a:gs pos="41000">
                <a:srgbClr val="4FC5B9"/>
              </a:gs>
              <a:gs pos="66000">
                <a:srgbClr val="4FC5B9"/>
              </a:gs>
              <a:gs pos="100000">
                <a:srgbClr val="FFF14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43FDFB5-661E-33F9-8393-D116ED90DEB3}"/>
              </a:ext>
            </a:extLst>
          </p:cNvPr>
          <p:cNvSpPr/>
          <p:nvPr/>
        </p:nvSpPr>
        <p:spPr>
          <a:xfrm>
            <a:off x="580334" y="1056538"/>
            <a:ext cx="11019399" cy="13404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Picture 7" descr="A colorful star with a black background&#10;&#10;AI-generated content may be incorrect.">
            <a:extLst>
              <a:ext uri="{FF2B5EF4-FFF2-40B4-BE49-F238E27FC236}">
                <a16:creationId xmlns:a16="http://schemas.microsoft.com/office/drawing/2014/main" id="{933A335A-4CC0-587A-C829-904F723DA1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66921" y="87814"/>
            <a:ext cx="935567" cy="1019175"/>
          </a:xfrm>
          <a:prstGeom prst="rect">
            <a:avLst/>
          </a:prstGeom>
        </p:spPr>
      </p:pic>
      <p:sp>
        <p:nvSpPr>
          <p:cNvPr id="17" name="Title 3">
            <a:extLst>
              <a:ext uri="{FF2B5EF4-FFF2-40B4-BE49-F238E27FC236}">
                <a16:creationId xmlns:a16="http://schemas.microsoft.com/office/drawing/2014/main" id="{4FA9C4A7-590F-C4A3-FB72-E30ED7DE546B}"/>
              </a:ext>
            </a:extLst>
          </p:cNvPr>
          <p:cNvSpPr>
            <a:spLocks noGrp="1"/>
          </p:cNvSpPr>
          <p:nvPr/>
        </p:nvSpPr>
        <p:spPr>
          <a:xfrm>
            <a:off x="-16245" y="2517"/>
            <a:ext cx="12210870" cy="10542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rgbClr val="E60073"/>
                </a:solidFill>
                <a:latin typeface="Poppins SemiBold" panose="00000700000000000000" pitchFamily="2" charset="0"/>
                <a:ea typeface="+mj-ea"/>
                <a:cs typeface="Poppins SemiBold" panose="00000700000000000000" pitchFamily="2" charset="0"/>
              </a:defRPr>
            </a:lvl1pPr>
          </a:lstStyle>
          <a:p>
            <a:pPr algn="ctr"/>
            <a:endParaRPr lang="en-GB" sz="3600">
              <a:solidFill>
                <a:srgbClr val="000000"/>
              </a:solidFill>
            </a:endParaRPr>
          </a:p>
        </p:txBody>
      </p:sp>
      <p:sp>
        <p:nvSpPr>
          <p:cNvPr id="3" name="Title 3">
            <a:extLst>
              <a:ext uri="{FF2B5EF4-FFF2-40B4-BE49-F238E27FC236}">
                <a16:creationId xmlns:a16="http://schemas.microsoft.com/office/drawing/2014/main" id="{A90AF14A-E9E5-FF19-B34B-042283CEB24E}"/>
              </a:ext>
            </a:extLst>
          </p:cNvPr>
          <p:cNvSpPr>
            <a:spLocks noGrp="1"/>
          </p:cNvSpPr>
          <p:nvPr/>
        </p:nvSpPr>
        <p:spPr>
          <a:xfrm>
            <a:off x="1102175" y="2517"/>
            <a:ext cx="10994128" cy="10911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GB"/>
            </a:defPPr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rgbClr val="E60073"/>
                </a:solidFill>
                <a:latin typeface="Poppins SemiBold" panose="00000700000000000000" pitchFamily="2" charset="0"/>
                <a:ea typeface="+mj-ea"/>
                <a:cs typeface="Poppins SemiBold" panose="00000700000000000000" pitchFamily="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800">
                <a:solidFill>
                  <a:srgbClr val="000000"/>
                </a:solidFill>
                <a:latin typeface="Poppins SemiBold"/>
                <a:cs typeface="Poppins SemiBold"/>
              </a:rPr>
              <a:t>Spark Activity 3: Who makes laws?</a:t>
            </a:r>
            <a:endParaRPr lang="en-GB" i="1">
              <a:solidFill>
                <a:srgbClr val="000000"/>
              </a:solidFill>
              <a:latin typeface="Poppins SemiBold"/>
              <a:cs typeface="Poppins SemiBold"/>
            </a:endParaRPr>
          </a:p>
          <a:p>
            <a:r>
              <a:rPr lang="en-GB" i="1">
                <a:solidFill>
                  <a:srgbClr val="000000"/>
                </a:solidFill>
                <a:latin typeface="Poppins SemiBold"/>
                <a:cs typeface="Poppins SemiBold"/>
              </a:rPr>
              <a:t>Why do we need separation of powers?</a:t>
            </a:r>
            <a:endParaRPr lang="en-GB" i="1" dirty="0">
              <a:solidFill>
                <a:srgbClr val="000000"/>
              </a:solidFill>
            </a:endParaRPr>
          </a:p>
        </p:txBody>
      </p:sp>
      <p:pic>
        <p:nvPicPr>
          <p:cNvPr id="9" name="Graphic 8" descr="Thought bubble with solid fill">
            <a:extLst>
              <a:ext uri="{FF2B5EF4-FFF2-40B4-BE49-F238E27FC236}">
                <a16:creationId xmlns:a16="http://schemas.microsoft.com/office/drawing/2014/main" id="{986315FE-CC1C-EB84-55F9-D6A7186C62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15414" y="1277878"/>
            <a:ext cx="914400" cy="9144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F43D40D9-53D4-D343-4A9E-550918FC32E6}"/>
              </a:ext>
            </a:extLst>
          </p:cNvPr>
          <p:cNvSpPr/>
          <p:nvPr/>
        </p:nvSpPr>
        <p:spPr>
          <a:xfrm>
            <a:off x="582414" y="2473708"/>
            <a:ext cx="11019399" cy="13404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7253475-268A-02F4-463A-6566E899A871}"/>
              </a:ext>
            </a:extLst>
          </p:cNvPr>
          <p:cNvSpPr/>
          <p:nvPr/>
        </p:nvSpPr>
        <p:spPr>
          <a:xfrm>
            <a:off x="582414" y="3884819"/>
            <a:ext cx="11019399" cy="13404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B1C6695-9147-357D-827A-E84EB912AB9C}"/>
              </a:ext>
            </a:extLst>
          </p:cNvPr>
          <p:cNvSpPr/>
          <p:nvPr/>
        </p:nvSpPr>
        <p:spPr>
          <a:xfrm>
            <a:off x="582414" y="5310041"/>
            <a:ext cx="11019399" cy="13404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6" name="Graphic 15" descr="Bullseye with solid fill">
            <a:extLst>
              <a:ext uri="{FF2B5EF4-FFF2-40B4-BE49-F238E27FC236}">
                <a16:creationId xmlns:a16="http://schemas.microsoft.com/office/drawing/2014/main" id="{CBBCF984-128E-1494-DAA0-D7100202793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29096" y="5520459"/>
            <a:ext cx="914400" cy="914400"/>
          </a:xfrm>
          <a:prstGeom prst="rect">
            <a:avLst/>
          </a:prstGeom>
        </p:spPr>
      </p:pic>
      <p:pic>
        <p:nvPicPr>
          <p:cNvPr id="6" name="Graphic 5" descr="Speech with solid fill">
            <a:extLst>
              <a:ext uri="{FF2B5EF4-FFF2-40B4-BE49-F238E27FC236}">
                <a16:creationId xmlns:a16="http://schemas.microsoft.com/office/drawing/2014/main" id="{F3989932-5106-4FFE-CA3E-72F11AAF19F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flipH="1">
            <a:off x="721686" y="2687300"/>
            <a:ext cx="916857" cy="914400"/>
          </a:xfrm>
          <a:prstGeom prst="rect">
            <a:avLst/>
          </a:prstGeom>
        </p:spPr>
      </p:pic>
      <p:pic>
        <p:nvPicPr>
          <p:cNvPr id="14" name="Graphic 13" descr="Users with solid fill">
            <a:extLst>
              <a:ext uri="{FF2B5EF4-FFF2-40B4-BE49-F238E27FC236}">
                <a16:creationId xmlns:a16="http://schemas.microsoft.com/office/drawing/2014/main" id="{4067BEC8-3C99-695F-DAE0-5D9B5557AE4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13269" y="4096261"/>
            <a:ext cx="914400" cy="914400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163CA109-6C03-2113-12E1-AAA1F2182BAA}"/>
              </a:ext>
            </a:extLst>
          </p:cNvPr>
          <p:cNvSpPr txBox="1"/>
          <p:nvPr/>
        </p:nvSpPr>
        <p:spPr>
          <a:xfrm>
            <a:off x="1638844" y="1055461"/>
            <a:ext cx="5499414" cy="160043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b="1">
                <a:latin typeface="Arial"/>
                <a:cs typeface="Arial"/>
              </a:rPr>
              <a:t>Think to yourself:</a:t>
            </a:r>
          </a:p>
          <a:p>
            <a:endParaRPr lang="en-GB" sz="800">
              <a:latin typeface="Arial"/>
              <a:ea typeface="+mn-lt"/>
              <a:cs typeface="Arial"/>
            </a:endParaRPr>
          </a:p>
          <a:p>
            <a:r>
              <a:rPr lang="en-GB">
                <a:latin typeface="Arial"/>
                <a:ea typeface="+mn-lt"/>
                <a:cs typeface="Arial"/>
              </a:rPr>
              <a:t>Think of a group activity (sports team, school council, group project). What happens if one person makes all the decisions?</a:t>
            </a:r>
          </a:p>
          <a:p>
            <a:endParaRPr lang="en-GB">
              <a:latin typeface="Arial"/>
              <a:cs typeface="Arial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0091C3E-5458-3BF5-198B-19A80AC17EB5}"/>
              </a:ext>
            </a:extLst>
          </p:cNvPr>
          <p:cNvSpPr txBox="1"/>
          <p:nvPr/>
        </p:nvSpPr>
        <p:spPr>
          <a:xfrm>
            <a:off x="1624642" y="3846848"/>
            <a:ext cx="5459011" cy="136657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b="1" baseline="0">
                <a:latin typeface="Arial"/>
                <a:ea typeface="Segoe UI"/>
                <a:cs typeface="Arial"/>
              </a:rPr>
              <a:t>Together as a </a:t>
            </a:r>
            <a:r>
              <a:rPr lang="en-GB" b="1">
                <a:latin typeface="Arial"/>
                <a:ea typeface="Segoe UI"/>
                <a:cs typeface="Arial"/>
              </a:rPr>
              <a:t>group</a:t>
            </a:r>
            <a:r>
              <a:rPr lang="en-GB" b="1" baseline="0">
                <a:latin typeface="Arial"/>
                <a:ea typeface="Segoe UI"/>
                <a:cs typeface="Arial"/>
              </a:rPr>
              <a:t>:</a:t>
            </a:r>
            <a:endParaRPr lang="en-US">
              <a:latin typeface="Arial"/>
              <a:ea typeface="Segoe UI"/>
              <a:cs typeface="Arial"/>
            </a:endParaRPr>
          </a:p>
          <a:p>
            <a:endParaRPr lang="en-GB" sz="800">
              <a:latin typeface="Arial"/>
              <a:ea typeface="+mn-lt"/>
              <a:cs typeface="Arial"/>
            </a:endParaRPr>
          </a:p>
          <a:p>
            <a:r>
              <a:rPr lang="en-GB" dirty="0">
                <a:latin typeface="Arial"/>
                <a:cs typeface="Arial"/>
              </a:rPr>
              <a:t>Look at the list. Match each role to their function. Why is it important that these </a:t>
            </a:r>
            <a:r>
              <a:rPr lang="en-GB">
                <a:latin typeface="Arial"/>
                <a:cs typeface="Arial"/>
              </a:rPr>
              <a:t>functions are separate?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3C1055C-61FD-347D-B639-2C4A3BD687AA}"/>
              </a:ext>
            </a:extLst>
          </p:cNvPr>
          <p:cNvSpPr txBox="1"/>
          <p:nvPr/>
        </p:nvSpPr>
        <p:spPr>
          <a:xfrm>
            <a:off x="1625651" y="5347097"/>
            <a:ext cx="5513439" cy="104644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b="1">
                <a:solidFill>
                  <a:srgbClr val="000000"/>
                </a:solidFill>
                <a:latin typeface="Arial"/>
                <a:ea typeface="Segoe UI"/>
                <a:cs typeface="Arial"/>
              </a:rPr>
              <a:t>Idea for Action:</a:t>
            </a:r>
            <a:r>
              <a:rPr lang="en-GB" b="0" i="0">
                <a:solidFill>
                  <a:srgbClr val="000000"/>
                </a:solidFill>
                <a:latin typeface="Arial"/>
                <a:ea typeface="Segoe UI"/>
                <a:cs typeface="Arial"/>
              </a:rPr>
              <a:t>​</a:t>
            </a:r>
            <a:endParaRPr lang="en-GB">
              <a:solidFill>
                <a:srgbClr val="000000"/>
              </a:solidFill>
              <a:latin typeface="Arial"/>
              <a:cs typeface="Arial"/>
            </a:endParaRPr>
          </a:p>
          <a:p>
            <a:endParaRPr lang="en-GB" sz="800">
              <a:solidFill>
                <a:srgbClr val="000000"/>
              </a:solidFill>
              <a:latin typeface="Arial"/>
              <a:ea typeface="+mn-lt"/>
              <a:cs typeface="Arial"/>
            </a:endParaRPr>
          </a:p>
          <a:p>
            <a:r>
              <a:rPr lang="en-GB" dirty="0">
                <a:latin typeface="Arial"/>
                <a:cs typeface="Arial"/>
              </a:rPr>
              <a:t>Find a news story about a new law being introduced. </a:t>
            </a:r>
            <a:r>
              <a:rPr lang="en-GB">
                <a:latin typeface="Arial"/>
                <a:cs typeface="Arial"/>
              </a:rPr>
              <a:t>Can you spot who is involved in the process?</a:t>
            </a:r>
            <a:endParaRPr lang="en-GB" dirty="0">
              <a:latin typeface="Arial"/>
              <a:cs typeface="A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CE2BA2A-AE3C-7F06-35CB-6646530EB9F8}"/>
              </a:ext>
            </a:extLst>
          </p:cNvPr>
          <p:cNvSpPr/>
          <p:nvPr/>
        </p:nvSpPr>
        <p:spPr>
          <a:xfrm>
            <a:off x="7083207" y="1289478"/>
            <a:ext cx="4504834" cy="51228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F15BADB-7DCD-DF92-026B-E9BDCD9E2FC7}"/>
              </a:ext>
            </a:extLst>
          </p:cNvPr>
          <p:cNvSpPr txBox="1"/>
          <p:nvPr/>
        </p:nvSpPr>
        <p:spPr>
          <a:xfrm>
            <a:off x="1625651" y="2468429"/>
            <a:ext cx="5465853" cy="160043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 rtl="0"/>
            <a:r>
              <a:rPr lang="en-GB" b="1" i="0" u="none" strike="noStrike" baseline="0">
                <a:solidFill>
                  <a:srgbClr val="000000"/>
                </a:solidFill>
                <a:latin typeface="Arial"/>
                <a:ea typeface="Segoe UI"/>
                <a:cs typeface="Arial"/>
              </a:rPr>
              <a:t>Talk to your partner:</a:t>
            </a:r>
            <a:r>
              <a:rPr lang="en-GB" b="0" i="0">
                <a:solidFill>
                  <a:srgbClr val="000000"/>
                </a:solidFill>
                <a:latin typeface="Arial"/>
                <a:ea typeface="Segoe UI"/>
                <a:cs typeface="Arial"/>
              </a:rPr>
              <a:t>​</a:t>
            </a:r>
          </a:p>
          <a:p>
            <a:endParaRPr lang="en-GB" sz="800">
              <a:latin typeface="Arial"/>
              <a:cs typeface="Arial"/>
            </a:endParaRPr>
          </a:p>
          <a:p>
            <a:r>
              <a:rPr lang="en-GB">
                <a:latin typeface="Arial"/>
                <a:cs typeface="Arial"/>
              </a:rPr>
              <a:t>Why might it be useful for different people to have different responsibilities when decisions affect everyone?</a:t>
            </a:r>
          </a:p>
          <a:p>
            <a:endParaRPr lang="en-GB">
              <a:latin typeface="Arial"/>
              <a:cs typeface="Arial"/>
            </a:endParaRPr>
          </a:p>
        </p:txBody>
      </p:sp>
      <p:pic>
        <p:nvPicPr>
          <p:cNvPr id="7" name="Graphic 5" descr="Scales of justice with solid fill">
            <a:extLst>
              <a:ext uri="{FF2B5EF4-FFF2-40B4-BE49-F238E27FC236}">
                <a16:creationId xmlns:a16="http://schemas.microsoft.com/office/drawing/2014/main" id="{C2A44187-C626-8B84-FCA2-1011FD3F53E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45027" y="83576"/>
            <a:ext cx="963562" cy="926691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EDB1C05-800B-88A5-2514-BED2206A6B3F}"/>
              </a:ext>
            </a:extLst>
          </p:cNvPr>
          <p:cNvSpPr/>
          <p:nvPr/>
        </p:nvSpPr>
        <p:spPr>
          <a:xfrm>
            <a:off x="7751876" y="1605563"/>
            <a:ext cx="3157969" cy="583631"/>
          </a:xfrm>
          <a:prstGeom prst="roundRect">
            <a:avLst/>
          </a:prstGeom>
          <a:solidFill>
            <a:srgbClr val="E6007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GB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2400" b="1">
                <a:solidFill>
                  <a:schemeClr val="tx1"/>
                </a:solidFill>
                <a:latin typeface="Poppins SemiBold"/>
                <a:cs typeface="Arial"/>
              </a:rPr>
              <a:t>Parliament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2A62E7AA-C66A-185E-41EB-66D83FE23581}"/>
              </a:ext>
            </a:extLst>
          </p:cNvPr>
          <p:cNvSpPr/>
          <p:nvPr/>
        </p:nvSpPr>
        <p:spPr>
          <a:xfrm>
            <a:off x="7758979" y="4897081"/>
            <a:ext cx="3157969" cy="610155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E6007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GB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b="1">
                <a:solidFill>
                  <a:schemeClr val="tx1"/>
                </a:solidFill>
                <a:latin typeface="Arial"/>
                <a:cs typeface="Arial"/>
              </a:rPr>
              <a:t>Makes and changes laws</a:t>
            </a:r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D824000D-2C76-3D82-8F42-C6ACD8923A59}"/>
              </a:ext>
            </a:extLst>
          </p:cNvPr>
          <p:cNvSpPr/>
          <p:nvPr/>
        </p:nvSpPr>
        <p:spPr>
          <a:xfrm>
            <a:off x="7745985" y="2391375"/>
            <a:ext cx="3157969" cy="583631"/>
          </a:xfrm>
          <a:prstGeom prst="roundRect">
            <a:avLst/>
          </a:prstGeom>
          <a:solidFill>
            <a:srgbClr val="E6007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GB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2400" b="1">
                <a:solidFill>
                  <a:schemeClr val="tx1"/>
                </a:solidFill>
                <a:latin typeface="Poppins SemiBold"/>
                <a:cs typeface="Arial"/>
              </a:rPr>
              <a:t>The Government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9A703371-052E-DD8A-4F28-9DBCFC1A5B85}"/>
              </a:ext>
            </a:extLst>
          </p:cNvPr>
          <p:cNvSpPr/>
          <p:nvPr/>
        </p:nvSpPr>
        <p:spPr>
          <a:xfrm>
            <a:off x="7751738" y="3134057"/>
            <a:ext cx="3157969" cy="583631"/>
          </a:xfrm>
          <a:prstGeom prst="roundRect">
            <a:avLst/>
          </a:prstGeom>
          <a:solidFill>
            <a:srgbClr val="E6007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GB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2400" b="1">
                <a:solidFill>
                  <a:schemeClr val="tx1"/>
                </a:solidFill>
                <a:latin typeface="Poppins SemiBold"/>
                <a:cs typeface="Arial"/>
              </a:rPr>
              <a:t>Justice System</a:t>
            </a:r>
            <a:endParaRPr lang="en-US">
              <a:solidFill>
                <a:schemeClr val="tx1"/>
              </a:solidFill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FA283AE7-E302-9BC8-6576-BA8D85BCE1F4}"/>
              </a:ext>
            </a:extLst>
          </p:cNvPr>
          <p:cNvSpPr/>
          <p:nvPr/>
        </p:nvSpPr>
        <p:spPr>
          <a:xfrm>
            <a:off x="7758842" y="4075550"/>
            <a:ext cx="3157969" cy="610155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E6007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GB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b="1">
                <a:solidFill>
                  <a:schemeClr val="tx1"/>
                </a:solidFill>
                <a:latin typeface="Arial"/>
                <a:cs typeface="Arial"/>
              </a:rPr>
              <a:t>Interprets and upholds the law</a:t>
            </a:r>
            <a:endParaRPr lang="en-US">
              <a:solidFill>
                <a:schemeClr val="tx1"/>
              </a:solidFill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FE78CF64-2C42-0215-AD67-D1C9E850615B}"/>
              </a:ext>
            </a:extLst>
          </p:cNvPr>
          <p:cNvSpPr/>
          <p:nvPr/>
        </p:nvSpPr>
        <p:spPr>
          <a:xfrm>
            <a:off x="7727885" y="5659081"/>
            <a:ext cx="3181781" cy="681591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E6007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GB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b="1">
                <a:solidFill>
                  <a:schemeClr val="tx1"/>
                </a:solidFill>
                <a:latin typeface="Arial"/>
                <a:cs typeface="Arial"/>
              </a:rPr>
              <a:t>Puts laws into practice and makes policy</a:t>
            </a:r>
          </a:p>
        </p:txBody>
      </p:sp>
    </p:spTree>
    <p:extLst>
      <p:ext uri="{BB962C8B-B14F-4D97-AF65-F5344CB8AC3E}">
        <p14:creationId xmlns:p14="http://schemas.microsoft.com/office/powerpoint/2010/main" val="33228480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12B283-7FFB-AF1E-7827-0BA2476027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7347D8D-E18D-31CA-63A1-AB5C49E2E2A4}"/>
              </a:ext>
            </a:extLst>
          </p:cNvPr>
          <p:cNvSpPr/>
          <p:nvPr/>
        </p:nvSpPr>
        <p:spPr>
          <a:xfrm>
            <a:off x="3113" y="-1208"/>
            <a:ext cx="12190404" cy="6878000"/>
          </a:xfrm>
          <a:prstGeom prst="rect">
            <a:avLst/>
          </a:prstGeom>
          <a:gradFill flip="none" rotWithShape="1">
            <a:gsLst>
              <a:gs pos="0">
                <a:srgbClr val="FFF14F"/>
              </a:gs>
              <a:gs pos="41000">
                <a:srgbClr val="4FC5B9"/>
              </a:gs>
              <a:gs pos="66000">
                <a:srgbClr val="4FC5B9"/>
              </a:gs>
              <a:gs pos="100000">
                <a:srgbClr val="FFF14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43FDFB5-661E-33F9-8393-D116ED90DEB3}"/>
              </a:ext>
            </a:extLst>
          </p:cNvPr>
          <p:cNvSpPr/>
          <p:nvPr/>
        </p:nvSpPr>
        <p:spPr>
          <a:xfrm>
            <a:off x="580334" y="1056538"/>
            <a:ext cx="11019399" cy="13404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43D40D9-53D4-D343-4A9E-550918FC32E6}"/>
              </a:ext>
            </a:extLst>
          </p:cNvPr>
          <p:cNvSpPr/>
          <p:nvPr/>
        </p:nvSpPr>
        <p:spPr>
          <a:xfrm>
            <a:off x="582414" y="2473708"/>
            <a:ext cx="11019399" cy="13404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7253475-268A-02F4-463A-6566E899A871}"/>
              </a:ext>
            </a:extLst>
          </p:cNvPr>
          <p:cNvSpPr/>
          <p:nvPr/>
        </p:nvSpPr>
        <p:spPr>
          <a:xfrm>
            <a:off x="582414" y="3884819"/>
            <a:ext cx="11019399" cy="13404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B1C6695-9147-357D-827A-E84EB912AB9C}"/>
              </a:ext>
            </a:extLst>
          </p:cNvPr>
          <p:cNvSpPr/>
          <p:nvPr/>
        </p:nvSpPr>
        <p:spPr>
          <a:xfrm>
            <a:off x="582414" y="5310041"/>
            <a:ext cx="11019399" cy="13404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CE2BA2A-AE3C-7F06-35CB-6646530EB9F8}"/>
              </a:ext>
            </a:extLst>
          </p:cNvPr>
          <p:cNvSpPr/>
          <p:nvPr/>
        </p:nvSpPr>
        <p:spPr>
          <a:xfrm>
            <a:off x="6967236" y="1059440"/>
            <a:ext cx="4655713" cy="55829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Picture 10" descr="Volunteers distributing food in kitchen">
            <a:extLst>
              <a:ext uri="{FF2B5EF4-FFF2-40B4-BE49-F238E27FC236}">
                <a16:creationId xmlns:a16="http://schemas.microsoft.com/office/drawing/2014/main" id="{2148D360-2B85-A010-4787-BC8691BB45F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762" t="-1084" r="38267" b="1084"/>
          <a:stretch>
            <a:fillRect/>
          </a:stretch>
        </p:blipFill>
        <p:spPr>
          <a:xfrm>
            <a:off x="7109389" y="1138360"/>
            <a:ext cx="4293210" cy="5303083"/>
          </a:xfrm>
          <a:prstGeom prst="rect">
            <a:avLst/>
          </a:prstGeom>
        </p:spPr>
      </p:pic>
      <p:pic>
        <p:nvPicPr>
          <p:cNvPr id="8" name="Picture 7" descr="A colorful star with a black background&#10;&#10;AI-generated content may be incorrect.">
            <a:extLst>
              <a:ext uri="{FF2B5EF4-FFF2-40B4-BE49-F238E27FC236}">
                <a16:creationId xmlns:a16="http://schemas.microsoft.com/office/drawing/2014/main" id="{933A335A-4CC0-587A-C829-904F723DA1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66921" y="87814"/>
            <a:ext cx="935567" cy="1019175"/>
          </a:xfrm>
          <a:prstGeom prst="rect">
            <a:avLst/>
          </a:prstGeom>
        </p:spPr>
      </p:pic>
      <p:sp>
        <p:nvSpPr>
          <p:cNvPr id="17" name="Title 3">
            <a:extLst>
              <a:ext uri="{FF2B5EF4-FFF2-40B4-BE49-F238E27FC236}">
                <a16:creationId xmlns:a16="http://schemas.microsoft.com/office/drawing/2014/main" id="{4FA9C4A7-590F-C4A3-FB72-E30ED7DE546B}"/>
              </a:ext>
            </a:extLst>
          </p:cNvPr>
          <p:cNvSpPr>
            <a:spLocks noGrp="1"/>
          </p:cNvSpPr>
          <p:nvPr/>
        </p:nvSpPr>
        <p:spPr>
          <a:xfrm>
            <a:off x="-16245" y="2517"/>
            <a:ext cx="12210870" cy="10542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rgbClr val="E60073"/>
                </a:solidFill>
                <a:latin typeface="Poppins SemiBold" panose="00000700000000000000" pitchFamily="2" charset="0"/>
                <a:ea typeface="+mj-ea"/>
                <a:cs typeface="Poppins SemiBold" panose="00000700000000000000" pitchFamily="2" charset="0"/>
              </a:defRPr>
            </a:lvl1pPr>
          </a:lstStyle>
          <a:p>
            <a:pPr algn="ctr"/>
            <a:endParaRPr lang="en-GB" sz="3600">
              <a:solidFill>
                <a:srgbClr val="000000"/>
              </a:solidFill>
            </a:endParaRPr>
          </a:p>
        </p:txBody>
      </p:sp>
      <p:sp>
        <p:nvSpPr>
          <p:cNvPr id="3" name="Title 3">
            <a:extLst>
              <a:ext uri="{FF2B5EF4-FFF2-40B4-BE49-F238E27FC236}">
                <a16:creationId xmlns:a16="http://schemas.microsoft.com/office/drawing/2014/main" id="{A90AF14A-E9E5-FF19-B34B-042283CEB24E}"/>
              </a:ext>
            </a:extLst>
          </p:cNvPr>
          <p:cNvSpPr>
            <a:spLocks noGrp="1"/>
          </p:cNvSpPr>
          <p:nvPr/>
        </p:nvSpPr>
        <p:spPr>
          <a:xfrm>
            <a:off x="1102175" y="2517"/>
            <a:ext cx="10994128" cy="10911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GB"/>
            </a:defPPr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rgbClr val="E60073"/>
                </a:solidFill>
                <a:latin typeface="Poppins SemiBold" panose="00000700000000000000" pitchFamily="2" charset="0"/>
                <a:ea typeface="+mj-ea"/>
                <a:cs typeface="Poppins SemiBold" panose="00000700000000000000" pitchFamily="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800">
                <a:solidFill>
                  <a:srgbClr val="000000"/>
                </a:solidFill>
                <a:latin typeface="Poppins SemiBold"/>
                <a:cs typeface="Poppins SemiBold"/>
              </a:rPr>
              <a:t>Spark Activity 4 : Your voice</a:t>
            </a:r>
          </a:p>
          <a:p>
            <a:r>
              <a:rPr lang="en-GB" i="1">
                <a:solidFill>
                  <a:srgbClr val="000000"/>
                </a:solidFill>
                <a:latin typeface="Poppins SemiBold"/>
                <a:cs typeface="Poppins SemiBold"/>
              </a:rPr>
              <a:t>How can people share their views to influence change?</a:t>
            </a:r>
            <a:endParaRPr lang="en-GB" i="1">
              <a:solidFill>
                <a:srgbClr val="000000"/>
              </a:solidFill>
            </a:endParaRPr>
          </a:p>
        </p:txBody>
      </p:sp>
      <p:pic>
        <p:nvPicPr>
          <p:cNvPr id="9" name="Graphic 8" descr="Thought bubble with solid fill">
            <a:extLst>
              <a:ext uri="{FF2B5EF4-FFF2-40B4-BE49-F238E27FC236}">
                <a16:creationId xmlns:a16="http://schemas.microsoft.com/office/drawing/2014/main" id="{986315FE-CC1C-EB84-55F9-D6A7186C62F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15414" y="1277878"/>
            <a:ext cx="914400" cy="914400"/>
          </a:xfrm>
          <a:prstGeom prst="rect">
            <a:avLst/>
          </a:prstGeom>
        </p:spPr>
      </p:pic>
      <p:pic>
        <p:nvPicPr>
          <p:cNvPr id="16" name="Graphic 15" descr="Bullseye with solid fill">
            <a:extLst>
              <a:ext uri="{FF2B5EF4-FFF2-40B4-BE49-F238E27FC236}">
                <a16:creationId xmlns:a16="http://schemas.microsoft.com/office/drawing/2014/main" id="{CBBCF984-128E-1494-DAA0-D7100202793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29096" y="5520459"/>
            <a:ext cx="914400" cy="914400"/>
          </a:xfrm>
          <a:prstGeom prst="rect">
            <a:avLst/>
          </a:prstGeom>
        </p:spPr>
      </p:pic>
      <p:pic>
        <p:nvPicPr>
          <p:cNvPr id="6" name="Graphic 5" descr="Speech with solid fill">
            <a:extLst>
              <a:ext uri="{FF2B5EF4-FFF2-40B4-BE49-F238E27FC236}">
                <a16:creationId xmlns:a16="http://schemas.microsoft.com/office/drawing/2014/main" id="{F3989932-5106-4FFE-CA3E-72F11AAF19F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flipH="1">
            <a:off x="721686" y="2687300"/>
            <a:ext cx="916857" cy="914400"/>
          </a:xfrm>
          <a:prstGeom prst="rect">
            <a:avLst/>
          </a:prstGeom>
        </p:spPr>
      </p:pic>
      <p:pic>
        <p:nvPicPr>
          <p:cNvPr id="14" name="Graphic 13" descr="Users with solid fill">
            <a:extLst>
              <a:ext uri="{FF2B5EF4-FFF2-40B4-BE49-F238E27FC236}">
                <a16:creationId xmlns:a16="http://schemas.microsoft.com/office/drawing/2014/main" id="{4067BEC8-3C99-695F-DAE0-5D9B5557AE4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713269" y="4096261"/>
            <a:ext cx="914400" cy="914400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163CA109-6C03-2113-12E1-AAA1F2182BAA}"/>
              </a:ext>
            </a:extLst>
          </p:cNvPr>
          <p:cNvSpPr txBox="1"/>
          <p:nvPr/>
        </p:nvSpPr>
        <p:spPr>
          <a:xfrm>
            <a:off x="1638844" y="1055461"/>
            <a:ext cx="5084655" cy="187743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b="1">
                <a:latin typeface="Arial"/>
                <a:cs typeface="Arial"/>
              </a:rPr>
              <a:t>Think to yourself:</a:t>
            </a:r>
          </a:p>
          <a:p>
            <a:endParaRPr lang="en-GB" sz="800">
              <a:latin typeface="Arial"/>
              <a:ea typeface="+mn-lt"/>
              <a:cs typeface="Arial"/>
            </a:endParaRPr>
          </a:p>
          <a:p>
            <a:r>
              <a:rPr lang="en-GB">
                <a:latin typeface="Arial"/>
                <a:ea typeface="+mn-lt"/>
                <a:cs typeface="Arial"/>
              </a:rPr>
              <a:t>When have you shared an opinion about something you wanted to change (in school, at home, or in your community)?</a:t>
            </a:r>
          </a:p>
          <a:p>
            <a:endParaRPr lang="en-GB">
              <a:latin typeface="Arial"/>
              <a:ea typeface="+mn-lt"/>
              <a:cs typeface="Arial"/>
            </a:endParaRPr>
          </a:p>
          <a:p>
            <a:endParaRPr lang="en-GB">
              <a:latin typeface="Arial"/>
              <a:ea typeface="+mn-lt"/>
              <a:cs typeface="Arial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0091C3E-5458-3BF5-198B-19A80AC17EB5}"/>
              </a:ext>
            </a:extLst>
          </p:cNvPr>
          <p:cNvSpPr txBox="1"/>
          <p:nvPr/>
        </p:nvSpPr>
        <p:spPr>
          <a:xfrm>
            <a:off x="1639019" y="3889980"/>
            <a:ext cx="5459011" cy="187743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b="1" baseline="0">
                <a:latin typeface="Arial"/>
                <a:ea typeface="Segoe UI"/>
                <a:cs typeface="Arial"/>
              </a:rPr>
              <a:t>Together as a </a:t>
            </a:r>
            <a:r>
              <a:rPr lang="en-GB" b="1">
                <a:latin typeface="Arial"/>
                <a:ea typeface="Segoe UI"/>
                <a:cs typeface="Arial"/>
              </a:rPr>
              <a:t>group</a:t>
            </a:r>
            <a:r>
              <a:rPr lang="en-GB" b="1" baseline="0">
                <a:latin typeface="Arial"/>
                <a:ea typeface="Segoe UI"/>
                <a:cs typeface="Arial"/>
              </a:rPr>
              <a:t>:</a:t>
            </a:r>
            <a:endParaRPr lang="en-US">
              <a:latin typeface="Arial"/>
              <a:ea typeface="Segoe UI"/>
              <a:cs typeface="Arial"/>
            </a:endParaRPr>
          </a:p>
          <a:p>
            <a:endParaRPr lang="en-GB" sz="800">
              <a:latin typeface="Arial"/>
              <a:ea typeface="+mn-lt"/>
              <a:cs typeface="Arial"/>
            </a:endParaRPr>
          </a:p>
          <a:p>
            <a:r>
              <a:rPr lang="en-GB">
                <a:latin typeface="Arial"/>
                <a:cs typeface="Arial"/>
              </a:rPr>
              <a:t>Which method is easiest for young people to use?</a:t>
            </a:r>
            <a:br>
              <a:rPr lang="en-GB" dirty="0">
                <a:latin typeface="Arial"/>
                <a:cs typeface="Arial"/>
              </a:rPr>
            </a:br>
            <a:r>
              <a:rPr lang="en-GB">
                <a:latin typeface="Arial"/>
                <a:cs typeface="Arial"/>
              </a:rPr>
              <a:t>Why might using more than one method at the </a:t>
            </a:r>
            <a:r>
              <a:rPr lang="en-GB" dirty="0">
                <a:latin typeface="Arial"/>
                <a:cs typeface="Arial"/>
              </a:rPr>
              <a:t>same time be even more powerful?</a:t>
            </a:r>
          </a:p>
          <a:p>
            <a:endParaRPr lang="en-GB" dirty="0">
              <a:latin typeface="Arial"/>
              <a:cs typeface="Arial"/>
            </a:endParaRPr>
          </a:p>
          <a:p>
            <a:endParaRPr lang="en-GB">
              <a:latin typeface="Arial"/>
              <a:cs typeface="Arial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3C1055C-61FD-347D-B639-2C4A3BD687AA}"/>
              </a:ext>
            </a:extLst>
          </p:cNvPr>
          <p:cNvSpPr txBox="1"/>
          <p:nvPr/>
        </p:nvSpPr>
        <p:spPr>
          <a:xfrm>
            <a:off x="1625651" y="5347097"/>
            <a:ext cx="5513439" cy="132343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b="1">
                <a:solidFill>
                  <a:srgbClr val="000000"/>
                </a:solidFill>
                <a:latin typeface="Arial"/>
                <a:ea typeface="Segoe UI"/>
                <a:cs typeface="Arial"/>
              </a:rPr>
              <a:t>Idea for Action:</a:t>
            </a:r>
            <a:r>
              <a:rPr lang="en-GB" b="0" i="0">
                <a:solidFill>
                  <a:srgbClr val="000000"/>
                </a:solidFill>
                <a:latin typeface="Arial"/>
                <a:ea typeface="Segoe UI"/>
                <a:cs typeface="Arial"/>
              </a:rPr>
              <a:t>​</a:t>
            </a:r>
            <a:endParaRPr lang="en-GB">
              <a:solidFill>
                <a:srgbClr val="000000"/>
              </a:solidFill>
              <a:latin typeface="Arial"/>
              <a:cs typeface="Arial"/>
            </a:endParaRPr>
          </a:p>
          <a:p>
            <a:endParaRPr lang="en-GB" sz="800">
              <a:solidFill>
                <a:srgbClr val="000000"/>
              </a:solidFill>
              <a:latin typeface="Arial"/>
              <a:ea typeface="+mn-lt"/>
              <a:cs typeface="Arial"/>
            </a:endParaRPr>
          </a:p>
          <a:p>
            <a:r>
              <a:rPr lang="en-GB">
                <a:latin typeface="Arial"/>
                <a:cs typeface="Arial"/>
              </a:rPr>
              <a:t>Decide one thing you would like to improve in your community or school. Which method above would you choose to share your view, and why?</a:t>
            </a:r>
            <a:endParaRPr lang="en-GB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F15BADB-7DCD-DF92-026B-E9BDCD9E2FC7}"/>
              </a:ext>
            </a:extLst>
          </p:cNvPr>
          <p:cNvSpPr txBox="1"/>
          <p:nvPr/>
        </p:nvSpPr>
        <p:spPr>
          <a:xfrm>
            <a:off x="1625651" y="2468429"/>
            <a:ext cx="5465853" cy="132343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 rtl="0"/>
            <a:r>
              <a:rPr lang="en-GB" b="1" i="0" u="none" strike="noStrike" baseline="0">
                <a:solidFill>
                  <a:srgbClr val="000000"/>
                </a:solidFill>
                <a:latin typeface="Arial"/>
                <a:ea typeface="Segoe UI"/>
                <a:cs typeface="Arial"/>
              </a:rPr>
              <a:t>Talk to your partner:</a:t>
            </a:r>
            <a:r>
              <a:rPr lang="en-GB" b="0" i="0">
                <a:solidFill>
                  <a:srgbClr val="000000"/>
                </a:solidFill>
                <a:latin typeface="Arial"/>
                <a:ea typeface="Segoe UI"/>
                <a:cs typeface="Arial"/>
              </a:rPr>
              <a:t>​</a:t>
            </a:r>
          </a:p>
          <a:p>
            <a:endParaRPr lang="en-GB" sz="800">
              <a:latin typeface="Arial"/>
              <a:cs typeface="Arial"/>
            </a:endParaRPr>
          </a:p>
          <a:p>
            <a:r>
              <a:rPr lang="en-GB" dirty="0">
                <a:latin typeface="Arial"/>
                <a:cs typeface="Arial"/>
              </a:rPr>
              <a:t>List the ways citizens can influence change in their </a:t>
            </a:r>
            <a:r>
              <a:rPr lang="en-GB">
                <a:latin typeface="Arial"/>
                <a:cs typeface="Arial"/>
              </a:rPr>
              <a:t>societies and communities (e.g. volunteering, writing to their MP...)</a:t>
            </a:r>
          </a:p>
        </p:txBody>
      </p:sp>
      <p:pic>
        <p:nvPicPr>
          <p:cNvPr id="7" name="Graphic 5" descr="Scales of justice with solid fill">
            <a:extLst>
              <a:ext uri="{FF2B5EF4-FFF2-40B4-BE49-F238E27FC236}">
                <a16:creationId xmlns:a16="http://schemas.microsoft.com/office/drawing/2014/main" id="{EF6D3B3C-9216-5154-6383-0228EA6EFD6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45027" y="83576"/>
            <a:ext cx="963562" cy="926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5505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2BFF5E-D779-3AEE-8BFB-47C8247832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D7737176-666E-DDFE-6409-39D0BD526B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125" y="1676"/>
            <a:ext cx="12212304" cy="6870701"/>
          </a:xfrm>
          <a:prstGeom prst="rect">
            <a:avLst/>
          </a:prstGeom>
        </p:spPr>
      </p:pic>
      <p:sp>
        <p:nvSpPr>
          <p:cNvPr id="36" name="Title 3">
            <a:extLst>
              <a:ext uri="{FF2B5EF4-FFF2-40B4-BE49-F238E27FC236}">
                <a16:creationId xmlns:a16="http://schemas.microsoft.com/office/drawing/2014/main" id="{C653434D-6FE1-B4EA-F2F3-86C5D8B2A56A}"/>
              </a:ext>
            </a:extLst>
          </p:cNvPr>
          <p:cNvSpPr>
            <a:spLocks noGrp="1"/>
          </p:cNvSpPr>
          <p:nvPr/>
        </p:nvSpPr>
        <p:spPr>
          <a:xfrm>
            <a:off x="1102175" y="2517"/>
            <a:ext cx="10994128" cy="10911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GB"/>
            </a:defPPr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rgbClr val="E60073"/>
                </a:solidFill>
                <a:latin typeface="Poppins SemiBold" panose="00000700000000000000" pitchFamily="2" charset="0"/>
                <a:ea typeface="+mj-ea"/>
                <a:cs typeface="Poppins SemiBold" panose="00000700000000000000" pitchFamily="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3600">
                <a:solidFill>
                  <a:srgbClr val="000000"/>
                </a:solidFill>
                <a:latin typeface="Poppins SemiBold"/>
                <a:cs typeface="Poppins SemiBold"/>
              </a:rPr>
              <a:t>After the session</a:t>
            </a:r>
            <a:endParaRPr lang="en-US" sz="3600" err="1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B4D00BC-B43F-A200-3C1A-A579773D79E9}"/>
              </a:ext>
            </a:extLst>
          </p:cNvPr>
          <p:cNvSpPr/>
          <p:nvPr/>
        </p:nvSpPr>
        <p:spPr>
          <a:xfrm>
            <a:off x="331036" y="1278213"/>
            <a:ext cx="3432295" cy="532164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60889F2-E723-2A1F-6610-813F02712BA0}"/>
              </a:ext>
            </a:extLst>
          </p:cNvPr>
          <p:cNvSpPr/>
          <p:nvPr/>
        </p:nvSpPr>
        <p:spPr>
          <a:xfrm>
            <a:off x="8341326" y="1275429"/>
            <a:ext cx="3532121" cy="533383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1FE95AA-0347-6D6B-D2A2-1B9D282ED7EA}"/>
              </a:ext>
            </a:extLst>
          </p:cNvPr>
          <p:cNvSpPr/>
          <p:nvPr/>
        </p:nvSpPr>
        <p:spPr>
          <a:xfrm>
            <a:off x="4299497" y="1274750"/>
            <a:ext cx="3598731" cy="533445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" name="Title 3">
            <a:extLst>
              <a:ext uri="{FF2B5EF4-FFF2-40B4-BE49-F238E27FC236}">
                <a16:creationId xmlns:a16="http://schemas.microsoft.com/office/drawing/2014/main" id="{8A54B0D1-7444-B576-9B4C-A32CB348AB25}"/>
              </a:ext>
            </a:extLst>
          </p:cNvPr>
          <p:cNvSpPr>
            <a:spLocks noGrp="1"/>
          </p:cNvSpPr>
          <p:nvPr/>
        </p:nvSpPr>
        <p:spPr>
          <a:xfrm>
            <a:off x="1477342" y="4520371"/>
            <a:ext cx="1026848" cy="47611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100794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14" kern="1200">
                <a:solidFill>
                  <a:schemeClr val="bg1"/>
                </a:solidFill>
                <a:latin typeface="Poppins SemiBold" panose="00000700000000000000" pitchFamily="2" charset="0"/>
                <a:ea typeface="+mj-ea"/>
                <a:cs typeface="Poppins SemiBold" panose="00000700000000000000" pitchFamily="2" charset="0"/>
              </a:defRPr>
            </a:lvl1pPr>
          </a:lstStyle>
          <a:p>
            <a:pPr algn="ctr"/>
            <a:r>
              <a:rPr lang="en-GB" sz="1100">
                <a:latin typeface="Poppins SemiBold"/>
                <a:cs typeface="Poppins SemiBold"/>
              </a:rPr>
              <a:t>RE</a:t>
            </a:r>
            <a:endParaRPr lang="en-GB" sz="1100"/>
          </a:p>
        </p:txBody>
      </p:sp>
      <p:pic>
        <p:nvPicPr>
          <p:cNvPr id="9" name="Picture 8" descr="A colorful star with a black background&#10;&#10;AI-generated content may be incorrect.">
            <a:extLst>
              <a:ext uri="{FF2B5EF4-FFF2-40B4-BE49-F238E27FC236}">
                <a16:creationId xmlns:a16="http://schemas.microsoft.com/office/drawing/2014/main" id="{E98D2EA3-E3A4-3286-6402-018B495208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66921" y="87814"/>
            <a:ext cx="935567" cy="1019175"/>
          </a:xfrm>
          <a:prstGeom prst="rect">
            <a:avLst/>
          </a:prstGeom>
        </p:spPr>
      </p:pic>
      <p:pic>
        <p:nvPicPr>
          <p:cNvPr id="21" name="Graphic 20" descr="Online Network with solid fill">
            <a:extLst>
              <a:ext uri="{FF2B5EF4-FFF2-40B4-BE49-F238E27FC236}">
                <a16:creationId xmlns:a16="http://schemas.microsoft.com/office/drawing/2014/main" id="{EFE92B28-76E4-C8F6-18B7-E1A32CED502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021233" y="3435350"/>
            <a:ext cx="2171700" cy="2260600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345A30B3-45C9-14F5-46F2-F1851CBC2A4F}"/>
              </a:ext>
            </a:extLst>
          </p:cNvPr>
          <p:cNvSpPr/>
          <p:nvPr/>
        </p:nvSpPr>
        <p:spPr>
          <a:xfrm>
            <a:off x="4597191" y="1489840"/>
            <a:ext cx="2992396" cy="557242"/>
          </a:xfrm>
          <a:prstGeom prst="roundRect">
            <a:avLst/>
          </a:prstGeom>
          <a:solidFill>
            <a:srgbClr val="FFE81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b="1">
                <a:solidFill>
                  <a:schemeClr val="tx1"/>
                </a:solidFill>
                <a:latin typeface="Poppins SemiBold"/>
                <a:cs typeface="Arial"/>
              </a:rPr>
              <a:t>Want more resources?</a:t>
            </a:r>
            <a:endParaRPr lang="en-US">
              <a:solidFill>
                <a:schemeClr val="tx1"/>
              </a:solidFill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1C5035D0-1EE2-A30F-B0EE-A02080376A66}"/>
              </a:ext>
            </a:extLst>
          </p:cNvPr>
          <p:cNvSpPr/>
          <p:nvPr/>
        </p:nvSpPr>
        <p:spPr>
          <a:xfrm>
            <a:off x="536022" y="1489171"/>
            <a:ext cx="2979481" cy="557242"/>
          </a:xfrm>
          <a:prstGeom prst="roundRect">
            <a:avLst/>
          </a:prstGeom>
          <a:solidFill>
            <a:srgbClr val="FFE81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b="1">
                <a:solidFill>
                  <a:srgbClr val="000000"/>
                </a:solidFill>
                <a:latin typeface="Poppins SemiBold"/>
                <a:cs typeface="Arial"/>
              </a:rPr>
              <a:t>Your thoughts...</a:t>
            </a:r>
            <a:endParaRPr lang="en-US"/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F255C498-A9D0-F7F0-F914-79C1F71F6D30}"/>
              </a:ext>
            </a:extLst>
          </p:cNvPr>
          <p:cNvSpPr/>
          <p:nvPr/>
        </p:nvSpPr>
        <p:spPr>
          <a:xfrm>
            <a:off x="8584732" y="1489840"/>
            <a:ext cx="2992396" cy="557242"/>
          </a:xfrm>
          <a:prstGeom prst="roundRect">
            <a:avLst/>
          </a:prstGeom>
          <a:solidFill>
            <a:srgbClr val="FFE81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b="1">
                <a:solidFill>
                  <a:schemeClr val="tx1"/>
                </a:solidFill>
                <a:latin typeface="Poppins SemiBold"/>
                <a:cs typeface="Arial"/>
              </a:rPr>
              <a:t>Tag us!</a:t>
            </a:r>
            <a:endParaRPr lang="en-US">
              <a:solidFill>
                <a:schemeClr val="tx1"/>
              </a:solidFill>
            </a:endParaRPr>
          </a:p>
        </p:txBody>
      </p:sp>
      <p:pic>
        <p:nvPicPr>
          <p:cNvPr id="11" name="Picture 10" descr="A screenshot of a website&#10;&#10;AI-generated content may be incorrect.">
            <a:extLst>
              <a:ext uri="{FF2B5EF4-FFF2-40B4-BE49-F238E27FC236}">
                <a16:creationId xmlns:a16="http://schemas.microsoft.com/office/drawing/2014/main" id="{37F3C7C6-4614-9D2C-7C7E-7086DB5AE176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t="10092" r="463" b="14220"/>
          <a:stretch>
            <a:fillRect/>
          </a:stretch>
        </p:blipFill>
        <p:spPr>
          <a:xfrm>
            <a:off x="4965130" y="2287920"/>
            <a:ext cx="2276551" cy="1750448"/>
          </a:xfrm>
          <a:prstGeom prst="rect">
            <a:avLst/>
          </a:prstGeom>
        </p:spPr>
      </p:pic>
      <p:sp>
        <p:nvSpPr>
          <p:cNvPr id="13" name="Title 3">
            <a:extLst>
              <a:ext uri="{FF2B5EF4-FFF2-40B4-BE49-F238E27FC236}">
                <a16:creationId xmlns:a16="http://schemas.microsoft.com/office/drawing/2014/main" id="{68E2126E-CA85-F417-877B-C4F6F2FDD79A}"/>
              </a:ext>
            </a:extLst>
          </p:cNvPr>
          <p:cNvSpPr>
            <a:spLocks noGrp="1"/>
          </p:cNvSpPr>
          <p:nvPr/>
        </p:nvSpPr>
        <p:spPr>
          <a:xfrm>
            <a:off x="573527" y="5947006"/>
            <a:ext cx="1026848" cy="47611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defPPr>
              <a:defRPr lang="en-GB"/>
            </a:defPPr>
            <a:lvl1pPr marL="0" algn="l" defTabSz="100794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14" kern="1200">
                <a:solidFill>
                  <a:schemeClr val="bg1"/>
                </a:solidFill>
                <a:latin typeface="Poppins SemiBold" panose="00000700000000000000" pitchFamily="2" charset="0"/>
                <a:ea typeface="+mj-ea"/>
                <a:cs typeface="Poppins SemiBold" panose="00000700000000000000" pitchFamily="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100">
                <a:latin typeface="Poppins SemiBold"/>
                <a:cs typeface="Poppins SemiBold"/>
              </a:rPr>
              <a:t>Citizenship</a:t>
            </a:r>
            <a:endParaRPr lang="en-US"/>
          </a:p>
        </p:txBody>
      </p:sp>
      <p:sp>
        <p:nvSpPr>
          <p:cNvPr id="15" name="Title 3">
            <a:extLst>
              <a:ext uri="{FF2B5EF4-FFF2-40B4-BE49-F238E27FC236}">
                <a16:creationId xmlns:a16="http://schemas.microsoft.com/office/drawing/2014/main" id="{3E91FA39-CF41-D143-CC84-8BE9094E4B82}"/>
              </a:ext>
            </a:extLst>
          </p:cNvPr>
          <p:cNvSpPr>
            <a:spLocks noGrp="1"/>
          </p:cNvSpPr>
          <p:nvPr/>
        </p:nvSpPr>
        <p:spPr>
          <a:xfrm>
            <a:off x="2027676" y="5885622"/>
            <a:ext cx="1026848" cy="47611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defPPr>
              <a:defRPr lang="en-GB"/>
            </a:defPPr>
            <a:lvl1pPr marL="0" algn="l" defTabSz="100794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14" kern="1200">
                <a:solidFill>
                  <a:schemeClr val="bg1"/>
                </a:solidFill>
                <a:latin typeface="Poppins SemiBold" panose="00000700000000000000" pitchFamily="2" charset="0"/>
                <a:ea typeface="+mj-ea"/>
                <a:cs typeface="Poppins SemiBold" panose="00000700000000000000" pitchFamily="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100">
                <a:latin typeface="Poppins SemiBold"/>
                <a:cs typeface="Poppins SemiBold"/>
              </a:rPr>
              <a:t>PSHE</a:t>
            </a:r>
            <a:endParaRPr lang="en-US"/>
          </a:p>
        </p:txBody>
      </p:sp>
      <p:sp>
        <p:nvSpPr>
          <p:cNvPr id="23" name="TextBox 16">
            <a:extLst>
              <a:ext uri="{FF2B5EF4-FFF2-40B4-BE49-F238E27FC236}">
                <a16:creationId xmlns:a16="http://schemas.microsoft.com/office/drawing/2014/main" id="{43C46400-3D6B-0528-2647-CE4401D63742}"/>
              </a:ext>
            </a:extLst>
          </p:cNvPr>
          <p:cNvSpPr txBox="1"/>
          <p:nvPr/>
        </p:nvSpPr>
        <p:spPr>
          <a:xfrm>
            <a:off x="4301786" y="4806351"/>
            <a:ext cx="3591983" cy="830997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GB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600">
                <a:latin typeface="Arial"/>
                <a:cs typeface="Arial"/>
              </a:rPr>
              <a:t>We have a library of over 100 </a:t>
            </a:r>
            <a:r>
              <a:rPr lang="en-GB" sz="1600" b="1">
                <a:latin typeface="Arial"/>
                <a:cs typeface="Arial"/>
              </a:rPr>
              <a:t>free</a:t>
            </a:r>
            <a:r>
              <a:rPr lang="en-GB" sz="1600">
                <a:latin typeface="Arial"/>
                <a:cs typeface="Arial"/>
              </a:rPr>
              <a:t> resources available for you to download right now. Sign up here:</a:t>
            </a:r>
            <a:endParaRPr lang="en-GB" sz="1400">
              <a:latin typeface="Arial"/>
              <a:cs typeface="Arial"/>
            </a:endParaRPr>
          </a:p>
        </p:txBody>
      </p:sp>
      <p:sp>
        <p:nvSpPr>
          <p:cNvPr id="28" name="TextBox 7">
            <a:extLst>
              <a:ext uri="{FF2B5EF4-FFF2-40B4-BE49-F238E27FC236}">
                <a16:creationId xmlns:a16="http://schemas.microsoft.com/office/drawing/2014/main" id="{24863CA8-75E2-2F25-F235-30D3E8AE2433}"/>
              </a:ext>
            </a:extLst>
          </p:cNvPr>
          <p:cNvSpPr txBox="1"/>
          <p:nvPr/>
        </p:nvSpPr>
        <p:spPr>
          <a:xfrm>
            <a:off x="4559710" y="5801032"/>
            <a:ext cx="3072581" cy="646331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GB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800" b="1" u="sng" strike="noStrike" baseline="0">
                <a:solidFill>
                  <a:srgbClr val="E60073"/>
                </a:solidFill>
                <a:latin typeface="Poppins SemiBold"/>
                <a:ea typeface="Segoe UI"/>
                <a:cs typeface="Segoe UI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www.youngcitizens.org/resources</a:t>
            </a:r>
            <a:endParaRPr lang="en-GB"/>
          </a:p>
        </p:txBody>
      </p:sp>
      <p:pic>
        <p:nvPicPr>
          <p:cNvPr id="31" name="Graphic 15" descr="Monitor with solid fill">
            <a:extLst>
              <a:ext uri="{FF2B5EF4-FFF2-40B4-BE49-F238E27FC236}">
                <a16:creationId xmlns:a16="http://schemas.microsoft.com/office/drawing/2014/main" id="{3E65C315-2FAB-B746-1392-BA6819523C2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524375" y="1821392"/>
            <a:ext cx="3124200" cy="314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D626C14-72CF-DCE8-CB98-BDB96D99A4F7}"/>
              </a:ext>
            </a:extLst>
          </p:cNvPr>
          <p:cNvSpPr txBox="1"/>
          <p:nvPr/>
        </p:nvSpPr>
        <p:spPr>
          <a:xfrm>
            <a:off x="8445499" y="5937251"/>
            <a:ext cx="3333751" cy="6674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1800" baseline="0">
                <a:solidFill>
                  <a:srgbClr val="4FC5B9"/>
                </a:solidFill>
                <a:latin typeface="Poppins SemiBold"/>
              </a:rPr>
              <a:t>@YoungCitizensUK</a:t>
            </a:r>
            <a:endParaRPr lang="en-GB"/>
          </a:p>
          <a:p>
            <a:pPr algn="ctr"/>
            <a:endParaRPr lang="en-GB"/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53618B2B-D69B-0EC6-0FF1-3934F689322F}"/>
              </a:ext>
            </a:extLst>
          </p:cNvPr>
          <p:cNvSpPr>
            <a:spLocks noGrp="1"/>
          </p:cNvSpPr>
          <p:nvPr/>
        </p:nvSpPr>
        <p:spPr>
          <a:xfrm>
            <a:off x="460555" y="2029891"/>
            <a:ext cx="3179292" cy="12870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n-GB"/>
            </a:defPPr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rgbClr val="E60073"/>
                </a:solidFill>
                <a:latin typeface="Poppins SemiBold" panose="00000700000000000000" pitchFamily="2" charset="0"/>
                <a:ea typeface="+mj-ea"/>
                <a:cs typeface="Poppins SemiBold" panose="00000700000000000000" pitchFamily="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600">
                <a:solidFill>
                  <a:srgbClr val="000000"/>
                </a:solidFill>
                <a:latin typeface="Arial"/>
                <a:cs typeface="Arial"/>
              </a:rPr>
              <a:t>Tell us how you found this resource as a teacher.</a:t>
            </a:r>
          </a:p>
        </p:txBody>
      </p:sp>
      <p:sp>
        <p:nvSpPr>
          <p:cNvPr id="16" name="Arrow: Chevron 15">
            <a:extLst>
              <a:ext uri="{FF2B5EF4-FFF2-40B4-BE49-F238E27FC236}">
                <a16:creationId xmlns:a16="http://schemas.microsoft.com/office/drawing/2014/main" id="{638AE9E1-04E9-65D3-FF66-EF27CD31E104}"/>
              </a:ext>
            </a:extLst>
          </p:cNvPr>
          <p:cNvSpPr/>
          <p:nvPr/>
        </p:nvSpPr>
        <p:spPr>
          <a:xfrm rot="5400000">
            <a:off x="1835789" y="3158194"/>
            <a:ext cx="417881" cy="605367"/>
          </a:xfrm>
          <a:prstGeom prst="chevron">
            <a:avLst/>
          </a:prstGeom>
          <a:solidFill>
            <a:srgbClr val="F1613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GB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7" name="Title 3">
            <a:extLst>
              <a:ext uri="{FF2B5EF4-FFF2-40B4-BE49-F238E27FC236}">
                <a16:creationId xmlns:a16="http://schemas.microsoft.com/office/drawing/2014/main" id="{3D5573CB-8F4D-FF72-9496-78B3A8F1F08C}"/>
              </a:ext>
            </a:extLst>
          </p:cNvPr>
          <p:cNvSpPr>
            <a:spLocks noGrp="1"/>
          </p:cNvSpPr>
          <p:nvPr/>
        </p:nvSpPr>
        <p:spPr>
          <a:xfrm>
            <a:off x="8442436" y="2067447"/>
            <a:ext cx="3398811" cy="120677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n-GB"/>
            </a:defPPr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rgbClr val="E60073"/>
                </a:solidFill>
                <a:latin typeface="Poppins SemiBold" panose="00000700000000000000" pitchFamily="2" charset="0"/>
                <a:ea typeface="+mj-ea"/>
                <a:cs typeface="Poppins SemiBold" panose="00000700000000000000" pitchFamily="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600">
                <a:solidFill>
                  <a:srgbClr val="000000"/>
                </a:solidFill>
                <a:latin typeface="Arial"/>
                <a:cs typeface="Arial"/>
              </a:rPr>
              <a:t>We'd love to hear how you use Young Citizens resources over at Facebook, LinkedIn and Instagram. You can tag us at:</a:t>
            </a:r>
          </a:p>
        </p:txBody>
      </p:sp>
      <p:pic>
        <p:nvPicPr>
          <p:cNvPr id="38" name="Picture 37" descr="A white line drawing of a ballot box&#10;&#10;AI-generated content may be incorrect.">
            <a:extLst>
              <a:ext uri="{FF2B5EF4-FFF2-40B4-BE49-F238E27FC236}">
                <a16:creationId xmlns:a16="http://schemas.microsoft.com/office/drawing/2014/main" id="{BAF49EA7-2BA8-4FD6-2517-15365662C514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l="24199" t="667" r="54448" b="52667"/>
          <a:stretch>
            <a:fillRect/>
          </a:stretch>
        </p:blipFill>
        <p:spPr>
          <a:xfrm>
            <a:off x="241431" y="47072"/>
            <a:ext cx="762602" cy="992647"/>
          </a:xfrm>
          <a:prstGeom prst="rect">
            <a:avLst/>
          </a:prstGeom>
        </p:spPr>
      </p:pic>
      <p:sp>
        <p:nvSpPr>
          <p:cNvPr id="4" name="TextBox 5">
            <a:extLst>
              <a:ext uri="{FF2B5EF4-FFF2-40B4-BE49-F238E27FC236}">
                <a16:creationId xmlns:a16="http://schemas.microsoft.com/office/drawing/2014/main" id="{3A0D1779-6C65-6DE3-CC70-925FC34745E0}"/>
              </a:ext>
            </a:extLst>
          </p:cNvPr>
          <p:cNvSpPr txBox="1"/>
          <p:nvPr/>
        </p:nvSpPr>
        <p:spPr>
          <a:xfrm>
            <a:off x="414369" y="5802931"/>
            <a:ext cx="3255753" cy="646331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GB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b="1">
                <a:solidFill>
                  <a:srgbClr val="F1613F"/>
                </a:solidFill>
                <a:latin typeface="Poppins SemiBold"/>
                <a:ea typeface="+mn-lt"/>
                <a:cs typeface="+mn-lt"/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www.surveymonkey.com/r/ZCX3RRS</a:t>
            </a:r>
            <a:r>
              <a:rPr lang="en-GB">
                <a:solidFill>
                  <a:srgbClr val="F1613F"/>
                </a:solidFill>
                <a:latin typeface="Poppins SemiBold"/>
                <a:ea typeface="+mn-lt"/>
                <a:cs typeface="+mn-lt"/>
              </a:rPr>
              <a:t> </a:t>
            </a:r>
            <a:endParaRPr lang="en-US">
              <a:solidFill>
                <a:srgbClr val="F1613F"/>
              </a:solidFill>
              <a:latin typeface="Poppins SemiBold"/>
              <a:cs typeface="Poppins SemiBold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9B1179E-97F4-8FA3-22D3-A6883549298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75970" y="3993713"/>
            <a:ext cx="1562100" cy="1562100"/>
          </a:xfrm>
          <a:prstGeom prst="rect">
            <a:avLst/>
          </a:prstGeom>
        </p:spPr>
      </p:pic>
      <p:sp>
        <p:nvSpPr>
          <p:cNvPr id="10" name="TextBox 5">
            <a:extLst>
              <a:ext uri="{FF2B5EF4-FFF2-40B4-BE49-F238E27FC236}">
                <a16:creationId xmlns:a16="http://schemas.microsoft.com/office/drawing/2014/main" id="{5A32A815-B6BE-1640-4150-8A05A638204E}"/>
              </a:ext>
            </a:extLst>
          </p:cNvPr>
          <p:cNvSpPr txBox="1"/>
          <p:nvPr/>
        </p:nvSpPr>
        <p:spPr>
          <a:xfrm>
            <a:off x="414369" y="5802931"/>
            <a:ext cx="3255753" cy="646331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GB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b="1">
                <a:solidFill>
                  <a:srgbClr val="F1613F"/>
                </a:solidFill>
                <a:latin typeface="Poppins SemiBold"/>
                <a:ea typeface="+mn-lt"/>
                <a:cs typeface="+mn-lt"/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www.surveymonkey.com/r/ZCX3RRS</a:t>
            </a:r>
            <a:r>
              <a:rPr lang="en-GB">
                <a:solidFill>
                  <a:srgbClr val="F1613F"/>
                </a:solidFill>
                <a:latin typeface="Poppins SemiBold"/>
                <a:ea typeface="+mn-lt"/>
                <a:cs typeface="+mn-lt"/>
              </a:rPr>
              <a:t> </a:t>
            </a:r>
            <a:endParaRPr lang="en-US">
              <a:solidFill>
                <a:srgbClr val="F1613F"/>
              </a:solidFill>
              <a:latin typeface="Poppins SemiBold"/>
              <a:cs typeface="Poppins SemiBold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814D4809-35D5-1596-C9C5-D7405EF10C3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75970" y="3993713"/>
            <a:ext cx="1562100" cy="156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845128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 panose="020B00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Flow_SignoffStatus xmlns="78cbfd63-0c0c-4a40-b6c2-91397a63e293" xsi:nil="true"/>
    <lcf76f155ced4ddcb4097134ff3c332f xmlns="78cbfd63-0c0c-4a40-b6c2-91397a63e293">
      <Terms xmlns="http://schemas.microsoft.com/office/infopath/2007/PartnerControls"/>
    </lcf76f155ced4ddcb4097134ff3c332f>
    <TaxCatchAll xmlns="5aa87c49-2c72-4e82-8118-859c387cbb83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41C7568EC5AA644A4E9847DAEDC84D0" ma:contentTypeVersion="17" ma:contentTypeDescription="Create a new document." ma:contentTypeScope="" ma:versionID="1f78bde4c7d37fe2d7e5c1d8eea90d27">
  <xsd:schema xmlns:xsd="http://www.w3.org/2001/XMLSchema" xmlns:xs="http://www.w3.org/2001/XMLSchema" xmlns:p="http://schemas.microsoft.com/office/2006/metadata/properties" xmlns:ns2="78cbfd63-0c0c-4a40-b6c2-91397a63e293" xmlns:ns3="5aa87c49-2c72-4e82-8118-859c387cbb83" targetNamespace="http://schemas.microsoft.com/office/2006/metadata/properties" ma:root="true" ma:fieldsID="6e19cee58e2f847130e1fef1f866857d" ns2:_="" ns3:_="">
    <xsd:import namespace="78cbfd63-0c0c-4a40-b6c2-91397a63e293"/>
    <xsd:import namespace="5aa87c49-2c72-4e82-8118-859c387cbb8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OCR" minOccurs="0"/>
                <xsd:element ref="ns2:MediaServiceObjectDetectorVersions" minOccurs="0"/>
                <xsd:element ref="ns2:MediaServiceSearchProperties" minOccurs="0"/>
                <xsd:element ref="ns2:_Flow_SignoffStatu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8cbfd63-0c0c-4a40-b6c2-91397a63e29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da384c4c-9704-46bd-9fbe-cc5170dd740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15" nillable="true" ma:displayName="Location" ma:indexed="true" ma:internalName="MediaServiceLocatio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ObjectDetectorVersions" ma:index="2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_Flow_SignoffStatus" ma:index="23" nillable="true" ma:displayName="Sign-off status" ma:internalName="_x0024_Resources_x003a_core_x002c_Signoff_Status">
      <xsd:simpleType>
        <xsd:restriction base="dms:Text"/>
      </xsd:simpleType>
    </xsd:element>
    <xsd:element name="MediaServiceBillingMetadata" ma:index="24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aa87c49-2c72-4e82-8118-859c387cbb8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90fec1b0-5220-4cae-8c34-67c9ade9cdf4}" ma:internalName="TaxCatchAll" ma:showField="CatchAllData" ma:web="5aa87c49-2c72-4e82-8118-859c387cbb8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16C33C4-C77B-4F73-9866-8848DA3C38EA}">
  <ds:schemaRefs>
    <ds:schemaRef ds:uri="5aa87c49-2c72-4e82-8118-859c387cbb83"/>
    <ds:schemaRef ds:uri="78cbfd63-0c0c-4a40-b6c2-91397a63e293"/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881AECD3-2867-411E-A58E-FED5F8BF80DE}">
  <ds:schemaRefs>
    <ds:schemaRef ds:uri="5aa87c49-2c72-4e82-8118-859c387cbb83"/>
    <ds:schemaRef ds:uri="78cbfd63-0c0c-4a40-b6c2-91397a63e293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5023A48A-1E0B-4F91-91D3-BF6D9E3503D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Application>Microsoft Office PowerPoint</Application>
  <PresentationFormat>Widescreen</PresentationFormat>
  <Slides>6</Slides>
  <Notes>6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7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revision>58</cp:revision>
  <dcterms:created xsi:type="dcterms:W3CDTF">2025-10-29T09:37:42Z</dcterms:created>
  <dcterms:modified xsi:type="dcterms:W3CDTF">2026-02-23T17:36:45Z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0x010100841C7568EC5AA644A4E9847DAEDC84D0</vt:lpwstr>
  </property>
  <property fmtid="{D5CDD505-2E9C-101B-9397-08002B2CF9AE}" pid="3" name="MediaServiceImageTags">
    <vt:lpwstr/>
  </property>
</Properties>
</file>